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2" r:id="rId2"/>
  </p:sldMasterIdLst>
  <p:notesMasterIdLst>
    <p:notesMasterId r:id="rId82"/>
  </p:notesMasterIdLst>
  <p:sldIdLst>
    <p:sldId id="1040" r:id="rId3"/>
    <p:sldId id="766" r:id="rId4"/>
    <p:sldId id="663" r:id="rId5"/>
    <p:sldId id="664" r:id="rId6"/>
    <p:sldId id="665" r:id="rId7"/>
    <p:sldId id="666" r:id="rId8"/>
    <p:sldId id="1035" r:id="rId9"/>
    <p:sldId id="1036" r:id="rId10"/>
    <p:sldId id="668" r:id="rId11"/>
    <p:sldId id="1037" r:id="rId12"/>
    <p:sldId id="672" r:id="rId13"/>
    <p:sldId id="686" r:id="rId14"/>
    <p:sldId id="690" r:id="rId15"/>
    <p:sldId id="691" r:id="rId16"/>
    <p:sldId id="693" r:id="rId17"/>
    <p:sldId id="695" r:id="rId18"/>
    <p:sldId id="698" r:id="rId19"/>
    <p:sldId id="696" r:id="rId20"/>
    <p:sldId id="702" r:id="rId21"/>
    <p:sldId id="694" r:id="rId22"/>
    <p:sldId id="701" r:id="rId23"/>
    <p:sldId id="755" r:id="rId24"/>
    <p:sldId id="703" r:id="rId25"/>
    <p:sldId id="1038" r:id="rId26"/>
    <p:sldId id="705" r:id="rId27"/>
    <p:sldId id="734" r:id="rId28"/>
    <p:sldId id="735" r:id="rId29"/>
    <p:sldId id="736" r:id="rId30"/>
    <p:sldId id="739" r:id="rId31"/>
    <p:sldId id="740" r:id="rId32"/>
    <p:sldId id="741" r:id="rId33"/>
    <p:sldId id="742" r:id="rId34"/>
    <p:sldId id="744" r:id="rId35"/>
    <p:sldId id="745" r:id="rId36"/>
    <p:sldId id="746" r:id="rId37"/>
    <p:sldId id="747" r:id="rId38"/>
    <p:sldId id="1042" r:id="rId39"/>
    <p:sldId id="1043" r:id="rId40"/>
    <p:sldId id="1044" r:id="rId41"/>
    <p:sldId id="1045" r:id="rId42"/>
    <p:sldId id="1046" r:id="rId43"/>
    <p:sldId id="1047" r:id="rId44"/>
    <p:sldId id="1048" r:id="rId45"/>
    <p:sldId id="759" r:id="rId46"/>
    <p:sldId id="760" r:id="rId47"/>
    <p:sldId id="761" r:id="rId48"/>
    <p:sldId id="758" r:id="rId49"/>
    <p:sldId id="762" r:id="rId50"/>
    <p:sldId id="763" r:id="rId51"/>
    <p:sldId id="751" r:id="rId52"/>
    <p:sldId id="764" r:id="rId53"/>
    <p:sldId id="748" r:id="rId54"/>
    <p:sldId id="749" r:id="rId55"/>
    <p:sldId id="1049" r:id="rId56"/>
    <p:sldId id="1050" r:id="rId57"/>
    <p:sldId id="1051" r:id="rId58"/>
    <p:sldId id="754" r:id="rId59"/>
    <p:sldId id="912" r:id="rId60"/>
    <p:sldId id="1052" r:id="rId61"/>
    <p:sldId id="606" r:id="rId62"/>
    <p:sldId id="730" r:id="rId63"/>
    <p:sldId id="1041" r:id="rId64"/>
    <p:sldId id="712" r:id="rId65"/>
    <p:sldId id="662" r:id="rId66"/>
    <p:sldId id="713" r:id="rId67"/>
    <p:sldId id="714" r:id="rId68"/>
    <p:sldId id="715" r:id="rId69"/>
    <p:sldId id="724" r:id="rId70"/>
    <p:sldId id="725" r:id="rId71"/>
    <p:sldId id="750" r:id="rId72"/>
    <p:sldId id="752" r:id="rId73"/>
    <p:sldId id="753" r:id="rId74"/>
    <p:sldId id="756" r:id="rId75"/>
    <p:sldId id="920" r:id="rId76"/>
    <p:sldId id="921" r:id="rId77"/>
    <p:sldId id="922" r:id="rId78"/>
    <p:sldId id="923" r:id="rId79"/>
    <p:sldId id="924" r:id="rId80"/>
    <p:sldId id="925" r:id="rId81"/>
  </p:sldIdLst>
  <p:sldSz cx="12192000" cy="6858000"/>
  <p:notesSz cx="6858000" cy="12192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B1DB300-247B-B841-AF89-8CF7B7E123B6}">
          <p14:sldIdLst>
            <p14:sldId id="1040"/>
            <p14:sldId id="766"/>
          </p14:sldIdLst>
        </p14:section>
        <p14:section name="introduction" id="{69D62798-5096-BA40-8832-2AC34BECC2AC}">
          <p14:sldIdLst>
            <p14:sldId id="663"/>
            <p14:sldId id="664"/>
            <p14:sldId id="665"/>
          </p14:sldIdLst>
        </p14:section>
        <p14:section name="processing - iterator" id="{934773FA-534E-E44C-A5FF-4BDB818CADA3}">
          <p14:sldIdLst>
            <p14:sldId id="666"/>
            <p14:sldId id="1035"/>
            <p14:sldId id="1036"/>
            <p14:sldId id="668"/>
            <p14:sldId id="1037"/>
            <p14:sldId id="672"/>
            <p14:sldId id="686"/>
          </p14:sldIdLst>
        </p14:section>
        <p14:section name="processing - Block oriented" id="{0FDFCAE9-F0F2-8D43-A048-7B9D88BB80B2}">
          <p14:sldIdLst>
            <p14:sldId id="690"/>
            <p14:sldId id="691"/>
            <p14:sldId id="693"/>
            <p14:sldId id="695"/>
            <p14:sldId id="698"/>
            <p14:sldId id="696"/>
            <p14:sldId id="702"/>
            <p14:sldId id="694"/>
          </p14:sldIdLst>
        </p14:section>
        <p14:section name="Processing - vectorization" id="{8652D12B-F1EF-4B42-A8CA-EA4D8F0C43AE}">
          <p14:sldIdLst>
            <p14:sldId id="701"/>
            <p14:sldId id="755"/>
            <p14:sldId id="703"/>
            <p14:sldId id="1038"/>
            <p14:sldId id="705"/>
          </p14:sldIdLst>
        </p14:section>
        <p14:section name="Query Compilation  - intro" id="{C6ED0FE8-BF20-604F-9592-C9D62E219F5B}">
          <p14:sldIdLst>
            <p14:sldId id="734"/>
            <p14:sldId id="735"/>
            <p14:sldId id="736"/>
            <p14:sldId id="739"/>
            <p14:sldId id="740"/>
          </p14:sldIdLst>
        </p14:section>
        <p14:section name="Query compilation - Transpilation" id="{4AFC1B5F-3A54-5249-8C01-2B4CDE1ADA46}">
          <p14:sldIdLst>
            <p14:sldId id="741"/>
            <p14:sldId id="742"/>
            <p14:sldId id="744"/>
            <p14:sldId id="745"/>
            <p14:sldId id="746"/>
            <p14:sldId id="747"/>
          </p14:sldIdLst>
        </p14:section>
        <p14:section name="Query compilation - Transpilation" id="{04E32A24-4B5D-6E40-A95F-AECA41CD8BE6}">
          <p14:sldIdLst>
            <p14:sldId id="1042"/>
            <p14:sldId id="1043"/>
            <p14:sldId id="1044"/>
            <p14:sldId id="1045"/>
            <p14:sldId id="1046"/>
            <p14:sldId id="1047"/>
          </p14:sldIdLst>
        </p14:section>
        <p14:section name="Query compilation - Fusion - Motivation" id="{781D50A7-5608-7D49-B0CC-27FA2C83D6EE}">
          <p14:sldIdLst>
            <p14:sldId id="1048"/>
            <p14:sldId id="759"/>
            <p14:sldId id="760"/>
            <p14:sldId id="761"/>
          </p14:sldIdLst>
        </p14:section>
        <p14:section name="Query compilation - Fusion - Composability vs Performance" id="{35CD29C3-6B26-4668-AFC4-C6280EBB729E}">
          <p14:sldIdLst>
            <p14:sldId id="758"/>
            <p14:sldId id="762"/>
            <p14:sldId id="763"/>
          </p14:sldIdLst>
        </p14:section>
        <p14:section name="Query compilation - JIT" id="{D2CC8CCB-1738-414A-B08E-D5B84C026760}">
          <p14:sldIdLst>
            <p14:sldId id="751"/>
            <p14:sldId id="764"/>
            <p14:sldId id="748"/>
            <p14:sldId id="749"/>
            <p14:sldId id="1049"/>
            <p14:sldId id="1050"/>
            <p14:sldId id="1051"/>
            <p14:sldId id="754"/>
          </p14:sldIdLst>
        </p14:section>
        <p14:section name="Query compilation - Specialization for raw data" id="{01420DD7-8CAF-4BBE-9135-D13B95DB6F85}">
          <p14:sldIdLst>
            <p14:sldId id="912"/>
            <p14:sldId id="1052"/>
            <p14:sldId id="606"/>
          </p14:sldIdLst>
        </p14:section>
        <p14:section name="Conclusion" id="{064B3CB6-CF01-4DB8-BEBD-781EDABF6548}">
          <p14:sldIdLst>
            <p14:sldId id="730"/>
            <p14:sldId id="1041"/>
            <p14:sldId id="712"/>
          </p14:sldIdLst>
        </p14:section>
        <p14:section name="Backup slides" id="{F58FBF84-3033-204D-BA2E-22977E7D7065}">
          <p14:sldIdLst>
            <p14:sldId id="662"/>
            <p14:sldId id="713"/>
            <p14:sldId id="714"/>
            <p14:sldId id="715"/>
            <p14:sldId id="724"/>
            <p14:sldId id="725"/>
            <p14:sldId id="750"/>
            <p14:sldId id="752"/>
            <p14:sldId id="753"/>
            <p14:sldId id="756"/>
            <p14:sldId id="920"/>
            <p14:sldId id="921"/>
            <p14:sldId id="922"/>
            <p14:sldId id="923"/>
            <p14:sldId id="924"/>
            <p14:sldId id="9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ibfN4f548zDOY06aDcARMr45pW6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92"/>
    <p:restoredTop sz="71293"/>
  </p:normalViewPr>
  <p:slideViewPr>
    <p:cSldViewPr snapToGrid="0">
      <p:cViewPr varScale="1">
        <p:scale>
          <a:sx n="85" d="100"/>
          <a:sy n="85" d="100"/>
        </p:scale>
        <p:origin x="2184" y="168"/>
      </p:cViewPr>
      <p:guideLst>
        <p:guide orient="horz" pos="2160"/>
        <p:guide pos="2880"/>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45752047296"/>
          <c:y val="7.8410063116096995E-2"/>
          <c:w val="0.83769745677019003"/>
          <c:h val="0.75331616673622004"/>
        </c:manualLayout>
      </c:layout>
      <c:barChart>
        <c:barDir val="col"/>
        <c:grouping val="clustered"/>
        <c:varyColors val="0"/>
        <c:ser>
          <c:idx val="0"/>
          <c:order val="0"/>
          <c:tx>
            <c:strRef>
              <c:f>Sheet1!$D$6</c:f>
              <c:strCache>
                <c:ptCount val="1"/>
                <c:pt idx="0">
                  <c:v>HIQUE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Sheet1!$C$7:$C$9</c:f>
              <c:strCache>
                <c:ptCount val="3"/>
                <c:pt idx="0">
                  <c:v>Query 1</c:v>
                </c:pt>
                <c:pt idx="1">
                  <c:v>Query 2</c:v>
                </c:pt>
                <c:pt idx="2">
                  <c:v>Query 3</c:v>
                </c:pt>
              </c:strCache>
            </c:strRef>
          </c:cat>
          <c:val>
            <c:numRef>
              <c:f>Sheet1!$D$7:$D$9</c:f>
              <c:numCache>
                <c:formatCode>General</c:formatCode>
                <c:ptCount val="3"/>
                <c:pt idx="0">
                  <c:v>274</c:v>
                </c:pt>
                <c:pt idx="1">
                  <c:v>403</c:v>
                </c:pt>
                <c:pt idx="2">
                  <c:v>619</c:v>
                </c:pt>
              </c:numCache>
            </c:numRef>
          </c:val>
          <c:extLst>
            <c:ext xmlns:c16="http://schemas.microsoft.com/office/drawing/2014/chart" uri="{C3380CC4-5D6E-409C-BE32-E72D297353CC}">
              <c16:uniqueId val="{00000000-AB7C-46A8-ACAA-9ACFB2632817}"/>
            </c:ext>
          </c:extLst>
        </c:ser>
        <c:ser>
          <c:idx val="1"/>
          <c:order val="1"/>
          <c:tx>
            <c:strRef>
              <c:f>Sheet1!$E$6</c:f>
              <c:strCache>
                <c:ptCount val="1"/>
                <c:pt idx="0">
                  <c:v>HyPer (LLVM)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Sheet1!$C$7:$C$9</c:f>
              <c:strCache>
                <c:ptCount val="3"/>
                <c:pt idx="0">
                  <c:v>Query 1</c:v>
                </c:pt>
                <c:pt idx="1">
                  <c:v>Query 2</c:v>
                </c:pt>
                <c:pt idx="2">
                  <c:v>Query 3</c:v>
                </c:pt>
              </c:strCache>
            </c:strRef>
          </c:cat>
          <c:val>
            <c:numRef>
              <c:f>Sheet1!$E$7:$E$9</c:f>
              <c:numCache>
                <c:formatCode>General</c:formatCode>
                <c:ptCount val="3"/>
                <c:pt idx="0">
                  <c:v>13</c:v>
                </c:pt>
                <c:pt idx="1">
                  <c:v>37</c:v>
                </c:pt>
                <c:pt idx="2">
                  <c:v>15</c:v>
                </c:pt>
              </c:numCache>
            </c:numRef>
          </c:val>
          <c:extLst>
            <c:ext xmlns:c16="http://schemas.microsoft.com/office/drawing/2014/chart" uri="{C3380CC4-5D6E-409C-BE32-E72D297353CC}">
              <c16:uniqueId val="{00000001-AB7C-46A8-ACAA-9ACFB2632817}"/>
            </c:ext>
          </c:extLst>
        </c:ser>
        <c:dLbls>
          <c:showLegendKey val="0"/>
          <c:showVal val="0"/>
          <c:showCatName val="0"/>
          <c:showSerName val="0"/>
          <c:showPercent val="0"/>
          <c:showBubbleSize val="0"/>
        </c:dLbls>
        <c:gapWidth val="219"/>
        <c:overlap val="-27"/>
        <c:axId val="710010496"/>
        <c:axId val="710012544"/>
      </c:barChart>
      <c:catAx>
        <c:axId val="71001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CH"/>
          </a:p>
        </c:txPr>
        <c:crossAx val="710012544"/>
        <c:crosses val="autoZero"/>
        <c:auto val="1"/>
        <c:lblAlgn val="ctr"/>
        <c:lblOffset val="100"/>
        <c:noMultiLvlLbl val="0"/>
      </c:catAx>
      <c:valAx>
        <c:axId val="710012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CH"/>
          </a:p>
        </c:txPr>
        <c:crossAx val="710010496"/>
        <c:crosses val="autoZero"/>
        <c:crossBetween val="between"/>
      </c:valAx>
      <c:spPr>
        <a:noFill/>
        <a:ln>
          <a:noFill/>
        </a:ln>
        <a:effectLst/>
      </c:spPr>
    </c:plotArea>
    <c:legend>
      <c:legendPos val="b"/>
      <c:layout>
        <c:manualLayout>
          <c:xMode val="edge"/>
          <c:yMode val="edge"/>
          <c:x val="0.12091076115485599"/>
          <c:y val="9.4102053841846306E-2"/>
          <c:w val="0.54335701669930003"/>
          <c:h val="0.14516200523026501"/>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sz="3200"/>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462EC-5099-40FC-AB87-BF5B5E42639A}" type="doc">
      <dgm:prSet loTypeId="urn:microsoft.com/office/officeart/2005/8/layout/gear1" loCatId="relationship" qsTypeId="urn:microsoft.com/office/officeart/2005/8/quickstyle/simple2" qsCatId="simple" csTypeId="urn:microsoft.com/office/officeart/2005/8/colors/accent0_3" csCatId="mainScheme" phldr="1"/>
      <dgm:spPr/>
    </dgm:pt>
    <dgm:pt modelId="{FC84C2D6-224F-4ACD-851F-E3BC2DE57E7A}">
      <dgm:prSet phldrT="[Text]" custT="1"/>
      <dgm:spPr/>
      <dgm:t>
        <a:bodyPr/>
        <a:lstStyle/>
        <a:p>
          <a:endParaRPr lang="en-GB" sz="2000" dirty="0"/>
        </a:p>
      </dgm:t>
    </dgm:pt>
    <dgm:pt modelId="{DDA57C13-C697-4C9E-9AE1-DE49F97CF615}" type="parTrans" cxnId="{62DE824E-199F-46AB-B1F8-C50BB9F598F0}">
      <dgm:prSet/>
      <dgm:spPr/>
      <dgm:t>
        <a:bodyPr/>
        <a:lstStyle/>
        <a:p>
          <a:endParaRPr lang="en-GB"/>
        </a:p>
      </dgm:t>
    </dgm:pt>
    <dgm:pt modelId="{94050315-9F93-4B34-A776-C0CBBBC357BA}" type="sibTrans" cxnId="{62DE824E-199F-46AB-B1F8-C50BB9F598F0}">
      <dgm:prSet/>
      <dgm:spPr/>
      <dgm:t>
        <a:bodyPr/>
        <a:lstStyle/>
        <a:p>
          <a:endParaRPr lang="en-GB"/>
        </a:p>
      </dgm:t>
    </dgm:pt>
    <dgm:pt modelId="{8F2DD56C-44B4-4542-92EB-649B6376E9FE}">
      <dgm:prSet phldrT="[Text]"/>
      <dgm:spPr/>
      <dgm:t>
        <a:bodyPr/>
        <a:lstStyle/>
        <a:p>
          <a:endParaRPr lang="en-GB" dirty="0"/>
        </a:p>
      </dgm:t>
    </dgm:pt>
    <dgm:pt modelId="{29663638-8666-4330-AFCE-01CC4DA0E5F5}" type="parTrans" cxnId="{02E61648-A051-443C-8717-43DFC54AB748}">
      <dgm:prSet/>
      <dgm:spPr/>
      <dgm:t>
        <a:bodyPr/>
        <a:lstStyle/>
        <a:p>
          <a:endParaRPr lang="en-GB"/>
        </a:p>
      </dgm:t>
    </dgm:pt>
    <dgm:pt modelId="{0EB82A5D-8ECB-4D54-94FB-628FC8D90233}" type="sibTrans" cxnId="{02E61648-A051-443C-8717-43DFC54AB748}">
      <dgm:prSet/>
      <dgm:spPr/>
      <dgm:t>
        <a:bodyPr/>
        <a:lstStyle/>
        <a:p>
          <a:endParaRPr lang="en-GB"/>
        </a:p>
      </dgm:t>
    </dgm:pt>
    <dgm:pt modelId="{466EB933-E673-4718-ADA4-426355AC11B3}">
      <dgm:prSet phldrT="[Text]"/>
      <dgm:spPr/>
      <dgm:t>
        <a:bodyPr/>
        <a:lstStyle/>
        <a:p>
          <a:endParaRPr lang="en-GB" dirty="0"/>
        </a:p>
      </dgm:t>
    </dgm:pt>
    <dgm:pt modelId="{2085003C-4B02-4905-817E-4F664AF88D42}" type="parTrans" cxnId="{22A675BF-791F-4F6A-9456-4BCAAF78E757}">
      <dgm:prSet/>
      <dgm:spPr/>
      <dgm:t>
        <a:bodyPr/>
        <a:lstStyle/>
        <a:p>
          <a:endParaRPr lang="en-GB"/>
        </a:p>
      </dgm:t>
    </dgm:pt>
    <dgm:pt modelId="{2004EB89-C3A7-403D-B8D9-E36B49B20458}" type="sibTrans" cxnId="{22A675BF-791F-4F6A-9456-4BCAAF78E757}">
      <dgm:prSet/>
      <dgm:spPr/>
      <dgm:t>
        <a:bodyPr/>
        <a:lstStyle/>
        <a:p>
          <a:endParaRPr lang="en-GB"/>
        </a:p>
      </dgm:t>
    </dgm:pt>
    <dgm:pt modelId="{1470DA00-235C-4C03-8F1A-58DEDB8461A0}" type="pres">
      <dgm:prSet presAssocID="{60A462EC-5099-40FC-AB87-BF5B5E42639A}" presName="composite" presStyleCnt="0">
        <dgm:presLayoutVars>
          <dgm:chMax val="3"/>
          <dgm:animLvl val="lvl"/>
          <dgm:resizeHandles val="exact"/>
        </dgm:presLayoutVars>
      </dgm:prSet>
      <dgm:spPr/>
    </dgm:pt>
    <dgm:pt modelId="{145C23E3-7214-4068-B326-9FEA1CC5444A}" type="pres">
      <dgm:prSet presAssocID="{FC84C2D6-224F-4ACD-851F-E3BC2DE57E7A}" presName="gear1" presStyleLbl="node1" presStyleIdx="0" presStyleCnt="3">
        <dgm:presLayoutVars>
          <dgm:chMax val="1"/>
          <dgm:bulletEnabled val="1"/>
        </dgm:presLayoutVars>
      </dgm:prSet>
      <dgm:spPr/>
    </dgm:pt>
    <dgm:pt modelId="{FB70E7B1-DCCA-4C0D-9147-7AB1889F6FB2}" type="pres">
      <dgm:prSet presAssocID="{FC84C2D6-224F-4ACD-851F-E3BC2DE57E7A}" presName="gear1srcNode" presStyleLbl="node1" presStyleIdx="0" presStyleCnt="3"/>
      <dgm:spPr/>
    </dgm:pt>
    <dgm:pt modelId="{DD4E1525-1B38-4618-8C29-178CAC788C8B}" type="pres">
      <dgm:prSet presAssocID="{FC84C2D6-224F-4ACD-851F-E3BC2DE57E7A}" presName="gear1dstNode" presStyleLbl="node1" presStyleIdx="0" presStyleCnt="3"/>
      <dgm:spPr/>
    </dgm:pt>
    <dgm:pt modelId="{ACF9251D-EDE4-4FBD-9583-BC3AEB3AED80}" type="pres">
      <dgm:prSet presAssocID="{8F2DD56C-44B4-4542-92EB-649B6376E9FE}" presName="gear2" presStyleLbl="node1" presStyleIdx="1" presStyleCnt="3">
        <dgm:presLayoutVars>
          <dgm:chMax val="1"/>
          <dgm:bulletEnabled val="1"/>
        </dgm:presLayoutVars>
      </dgm:prSet>
      <dgm:spPr/>
    </dgm:pt>
    <dgm:pt modelId="{74AA7673-D678-4316-BBE8-1E3CC4C80DF2}" type="pres">
      <dgm:prSet presAssocID="{8F2DD56C-44B4-4542-92EB-649B6376E9FE}" presName="gear2srcNode" presStyleLbl="node1" presStyleIdx="1" presStyleCnt="3"/>
      <dgm:spPr/>
    </dgm:pt>
    <dgm:pt modelId="{E15498AE-55C7-4177-A719-85568B0257BD}" type="pres">
      <dgm:prSet presAssocID="{8F2DD56C-44B4-4542-92EB-649B6376E9FE}" presName="gear2dstNode" presStyleLbl="node1" presStyleIdx="1" presStyleCnt="3"/>
      <dgm:spPr/>
    </dgm:pt>
    <dgm:pt modelId="{C91D890A-DD17-4886-B5B0-0E3C19EE1B8F}" type="pres">
      <dgm:prSet presAssocID="{466EB933-E673-4718-ADA4-426355AC11B3}" presName="gear3" presStyleLbl="node1" presStyleIdx="2" presStyleCnt="3"/>
      <dgm:spPr/>
    </dgm:pt>
    <dgm:pt modelId="{8E7C6C73-02A5-489B-9E9C-867E1053458C}" type="pres">
      <dgm:prSet presAssocID="{466EB933-E673-4718-ADA4-426355AC11B3}" presName="gear3tx" presStyleLbl="node1" presStyleIdx="2" presStyleCnt="3">
        <dgm:presLayoutVars>
          <dgm:chMax val="1"/>
          <dgm:bulletEnabled val="1"/>
        </dgm:presLayoutVars>
      </dgm:prSet>
      <dgm:spPr/>
    </dgm:pt>
    <dgm:pt modelId="{EEC7DA6B-0CF3-4756-9075-4064AD0A181D}" type="pres">
      <dgm:prSet presAssocID="{466EB933-E673-4718-ADA4-426355AC11B3}" presName="gear3srcNode" presStyleLbl="node1" presStyleIdx="2" presStyleCnt="3"/>
      <dgm:spPr/>
    </dgm:pt>
    <dgm:pt modelId="{36AF4628-0ABA-4F9D-AA43-A8549466BDA3}" type="pres">
      <dgm:prSet presAssocID="{466EB933-E673-4718-ADA4-426355AC11B3}" presName="gear3dstNode" presStyleLbl="node1" presStyleIdx="2" presStyleCnt="3"/>
      <dgm:spPr/>
    </dgm:pt>
    <dgm:pt modelId="{C953DDD6-FC20-40E6-AA3A-BC9C80757C4B}" type="pres">
      <dgm:prSet presAssocID="{94050315-9F93-4B34-A776-C0CBBBC357BA}" presName="connector1" presStyleLbl="sibTrans2D1" presStyleIdx="0" presStyleCnt="3"/>
      <dgm:spPr/>
    </dgm:pt>
    <dgm:pt modelId="{73580A2C-74F9-42C6-9850-8B5A3194BF74}" type="pres">
      <dgm:prSet presAssocID="{0EB82A5D-8ECB-4D54-94FB-628FC8D90233}" presName="connector2" presStyleLbl="sibTrans2D1" presStyleIdx="1" presStyleCnt="3"/>
      <dgm:spPr/>
    </dgm:pt>
    <dgm:pt modelId="{E320DB09-F388-4978-9C86-8974259843C1}" type="pres">
      <dgm:prSet presAssocID="{2004EB89-C3A7-403D-B8D9-E36B49B20458}" presName="connector3" presStyleLbl="sibTrans2D1" presStyleIdx="2" presStyleCnt="3"/>
      <dgm:spPr/>
    </dgm:pt>
  </dgm:ptLst>
  <dgm:cxnLst>
    <dgm:cxn modelId="{6346F407-BF91-47D3-BC2A-A17AFD915464}" type="presOf" srcId="{8F2DD56C-44B4-4542-92EB-649B6376E9FE}" destId="{ACF9251D-EDE4-4FBD-9583-BC3AEB3AED80}" srcOrd="0" destOrd="0" presId="urn:microsoft.com/office/officeart/2005/8/layout/gear1"/>
    <dgm:cxn modelId="{6928E710-FDB8-4E1C-A782-76726CB7E634}" type="presOf" srcId="{FC84C2D6-224F-4ACD-851F-E3BC2DE57E7A}" destId="{DD4E1525-1B38-4618-8C29-178CAC788C8B}" srcOrd="2" destOrd="0" presId="urn:microsoft.com/office/officeart/2005/8/layout/gear1"/>
    <dgm:cxn modelId="{51140F34-9DD8-422B-A8B8-ABF2444D270C}" type="presOf" srcId="{FC84C2D6-224F-4ACD-851F-E3BC2DE57E7A}" destId="{FB70E7B1-DCCA-4C0D-9147-7AB1889F6FB2}" srcOrd="1" destOrd="0" presId="urn:microsoft.com/office/officeart/2005/8/layout/gear1"/>
    <dgm:cxn modelId="{02E61648-A051-443C-8717-43DFC54AB748}" srcId="{60A462EC-5099-40FC-AB87-BF5B5E42639A}" destId="{8F2DD56C-44B4-4542-92EB-649B6376E9FE}" srcOrd="1" destOrd="0" parTransId="{29663638-8666-4330-AFCE-01CC4DA0E5F5}" sibTransId="{0EB82A5D-8ECB-4D54-94FB-628FC8D90233}"/>
    <dgm:cxn modelId="{62DE824E-199F-46AB-B1F8-C50BB9F598F0}" srcId="{60A462EC-5099-40FC-AB87-BF5B5E42639A}" destId="{FC84C2D6-224F-4ACD-851F-E3BC2DE57E7A}" srcOrd="0" destOrd="0" parTransId="{DDA57C13-C697-4C9E-9AE1-DE49F97CF615}" sibTransId="{94050315-9F93-4B34-A776-C0CBBBC357BA}"/>
    <dgm:cxn modelId="{813C6252-4717-4DBE-87E9-AEC870E67098}" type="presOf" srcId="{466EB933-E673-4718-ADA4-426355AC11B3}" destId="{EEC7DA6B-0CF3-4756-9075-4064AD0A181D}" srcOrd="2" destOrd="0" presId="urn:microsoft.com/office/officeart/2005/8/layout/gear1"/>
    <dgm:cxn modelId="{52C3B152-7D0E-433E-AEEC-D796467D307E}" type="presOf" srcId="{466EB933-E673-4718-ADA4-426355AC11B3}" destId="{8E7C6C73-02A5-489B-9E9C-867E1053458C}" srcOrd="1" destOrd="0" presId="urn:microsoft.com/office/officeart/2005/8/layout/gear1"/>
    <dgm:cxn modelId="{F6AA9160-1008-42CE-A850-82C5BD0D414D}" type="presOf" srcId="{2004EB89-C3A7-403D-B8D9-E36B49B20458}" destId="{E320DB09-F388-4978-9C86-8974259843C1}" srcOrd="0" destOrd="0" presId="urn:microsoft.com/office/officeart/2005/8/layout/gear1"/>
    <dgm:cxn modelId="{A5FB8C85-8D35-4D31-8E76-35D65AE94589}" type="presOf" srcId="{8F2DD56C-44B4-4542-92EB-649B6376E9FE}" destId="{74AA7673-D678-4316-BBE8-1E3CC4C80DF2}" srcOrd="1" destOrd="0" presId="urn:microsoft.com/office/officeart/2005/8/layout/gear1"/>
    <dgm:cxn modelId="{1DE2C39A-EEA7-4A1C-B92F-9655E97BA311}" type="presOf" srcId="{466EB933-E673-4718-ADA4-426355AC11B3}" destId="{C91D890A-DD17-4886-B5B0-0E3C19EE1B8F}" srcOrd="0" destOrd="0" presId="urn:microsoft.com/office/officeart/2005/8/layout/gear1"/>
    <dgm:cxn modelId="{76479BB9-D28C-4766-BC63-A843C0C3651A}" type="presOf" srcId="{0EB82A5D-8ECB-4D54-94FB-628FC8D90233}" destId="{73580A2C-74F9-42C6-9850-8B5A3194BF74}" srcOrd="0" destOrd="0" presId="urn:microsoft.com/office/officeart/2005/8/layout/gear1"/>
    <dgm:cxn modelId="{665987BC-E8A9-4949-A67C-644BC783A396}" type="presOf" srcId="{8F2DD56C-44B4-4542-92EB-649B6376E9FE}" destId="{E15498AE-55C7-4177-A719-85568B0257BD}" srcOrd="2" destOrd="0" presId="urn:microsoft.com/office/officeart/2005/8/layout/gear1"/>
    <dgm:cxn modelId="{22A675BF-791F-4F6A-9456-4BCAAF78E757}" srcId="{60A462EC-5099-40FC-AB87-BF5B5E42639A}" destId="{466EB933-E673-4718-ADA4-426355AC11B3}" srcOrd="2" destOrd="0" parTransId="{2085003C-4B02-4905-817E-4F664AF88D42}" sibTransId="{2004EB89-C3A7-403D-B8D9-E36B49B20458}"/>
    <dgm:cxn modelId="{07CED0CA-897F-426A-936A-31422DD42A7A}" type="presOf" srcId="{466EB933-E673-4718-ADA4-426355AC11B3}" destId="{36AF4628-0ABA-4F9D-AA43-A8549466BDA3}" srcOrd="3" destOrd="0" presId="urn:microsoft.com/office/officeart/2005/8/layout/gear1"/>
    <dgm:cxn modelId="{12707BE7-F9A4-424A-B8F5-FEB18FF76CAB}" type="presOf" srcId="{FC84C2D6-224F-4ACD-851F-E3BC2DE57E7A}" destId="{145C23E3-7214-4068-B326-9FEA1CC5444A}" srcOrd="0" destOrd="0" presId="urn:microsoft.com/office/officeart/2005/8/layout/gear1"/>
    <dgm:cxn modelId="{4C4145F2-72AC-4446-B361-EA544A76125F}" type="presOf" srcId="{60A462EC-5099-40FC-AB87-BF5B5E42639A}" destId="{1470DA00-235C-4C03-8F1A-58DEDB8461A0}" srcOrd="0" destOrd="0" presId="urn:microsoft.com/office/officeart/2005/8/layout/gear1"/>
    <dgm:cxn modelId="{A359C0F6-E60A-4A20-8CA3-7A87A32372C6}" type="presOf" srcId="{94050315-9F93-4B34-A776-C0CBBBC357BA}" destId="{C953DDD6-FC20-40E6-AA3A-BC9C80757C4B}" srcOrd="0" destOrd="0" presId="urn:microsoft.com/office/officeart/2005/8/layout/gear1"/>
    <dgm:cxn modelId="{0282ED93-C16B-42D6-9954-121D9212FC33}" type="presParOf" srcId="{1470DA00-235C-4C03-8F1A-58DEDB8461A0}" destId="{145C23E3-7214-4068-B326-9FEA1CC5444A}" srcOrd="0" destOrd="0" presId="urn:microsoft.com/office/officeart/2005/8/layout/gear1"/>
    <dgm:cxn modelId="{040950E5-66C0-4661-8AB8-2ED8C1AA4228}" type="presParOf" srcId="{1470DA00-235C-4C03-8F1A-58DEDB8461A0}" destId="{FB70E7B1-DCCA-4C0D-9147-7AB1889F6FB2}" srcOrd="1" destOrd="0" presId="urn:microsoft.com/office/officeart/2005/8/layout/gear1"/>
    <dgm:cxn modelId="{185D7FD0-5BC4-47E0-A0AF-29C4F7EE36D3}" type="presParOf" srcId="{1470DA00-235C-4C03-8F1A-58DEDB8461A0}" destId="{DD4E1525-1B38-4618-8C29-178CAC788C8B}" srcOrd="2" destOrd="0" presId="urn:microsoft.com/office/officeart/2005/8/layout/gear1"/>
    <dgm:cxn modelId="{1A23027B-5F36-410D-8194-5579B373A134}" type="presParOf" srcId="{1470DA00-235C-4C03-8F1A-58DEDB8461A0}" destId="{ACF9251D-EDE4-4FBD-9583-BC3AEB3AED80}" srcOrd="3" destOrd="0" presId="urn:microsoft.com/office/officeart/2005/8/layout/gear1"/>
    <dgm:cxn modelId="{C518B623-91D6-4378-8CFC-4DC9E5F3BD9B}" type="presParOf" srcId="{1470DA00-235C-4C03-8F1A-58DEDB8461A0}" destId="{74AA7673-D678-4316-BBE8-1E3CC4C80DF2}" srcOrd="4" destOrd="0" presId="urn:microsoft.com/office/officeart/2005/8/layout/gear1"/>
    <dgm:cxn modelId="{F78D7301-B2E4-4313-9A4B-F5ACD1FB97F3}" type="presParOf" srcId="{1470DA00-235C-4C03-8F1A-58DEDB8461A0}" destId="{E15498AE-55C7-4177-A719-85568B0257BD}" srcOrd="5" destOrd="0" presId="urn:microsoft.com/office/officeart/2005/8/layout/gear1"/>
    <dgm:cxn modelId="{C8FC9F20-8349-449D-A921-EB4CACDE105E}" type="presParOf" srcId="{1470DA00-235C-4C03-8F1A-58DEDB8461A0}" destId="{C91D890A-DD17-4886-B5B0-0E3C19EE1B8F}" srcOrd="6" destOrd="0" presId="urn:microsoft.com/office/officeart/2005/8/layout/gear1"/>
    <dgm:cxn modelId="{DCF137B3-732B-424C-B7FB-F68844732E25}" type="presParOf" srcId="{1470DA00-235C-4C03-8F1A-58DEDB8461A0}" destId="{8E7C6C73-02A5-489B-9E9C-867E1053458C}" srcOrd="7" destOrd="0" presId="urn:microsoft.com/office/officeart/2005/8/layout/gear1"/>
    <dgm:cxn modelId="{8BC34C3C-9A0C-433F-B1C5-B05E719566B8}" type="presParOf" srcId="{1470DA00-235C-4C03-8F1A-58DEDB8461A0}" destId="{EEC7DA6B-0CF3-4756-9075-4064AD0A181D}" srcOrd="8" destOrd="0" presId="urn:microsoft.com/office/officeart/2005/8/layout/gear1"/>
    <dgm:cxn modelId="{CD4E8316-8BEB-441D-938A-9A024EFB1205}" type="presParOf" srcId="{1470DA00-235C-4C03-8F1A-58DEDB8461A0}" destId="{36AF4628-0ABA-4F9D-AA43-A8549466BDA3}" srcOrd="9" destOrd="0" presId="urn:microsoft.com/office/officeart/2005/8/layout/gear1"/>
    <dgm:cxn modelId="{FE865B33-BE4A-4B98-9CA4-D59D1DCF53A2}" type="presParOf" srcId="{1470DA00-235C-4C03-8F1A-58DEDB8461A0}" destId="{C953DDD6-FC20-40E6-AA3A-BC9C80757C4B}" srcOrd="10" destOrd="0" presId="urn:microsoft.com/office/officeart/2005/8/layout/gear1"/>
    <dgm:cxn modelId="{2E9B8AD7-3DF1-43E2-8F9A-1FF2C452DEAB}" type="presParOf" srcId="{1470DA00-235C-4C03-8F1A-58DEDB8461A0}" destId="{73580A2C-74F9-42C6-9850-8B5A3194BF74}" srcOrd="11" destOrd="0" presId="urn:microsoft.com/office/officeart/2005/8/layout/gear1"/>
    <dgm:cxn modelId="{7E7A627A-FE64-4EE5-8C84-8000A13854FE}" type="presParOf" srcId="{1470DA00-235C-4C03-8F1A-58DEDB8461A0}" destId="{E320DB09-F388-4978-9C86-8974259843C1}"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C23E3-7214-4068-B326-9FEA1CC5444A}">
      <dsp:nvSpPr>
        <dsp:cNvPr id="0" name=""/>
        <dsp:cNvSpPr/>
      </dsp:nvSpPr>
      <dsp:spPr>
        <a:xfrm>
          <a:off x="978094" y="574921"/>
          <a:ext cx="702682" cy="702682"/>
        </a:xfrm>
        <a:prstGeom prst="gear9">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1119364" y="739521"/>
        <a:ext cx="420142" cy="361193"/>
      </dsp:txXfrm>
    </dsp:sp>
    <dsp:sp modelId="{ACF9251D-EDE4-4FBD-9583-BC3AEB3AED80}">
      <dsp:nvSpPr>
        <dsp:cNvPr id="0" name=""/>
        <dsp:cNvSpPr/>
      </dsp:nvSpPr>
      <dsp:spPr>
        <a:xfrm>
          <a:off x="569261" y="408833"/>
          <a:ext cx="511041" cy="511041"/>
        </a:xfrm>
        <a:prstGeom prst="gear6">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a:off x="697917" y="538267"/>
        <a:ext cx="253729" cy="252173"/>
      </dsp:txXfrm>
    </dsp:sp>
    <dsp:sp modelId="{C91D890A-DD17-4886-B5B0-0E3C19EE1B8F}">
      <dsp:nvSpPr>
        <dsp:cNvPr id="0" name=""/>
        <dsp:cNvSpPr/>
      </dsp:nvSpPr>
      <dsp:spPr>
        <a:xfrm rot="20700000">
          <a:off x="855496" y="56266"/>
          <a:ext cx="500716" cy="500716"/>
        </a:xfrm>
        <a:prstGeom prst="gear6">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20700000">
        <a:off x="965318" y="166088"/>
        <a:ext cx="281072" cy="281072"/>
      </dsp:txXfrm>
    </dsp:sp>
    <dsp:sp modelId="{C953DDD6-FC20-40E6-AA3A-BC9C80757C4B}">
      <dsp:nvSpPr>
        <dsp:cNvPr id="0" name=""/>
        <dsp:cNvSpPr/>
      </dsp:nvSpPr>
      <dsp:spPr>
        <a:xfrm>
          <a:off x="897015" y="483179"/>
          <a:ext cx="899433" cy="899433"/>
        </a:xfrm>
        <a:prstGeom prst="circularArrow">
          <a:avLst>
            <a:gd name="adj1" fmla="val 4688"/>
            <a:gd name="adj2" fmla="val 299029"/>
            <a:gd name="adj3" fmla="val 2342821"/>
            <a:gd name="adj4" fmla="val 16304802"/>
            <a:gd name="adj5" fmla="val 5469"/>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3580A2C-74F9-42C6-9850-8B5A3194BF74}">
      <dsp:nvSpPr>
        <dsp:cNvPr id="0" name=""/>
        <dsp:cNvSpPr/>
      </dsp:nvSpPr>
      <dsp:spPr>
        <a:xfrm>
          <a:off x="478756" y="308276"/>
          <a:ext cx="653494" cy="65349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E320DB09-F388-4978-9C86-8974259843C1}">
      <dsp:nvSpPr>
        <dsp:cNvPr id="0" name=""/>
        <dsp:cNvSpPr/>
      </dsp:nvSpPr>
      <dsp:spPr>
        <a:xfrm>
          <a:off x="739675" y="-40891"/>
          <a:ext cx="704598" cy="704598"/>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917" cy="512059"/>
          </a:xfrm>
          <a:prstGeom prst="rect">
            <a:avLst/>
          </a:prstGeom>
          <a:noFill/>
          <a:ln>
            <a:noFill/>
          </a:ln>
        </p:spPr>
        <p:txBody>
          <a:bodyPr spcFirstLastPara="1" wrap="square" lIns="94700" tIns="47350" rIns="94700" bIns="473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0727" y="1"/>
            <a:ext cx="3076917" cy="512059"/>
          </a:xfrm>
          <a:prstGeom prst="rect">
            <a:avLst/>
          </a:prstGeom>
          <a:noFill/>
          <a:ln>
            <a:noFill/>
          </a:ln>
        </p:spPr>
        <p:txBody>
          <a:bodyPr spcFirstLastPara="1" wrap="square" lIns="94700" tIns="47350" rIns="94700" bIns="473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6525" y="765175"/>
            <a:ext cx="6826250" cy="38401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931" y="4862101"/>
            <a:ext cx="5679440" cy="4605249"/>
          </a:xfrm>
          <a:prstGeom prst="rect">
            <a:avLst/>
          </a:prstGeom>
          <a:noFill/>
          <a:ln>
            <a:noFill/>
          </a:ln>
        </p:spPr>
        <p:txBody>
          <a:bodyPr spcFirstLastPara="1" wrap="square" lIns="94700" tIns="47350" rIns="94700" bIns="4735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0920"/>
            <a:ext cx="3076917" cy="512059"/>
          </a:xfrm>
          <a:prstGeom prst="rect">
            <a:avLst/>
          </a:prstGeom>
          <a:noFill/>
          <a:ln>
            <a:noFill/>
          </a:ln>
        </p:spPr>
        <p:txBody>
          <a:bodyPr spcFirstLastPara="1" wrap="square" lIns="94700" tIns="47350" rIns="94700" bIns="473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0727" y="9720920"/>
            <a:ext cx="3076917" cy="512059"/>
          </a:xfrm>
          <a:prstGeom prst="rect">
            <a:avLst/>
          </a:prstGeom>
          <a:noFill/>
          <a:ln>
            <a:noFill/>
          </a:ln>
        </p:spPr>
        <p:txBody>
          <a:bodyPr spcFirstLastPara="1" wrap="square" lIns="94700" tIns="47350" rIns="94700" bIns="473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Orange, we denote more general topics that are applied across several systems and architectures, both in scale-up and scale-out deployments.</a:t>
            </a:r>
            <a:endParaRPr dirty="0"/>
          </a:p>
        </p:txBody>
      </p:sp>
      <p:sp>
        <p:nvSpPr>
          <p:cNvPr id="554" name="Google Shape;55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actually evaluate predicates? The where clauses, the join clauses.</a:t>
            </a:r>
          </a:p>
          <a:p>
            <a:endParaRPr lang="en-US" dirty="0"/>
          </a:p>
          <a:p>
            <a:r>
              <a:rPr lang="en-US" dirty="0"/>
              <a:t>We use a similar method. All expressions abide to the same interface: a single function that returns the result of evaluating the expression on a tuple.</a:t>
            </a:r>
          </a:p>
          <a:p>
            <a:endParaRPr lang="en-US" dirty="0"/>
          </a:p>
          <a:p>
            <a:r>
              <a:rPr lang="en-US" dirty="0"/>
              <a:t>Specifically, we represent the filter clauses as an expression tree. The nodes of the expression tree represent the different types of expressions that we have in our predicates. For example, comparisons, conjunction, disjunction, arithmetic operators, …. are represented in a tree. </a:t>
            </a:r>
          </a:p>
          <a:p>
            <a:r>
              <a:rPr lang="en-US" dirty="0"/>
              <a:t>In the example, the join clause and the where clause are represented as a tree. In this example, the root is the AND, and then we have the expressions for join and where clause.</a:t>
            </a:r>
          </a:p>
          <a:p>
            <a:r>
              <a:rPr lang="en-US" dirty="0"/>
              <a:t>Just like in the query plan where we go top to bottom, we do the same here to determine whether a tuple matches. We go down in a depth-first-search manner and we move values up.</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33638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type on the input operator is unknown at compile time (we want to be composing arbitrary operator trees), every call to next is an indirect function call. Same when evaluating expressions: every function call to evaluate an input expression is an indirect function call.</a:t>
            </a:r>
          </a:p>
          <a:p>
            <a:r>
              <a:rPr lang="en-US" dirty="0"/>
              <a:t>This effectively means that for every tuple, the DBMS (and the hardware) have to figure out what the operators and the expressions have to do – and that ignored type-checks and other operations that happen during e.g., expression evaluation because e.g., the same add expression applies for both integers and </a:t>
            </a:r>
            <a:r>
              <a:rPr lang="en-US" dirty="0" err="1"/>
              <a:t>numerics</a:t>
            </a:r>
            <a:r>
              <a:rPr lang="en-US" dirty="0"/>
              <a:t>.</a:t>
            </a:r>
          </a:p>
          <a:p>
            <a:endParaRPr lang="en-US" dirty="0"/>
          </a:p>
          <a:p>
            <a:r>
              <a:rPr lang="en-US" dirty="0"/>
              <a:t>This continuous </a:t>
            </a:r>
            <a:r>
              <a:rPr lang="en-US" dirty="0" err="1"/>
              <a:t>interprepratation</a:t>
            </a:r>
            <a:r>
              <a:rPr lang="en-US" dirty="0"/>
              <a:t> creates high overheads: every time an indirect function call happens, the compiler has to save and restore the registers into the stack and code locality is reduced as the function calls are indirect jumps that can’t be </a:t>
            </a:r>
            <a:r>
              <a:rPr lang="en-US" dirty="0" err="1"/>
              <a:t>inlined</a:t>
            </a:r>
            <a:r>
              <a:rPr lang="en-US" dirty="0"/>
              <a:t> (the compiler does not know the actual target function! It’s only known at runtime when the tree is formed).</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So how can we use the hardware more efficiently?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NOTE: the indirect calls into next are hidden in the “coroutine” representation in the Next call and the emit.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8126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extreme in the processing model spectrum aims on reducing these “interpretation” overheads.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32732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Instead of having a next function that returns a single tuple, each operator processes and returns all the tuples at once. It doesn’t call next multiple times and thus reduces the indirection calls from being per-tuple to being per-operator.</a:t>
            </a:r>
          </a:p>
          <a:p>
            <a:endParaRPr lang="en-US" sz="1200" dirty="0"/>
          </a:p>
          <a:p>
            <a:r>
              <a:rPr lang="en-US" sz="1200" dirty="0"/>
              <a:t>Note in these examples how the loops are “simpler”: there is a single call to get the full output from the input and then the operation happening in each loop is the same and thus the compiler and hardware only have to deal with a fixed, tight loop – increasing instruction locality and unnecessary instructions for interpreting at a per-tuple base.</a:t>
            </a:r>
          </a:p>
          <a:p>
            <a:r>
              <a:rPr lang="en-US" sz="1200" dirty="0"/>
              <a:t>Furthermore, the same holds for the evaluation of the expressions: in the same fashion, each expression node can be evaluated on the full input, before processing to the next one.</a:t>
            </a:r>
          </a:p>
          <a:p>
            <a:endParaRPr lang="en-US" sz="1200" dirty="0"/>
          </a:p>
          <a:p>
            <a:r>
              <a:rPr lang="en-US" sz="1200" dirty="0"/>
              <a:t>Lastly, note that the output of each operator can be either on a row or column format, having a subset of the total columns.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1131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The return value is now an output buffer, which is a list of all tuples.</a:t>
            </a:r>
          </a:p>
          <a:p>
            <a:r>
              <a:rPr lang="en-US" dirty="0"/>
              <a:t>The top operator calls </a:t>
            </a:r>
            <a:r>
              <a:rPr lang="en-US" dirty="0" err="1"/>
              <a:t>child.output</a:t>
            </a:r>
            <a:r>
              <a:rPr lang="en-US" dirty="0"/>
              <a:t> which invokes the operator that is below.</a:t>
            </a:r>
          </a:p>
          <a:p>
            <a:r>
              <a:rPr lang="en-US" dirty="0"/>
              <a:t>Operator 1 scans and outputs all tuples, so there is no need to call it back again because it has given all tuples.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6458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The problem of block-oriented execution over a column store is when to stitch the tuples by combining different columns.</a:t>
            </a:r>
          </a:p>
          <a:p>
            <a:r>
              <a:rPr lang="en-US" dirty="0"/>
              <a:t>A naïve column store reads the columns relevant to the query operator, constructs tuples from their component attributes, and executes normal row-store operators on these</a:t>
            </a:r>
            <a:r>
              <a:rPr lang="en-US" baseline="0" dirty="0"/>
              <a:t> </a:t>
            </a:r>
            <a:r>
              <a:rPr lang="en-US" dirty="0"/>
              <a:t>rows to process (e.g., select, aggregate, and join) data. Although likely to still outperform the row-stores on analytical workloads like those found in data warehousing, this method of constructing tuples early in a query plan (“early materialization”) leaves much of the performance potential of column-oriented databases unrealized.</a:t>
            </a:r>
          </a:p>
          <a:p>
            <a:r>
              <a:rPr lang="en-US" dirty="0"/>
              <a:t>Of course there are many different implementations of early materialization. There might be a strategy that fetches the needed columns by the query and then evaluates the queries as in a row-store. Other approaches might fetch columns one at a time, evaluating predicates on them and then fetch from subsequent columns only those </a:t>
            </a:r>
            <a:r>
              <a:rPr lang="en-US" dirty="0" err="1"/>
              <a:t>rowids</a:t>
            </a:r>
            <a:r>
              <a:rPr lang="en-US" dirty="0"/>
              <a:t> that satisfied the prior predicates.</a:t>
            </a:r>
          </a:p>
          <a:p>
            <a:r>
              <a:rPr lang="en-US" dirty="0"/>
              <a:t>For example, in this query, after the execution of the select operators, the results are joined to compute the tuple ids that satisfy both operators. Then, the project operator reconstructs the result by bringing the Name column based on the ids of the tuples that satisfied the underlying select operators.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4403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A better approach stiches the columns into rows as late as possible. Each time it emits only the tuple ids that satisfy an operator.</a:t>
            </a:r>
          </a:p>
          <a:p>
            <a:r>
              <a:rPr lang="en-US" dirty="0"/>
              <a:t>Then each subsequent query operator fetches columns on-demand. Each operator requires only the columns needed to evaluate the predicate it contains.</a:t>
            </a:r>
          </a:p>
          <a:p>
            <a:r>
              <a:rPr lang="en-US" dirty="0"/>
              <a:t>Every time we fetch the values of a column given a position list we perform a tuple reconstruction. Such actions have to be performed multiple times within a query plan, i.e., at least N - 1 times for each table,</a:t>
            </a:r>
            <a:r>
              <a:rPr lang="en-US" baseline="0" dirty="0"/>
              <a:t> w</a:t>
            </a:r>
            <a:r>
              <a:rPr lang="en-US" dirty="0"/>
              <a:t>here N is the number of attributes of a given table referenced in a query (“payload”).</a:t>
            </a:r>
          </a:p>
          <a:p>
            <a:r>
              <a:rPr lang="en-US" dirty="0"/>
              <a:t>Tuple alignment across columns and enforcement of sequential access patterns reduces the costs of tuple reconstruction actions. For example, if each projection is sorted by one leading column, then a query which selects a range on this column immediately restricts its actions for tuple reconstruction to the range defined by the first selection. Since the projection is sorted on this attribute, this is a contiguous range on the projection, which in turn means that any tuple reconstruction actions take place only in a restricted horizontal partition.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782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Another similar approach of late materializations is that instead of emitting ids, each operator emits a bitmap. Hence the calculations will by applied only to the tuples with value 1 in the bitmap.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3322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materialized joins can be problematic because tuples get shuffled.</a:t>
            </a:r>
            <a:r>
              <a:rPr lang="en-US" baseline="0" dirty="0"/>
              <a:t> </a:t>
            </a:r>
            <a:r>
              <a:rPr lang="en-US" dirty="0"/>
              <a:t>Then, to fetch other columns given shuffled tuple ids we need to do unordered positional lookups. For example in this case, after the join we keep the ids and then based on the ids we need to fetch the age column.</a:t>
            </a:r>
          </a:p>
          <a:p>
            <a:r>
              <a:rPr lang="en-US" dirty="0"/>
              <a:t> Unordered positional lookups are problematic since extracting values from a column in this unordered fashion requires jumping around storage for each position, causing significant slowdown -&gt; random accesses.</a:t>
            </a:r>
          </a:p>
          <a:p>
            <a:r>
              <a:rPr lang="en-US" dirty="0"/>
              <a:t>There are several solutions to this. One is to stich columns a priori -&gt; early materialization strategy relative to a join. Or sort the list of </a:t>
            </a:r>
            <a:r>
              <a:rPr lang="en-US" dirty="0" err="1"/>
              <a:t>tids</a:t>
            </a:r>
            <a:r>
              <a:rPr lang="en-US" dirty="0"/>
              <a:t> and then fetch the extra columns.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Another solution is to use order-preserving join algorithms such as the jive join. J</a:t>
            </a:r>
            <a:r>
              <a:rPr lang="en-US" dirty="0">
                <a:effectLst/>
              </a:rPr>
              <a:t>ive-join range-partitions input relation tuple ids then processes each partition.</a:t>
            </a:r>
            <a:endParaRPr lang="en-US" dirty="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50889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Column-at-a-time operation, avoid multiple function calls.</a:t>
            </a:r>
          </a:p>
          <a:p>
            <a:r>
              <a:rPr lang="en-US" dirty="0"/>
              <a:t>Cache-friendly: cache performance is improved when operating directly on column data, since a given cache line is not polluted with surrounding irrelevant attributes for a given operation.</a:t>
            </a:r>
          </a:p>
          <a:p>
            <a:r>
              <a:rPr lang="en-US" dirty="0"/>
              <a:t>SIMD friendly: Light-weight compression schemes that compress a column into mostly fixed-width (smaller) values allow a compressed column to be treated as an array. Iterating through such an array can leverage the SIMD instruction set.</a:t>
            </a:r>
          </a:p>
          <a:p>
            <a:r>
              <a:rPr lang="en-US" dirty="0"/>
              <a:t>We can process multiple compressed values with one instruction as long as they are packed into fixed-width and dense arrays (that nicely fit into SIMD registers of modern processors), maximizing parallelism. Since column-stores exploit fixed-width dense arrays anyway, they can exploit SIMD execution even with uncompressed data.</a:t>
            </a:r>
          </a:p>
          <a:p>
            <a:r>
              <a:rPr lang="en-US" dirty="0"/>
              <a:t>Especially beneficial when running same operation over consecutive data. Sequential algorithms strongly favor block-at-a-time as memory accesses are dense regardless of whether a query touches all table columns. </a:t>
            </a:r>
            <a:r>
              <a:rPr lang="en-US"/>
              <a:t>CPU detects the sequential pattern.</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5568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topic is query execution</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50610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method of each operator returns a vector of N tuples as opposed to only a single tuple.</a:t>
            </a:r>
          </a:p>
          <a:p>
            <a:r>
              <a:rPr lang="en-US" dirty="0"/>
              <a:t>We re-design the operator implementations so that the for loop operates over a vector of tuples rather than a single tuple.</a:t>
            </a:r>
          </a:p>
          <a:p>
            <a:r>
              <a:rPr lang="en-US" dirty="0"/>
              <a:t>Vectorized execution combines pipelining (avoidance of materialization of large intermediates) with the array-loops code patterns that make </a:t>
            </a:r>
            <a:r>
              <a:rPr lang="en-US" dirty="0" err="1"/>
              <a:t>MonetDB</a:t>
            </a:r>
            <a:r>
              <a:rPr lang="en-US" dirty="0"/>
              <a:t> fast.</a:t>
            </a:r>
          </a:p>
          <a:p>
            <a:r>
              <a:rPr lang="en-US" dirty="0"/>
              <a:t>The typical size for the vectors used in vectorized processing is such that each vector comfortably fits in L1 cache</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392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as you can see in the code snippets, the multiple tuples are returned per next call and the main loop for each operator does not have virtual function calls or indirect calls. As a result, instruction locality is improved and there is less risk for pipeline flushes in the CPU.</a:t>
            </a:r>
          </a:p>
          <a:p>
            <a:r>
              <a:rPr lang="en-US" dirty="0"/>
              <a:t>Lastly, the main loop of each operator can often be SIMD-</a:t>
            </a:r>
            <a:r>
              <a:rPr lang="en-US" dirty="0" err="1"/>
              <a:t>ized</a:t>
            </a:r>
            <a:r>
              <a:rPr lang="en-US" dirty="0"/>
              <a:t>: the loop body can be adapted to use SIMD instructions to reduce the number of instructions per tuple.</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68427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 for analytical queries. Analytical queries do long scans over large portions of a table, thus by getting a batch of tuples instead of a single tuple we reduce the number of next invocations.</a:t>
            </a:r>
          </a:p>
          <a:p>
            <a:r>
              <a:rPr lang="en-US" dirty="0"/>
              <a:t>As mentioned in the block-at-a-time, vectorized primitives which typically perform a tight loop over arrays, are amenable to some of the most productive compiler optimizations, and typically also trigger compilers to generate SIMD instructions.</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37995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until now how to represent and execute complex plans, as well as how to amortize the cost of such plans by amortizing the cost of indirect function calls and operator linking across multiple tuples.</a:t>
            </a:r>
          </a:p>
          <a:p>
            <a:endParaRPr lang="en-US" dirty="0"/>
          </a:p>
          <a:p>
            <a:r>
              <a:rPr lang="en-US" dirty="0"/>
              <a:t>However, this is not the only way to avoid “interpretation” overheads. In the rest of today we will talk about query compilation: a technic that DBMS use to avoid indirection overheads by generating a specialized engine for each query.</a:t>
            </a:r>
          </a:p>
        </p:txBody>
      </p:sp>
      <p:sp>
        <p:nvSpPr>
          <p:cNvPr id="4" name="Slide Number Placeholder 3"/>
          <p:cNvSpPr>
            <a:spLocks noGrp="1"/>
          </p:cNvSpPr>
          <p:nvPr>
            <p:ph type="sldNum" sz="quarter" idx="5"/>
          </p:nvPr>
        </p:nvSpPr>
        <p:spPr/>
        <p:txBody>
          <a:bodyPr/>
          <a:lstStyle/>
          <a:p>
            <a:fld id="{AA2B018A-536A-4E95-B27E-3171BA8DAA5E}" type="slidenum">
              <a:rPr lang="en-US" smtClean="0"/>
              <a:pPr/>
              <a:t>26</a:t>
            </a:fld>
            <a:endParaRPr lang="en-US"/>
          </a:p>
        </p:txBody>
      </p:sp>
    </p:spTree>
    <p:extLst>
      <p:ext uri="{BB962C8B-B14F-4D97-AF65-F5344CB8AC3E}">
        <p14:creationId xmlns:p14="http://schemas.microsoft.com/office/powerpoint/2010/main" val="1219156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Traditionally, the database systems have focused on minimizing disk IO. However, with the increase in size of main-memory, the data can be fit more easily in the memory itself. This led to the advent of in-memory database systems.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Now our goal is to improve the performance (say throughput or response time) of the in-memory system, especially for complex applications. How do we do 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One way comes from an insight from Microsoft while building Hekaton, an in-memory OLTP database.  While building Hekaton they realized that only way of improving the performance, given that there are no IOs, is by executing fewer instructions during plan execution. For example, if we want 10x faster, response time, then the DBMS must execute 90% fewer instruction; if we want 100x faster response time, then we need 99% fewer instructions.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How do we achieve this?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Ans: code specialization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Code specialization can help reduce the number of instructions executed. To give an example, if there are switch statements based on data type then it can be removed by hard-coding them. This is because the if-condition can be evaluated  since the data type would be known upfront for this query.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Same principle holds with respect to the indirect calls between operators: instead of having the indirect call, after inspecting the query we can hardcode the exact linking.</a:t>
            </a:r>
            <a:endParaRPr lang="x-none"/>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27</a:t>
            </a:fld>
            <a:endParaRPr lang="en-US"/>
          </a:p>
        </p:txBody>
      </p:sp>
    </p:spTree>
    <p:extLst>
      <p:ext uri="{BB962C8B-B14F-4D97-AF65-F5344CB8AC3E}">
        <p14:creationId xmlns:p14="http://schemas.microsoft.com/office/powerpoint/2010/main" val="239156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Let’s start by diving into the details of what performance issues we have seen so far.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major issue with iterator model is the generality of operator interface (next() function). While it increases composability, it also increases the number of function calls which is expensive and degrades the branch prediction of the CPU.</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idea of code specialization is to move such generic code to specialized code. In short, generate code for this ONE input query. This can be done by baking knowledge into code such as the sequence of operators, data types, exact predicates and their values, and so on.  Apart from the data knowledge, before query execution, from the plan used for the query, we know the access method, operator algorithm that is executed for different scan or joins, attribute type and filter constants -- all this knowledge can also be hardcoded.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Also, if code is well specialized it avoids runtime decisions as much as possible.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1) Attribute types are known a priori: Instead of separate function calls, we can directly access tuples and their fields by pointer reference. Essentially, inline code as much as possible. By this, we further aid the compiler to optimize the  generated  code  in  ways  that  efficiently distribute data to registers and favor cache reuse.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2) We can perform data comparisons to evaluate predicates, so there is no need for function calls.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Thus, we can reduce the number of instructions executed.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28</a:t>
            </a:fld>
            <a:endParaRPr lang="en-US"/>
          </a:p>
        </p:txBody>
      </p:sp>
    </p:spTree>
    <p:extLst>
      <p:ext uri="{BB962C8B-B14F-4D97-AF65-F5344CB8AC3E}">
        <p14:creationId xmlns:p14="http://schemas.microsoft.com/office/powerpoint/2010/main" val="373263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we achieve such a solution given that the query is only known at runtime?</a:t>
            </a:r>
          </a:p>
          <a:p>
            <a:r>
              <a:rPr lang="en-US" dirty="0"/>
              <a:t>Zooming out, we would generate code after the physical query plan has been produced.</a:t>
            </a:r>
          </a:p>
          <a:p>
            <a:endParaRPr lang="en-US" dirty="0"/>
          </a:p>
          <a:p>
            <a:r>
              <a:rPr lang="en-US" dirty="0"/>
              <a:t>The query first goes through the parser where the query syntax is checked.</a:t>
            </a:r>
          </a:p>
          <a:p>
            <a:r>
              <a:rPr lang="en-US" dirty="0"/>
              <a:t>Query optimizer generates a plan – decides which scan, or join algorithm, or join order. </a:t>
            </a:r>
          </a:p>
          <a:p>
            <a:r>
              <a:rPr lang="en-US" dirty="0"/>
              <a:t>Once the plan freezes, a code generator will produce the to-be-executed code that is specialized to the query-at-hand. </a:t>
            </a:r>
          </a:p>
        </p:txBody>
      </p:sp>
      <p:sp>
        <p:nvSpPr>
          <p:cNvPr id="4" name="Slide Number Placeholder 3"/>
          <p:cNvSpPr>
            <a:spLocks noGrp="1"/>
          </p:cNvSpPr>
          <p:nvPr>
            <p:ph type="sldNum" sz="quarter" idx="10"/>
          </p:nvPr>
        </p:nvSpPr>
        <p:spPr/>
        <p:txBody>
          <a:bodyPr/>
          <a:lstStyle/>
          <a:p>
            <a:fld id="{AA2B018A-536A-4E95-B27E-3171BA8DAA5E}" type="slidenum">
              <a:rPr lang="en-US" smtClean="0"/>
              <a:pPr/>
              <a:t>29</a:t>
            </a:fld>
            <a:endParaRPr lang="en-US"/>
          </a:p>
        </p:txBody>
      </p:sp>
    </p:spTree>
    <p:extLst>
      <p:ext uri="{BB962C8B-B14F-4D97-AF65-F5344CB8AC3E}">
        <p14:creationId xmlns:p14="http://schemas.microsoft.com/office/powerpoint/2010/main" val="4076638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code generation has followed two approaches.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Either to generate code through </a:t>
            </a:r>
            <a:r>
              <a:rPr lang="en-US" dirty="0" err="1"/>
              <a:t>transpilation</a:t>
            </a:r>
            <a:r>
              <a:rPr lang="en-US" dirty="0"/>
              <a:t> of JIT compilation.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both techniques, when the query plan is ready, the engine creates specialized code for that query that hardcodes many of the things that are fixed after the query planning, such as the operator order that we already mentioned, or the fused expressions.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Specifically, </a:t>
            </a:r>
            <a:r>
              <a:rPr lang="en-US" dirty="0" err="1"/>
              <a:t>transpilation</a:t>
            </a:r>
            <a:r>
              <a:rPr lang="en-US" dirty="0"/>
              <a:t> is about source-to-source compilation meaning that the DMBS engine will generate source code in a high-level programming language, such as C++ which will further be compiled by a “normal” compiler to produce native code.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native code will then be linked with the active DBMS instance and executed.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contrast, in JIT compilation, then DBMS will generate code in a low-level intermediate representation that is closer to assembly. This representation will be optimized afterwards when it will be lowered directly to native code.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main difference between the two is the intermediary steps and the compilation speed. Let’s see them through some examples.</a:t>
            </a:r>
          </a:p>
        </p:txBody>
      </p:sp>
      <p:sp>
        <p:nvSpPr>
          <p:cNvPr id="4" name="Slide Number Placeholder 3"/>
          <p:cNvSpPr>
            <a:spLocks noGrp="1"/>
          </p:cNvSpPr>
          <p:nvPr>
            <p:ph type="sldNum" sz="quarter" idx="5"/>
          </p:nvPr>
        </p:nvSpPr>
        <p:spPr/>
        <p:txBody>
          <a:bodyPr/>
          <a:lstStyle/>
          <a:p>
            <a:fld id="{AA2B018A-536A-4E95-B27E-3171BA8DAA5E}" type="slidenum">
              <a:rPr lang="en-US" smtClean="0"/>
              <a:pPr/>
              <a:t>30</a:t>
            </a:fld>
            <a:endParaRPr lang="en-US"/>
          </a:p>
        </p:txBody>
      </p:sp>
    </p:spTree>
    <p:extLst>
      <p:ext uri="{BB962C8B-B14F-4D97-AF65-F5344CB8AC3E}">
        <p14:creationId xmlns:p14="http://schemas.microsoft.com/office/powerpoint/2010/main" val="2085788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systems using </a:t>
            </a:r>
            <a:r>
              <a:rPr lang="en-US" dirty="0" err="1"/>
              <a:t>Transpilation</a:t>
            </a:r>
            <a:r>
              <a:rPr lang="en-US" dirty="0"/>
              <a:t> was HIQUE. It is called as Holistic Integrated Query Engine. HIQUE introduced a source code generation step, which is producing a C program -- essentially a conversion of the higher level execution plan into a C program. The advantages of doing this are: (1) reduce the number of function calls during query evaluation; (2) the generated code makes better use of cache-resident data; (3) code generation and compilation allow the use of compiler optimization techniques targeting each individual query, so all optimizations in compiler technology come for free. Specifically, the code is transformed in ways that (a) keep the execution pipeline full of independent instructions, (b) distribute variables to registers in ways that encourage their reuse, and (c) group together accesses to the same data. These optimizations result in increased parallelism, reduced memory accesses and maximized cache locality, thus limiting processor stalls. </a:t>
            </a:r>
          </a:p>
          <a:p>
            <a:endParaRPr lang="en-US" dirty="0"/>
          </a:p>
          <a:p>
            <a:r>
              <a:rPr lang="en-US" dirty="0"/>
              <a:t>Specifically, we have mentioned by now multiple times the overhead of calling into an unknown operator’s next: by not knowing the operator’s type during compile time, we miss the information about what is the target function and thus the compiler has to pessimistically handle the branch. In contrast, HIQUE hardcodes the target operator type and thus the compiler knows exactly the target function and can even inline it to the parent to collocate the code and reduce stack maintenance. Similar things hold for the expression evaluation. Let’s see an actual code example.</a:t>
            </a:r>
            <a:endParaRPr lang="en-CH"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31</a:t>
            </a:fld>
            <a:endParaRPr lang="en-US"/>
          </a:p>
        </p:txBody>
      </p:sp>
    </p:spTree>
    <p:extLst>
      <p:ext uri="{BB962C8B-B14F-4D97-AF65-F5344CB8AC3E}">
        <p14:creationId xmlns:p14="http://schemas.microsoft.com/office/powerpoint/2010/main" val="84825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Let us see the advantages of HIQUE using the above example. Consider a simple query template with just one filter predicate on table A. In the interpreted plan, we would get the tuple only after a function call (</a:t>
            </a:r>
            <a:r>
              <a:rPr lang="en-US" dirty="0" err="1"/>
              <a:t>get_tuple</a:t>
            </a:r>
            <a:r>
              <a:rPr lang="en-US" dirty="0"/>
              <a:t>() method) to the metadata which contains the schema information for the table, like tuple size. Then, calculate the offset based for the tuple location and return back the pointer.  Now again get the offset to the attribute value, resolving the data type through a virtual function call. Then the filter predicate is evaluated which then returns true/false. There are a lot of unnecessary function calls.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contrast, HIQUE would generate the code shown in the templated.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the compiled code, there is no function lookup (thus reducing the cache misses), all the instructions are inline, the number of instructions executed are reduced. As can be seen, the tuple size, predicate offset and parameter value are all known upfront, and hence can be </a:t>
            </a:r>
            <a:r>
              <a:rPr lang="en-US" dirty="0" err="1"/>
              <a:t>inlined</a:t>
            </a:r>
            <a:r>
              <a:rPr lang="en-US" dirty="0"/>
              <a:t> in the program flow. All red rectangular boxes are </a:t>
            </a:r>
            <a:r>
              <a:rPr lang="en-US" dirty="0" err="1"/>
              <a:t>inlined</a:t>
            </a:r>
            <a:r>
              <a:rPr lang="en-US" dirty="0"/>
              <a:t> in code gen.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 just the function calls, even the final if-statement can be </a:t>
            </a:r>
            <a:r>
              <a:rPr lang="en-US" dirty="0" err="1"/>
              <a:t>inlined</a:t>
            </a:r>
            <a:r>
              <a:rPr lang="en-US" dirty="0"/>
              <a:t> as the parameter value will be known at compile time.  </a:t>
            </a:r>
            <a:endParaRPr lang="x-none" dirty="0"/>
          </a:p>
          <a:p>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32</a:t>
            </a:fld>
            <a:endParaRPr lang="en-US"/>
          </a:p>
        </p:txBody>
      </p:sp>
    </p:spTree>
    <p:extLst>
      <p:ext uri="{BB962C8B-B14F-4D97-AF65-F5344CB8AC3E}">
        <p14:creationId xmlns:p14="http://schemas.microsoft.com/office/powerpoint/2010/main" val="100294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execute an end-to-end query and produce the final result to the user.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11089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components such as optimizer, parser, transaction manager, log manager need not be specialized code: they do not change in a per-query baes. But we can still reuse them by invoking them from the generated code.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33</a:t>
            </a:fld>
            <a:endParaRPr lang="en-US"/>
          </a:p>
        </p:txBody>
      </p:sp>
    </p:spTree>
    <p:extLst>
      <p:ext uri="{BB962C8B-B14F-4D97-AF65-F5344CB8AC3E}">
        <p14:creationId xmlns:p14="http://schemas.microsoft.com/office/powerpoint/2010/main" val="3216487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PostgreSQL</a:t>
            </a:r>
            <a:r>
              <a:rPr lang="en-US" baseline="0" dirty="0"/>
              <a:t> is traditional interpreter-based </a:t>
            </a:r>
            <a:r>
              <a:rPr lang="en-US" baseline="0" dirty="0" err="1"/>
              <a:t>db</a:t>
            </a:r>
            <a:endParaRPr lang="en-US" baseline="0" dirty="0"/>
          </a:p>
          <a:p>
            <a:r>
              <a:rPr lang="en-US" baseline="0" dirty="0"/>
              <a:t>System X is commercial </a:t>
            </a:r>
            <a:r>
              <a:rPr lang="en-US" baseline="0" dirty="0" err="1"/>
              <a:t>db</a:t>
            </a:r>
            <a:r>
              <a:rPr lang="en-US" baseline="0" dirty="0"/>
              <a:t> (called system x for anonymity).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a:solidFill>
                  <a:schemeClr val="tx1"/>
                </a:solidFill>
                <a:effectLst/>
                <a:latin typeface="Arial" charset="0"/>
                <a:ea typeface="+mn-ea"/>
                <a:cs typeface="Arial" charset="0"/>
              </a:rPr>
              <a:t>MonetDB</a:t>
            </a:r>
            <a:r>
              <a:rPr lang="en-US" sz="1200" kern="1200" baseline="0" dirty="0">
                <a:solidFill>
                  <a:schemeClr val="tx1"/>
                </a:solidFill>
                <a:effectLst/>
                <a:latin typeface="Arial" charset="0"/>
                <a:ea typeface="+mn-ea"/>
                <a:cs typeface="Arial" charset="0"/>
              </a:rPr>
              <a:t> is</a:t>
            </a:r>
            <a:r>
              <a:rPr lang="en-US" sz="1200" kern="1200" dirty="0">
                <a:solidFill>
                  <a:schemeClr val="tx1"/>
                </a:solidFill>
                <a:effectLst/>
                <a:latin typeface="Arial" charset="0"/>
                <a:ea typeface="+mn-ea"/>
                <a:cs typeface="Arial" charset="0"/>
              </a:rPr>
              <a:t> an architecture-conscious DBMS that uses a DSM-based storage layer and column-wise evaluation algorithms, optimized for main-memory query execution. </a:t>
            </a: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Arial" charset="0"/>
              </a:rPr>
              <a:t>HIQUE uses a collection of highly efficient code templates and dynamically instantiates them to create query- and hardware-specific source code. The source code is compiled and dynamically linked to the database server for processing. Code generation diminishes the bloat of higher-level programming abstractions necessary for implementing generic, interpreted, SQL query engines. At the same time, the generated code is customized for the hardware it will run on. The performance improvement is up to 2 orders of magnitude compared to </a:t>
            </a:r>
            <a:r>
              <a:rPr lang="en-US" sz="1200" b="0" kern="1200" dirty="0" err="1">
                <a:solidFill>
                  <a:schemeClr val="tx1"/>
                </a:solidFill>
                <a:effectLst/>
                <a:latin typeface="Arial" charset="0"/>
                <a:ea typeface="+mn-ea"/>
                <a:cs typeface="Arial" charset="0"/>
              </a:rPr>
              <a:t>PostreSQL</a:t>
            </a:r>
            <a:r>
              <a:rPr lang="en-US" sz="1200" b="0" kern="1200" dirty="0">
                <a:solidFill>
                  <a:schemeClr val="tx1"/>
                </a:solidFill>
                <a:effectLst/>
                <a:latin typeface="Arial" charset="0"/>
                <a:ea typeface="+mn-ea"/>
                <a:cs typeface="Arial" charset="0"/>
              </a:rPr>
              <a:t>. </a:t>
            </a:r>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34</a:t>
            </a:fld>
            <a:endParaRPr lang="en-US"/>
          </a:p>
        </p:txBody>
      </p:sp>
    </p:spTree>
    <p:extLst>
      <p:ext uri="{BB962C8B-B14F-4D97-AF65-F5344CB8AC3E}">
        <p14:creationId xmlns:p14="http://schemas.microsoft.com/office/powerpoint/2010/main" val="976161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Compilation cost is around half a second for some of the queries. Here, o0 means no compilation optimization whereas o2 means some more optimizations like operator fusion, etc. which reduces the running time further. But for queries that run for more than 10 secs this efforts looks a worthwhile. Finally, coming to OLTP queries, typically since the queries are known but with changing parameters it is beneficial to pre-compile code gen for these queries. </a:t>
            </a:r>
          </a:p>
          <a:p>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35</a:t>
            </a:fld>
            <a:endParaRPr lang="en-US"/>
          </a:p>
        </p:txBody>
      </p:sp>
    </p:spTree>
    <p:extLst>
      <p:ext uri="{BB962C8B-B14F-4D97-AF65-F5344CB8AC3E}">
        <p14:creationId xmlns:p14="http://schemas.microsoft.com/office/powerpoint/2010/main" val="448325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Need to avoid large number of function calls. The iterator model requires too many function calls which further grow as iterators need to be generic. The functions need to be virtual to be dynamically bound to the data types they process; whenever we access a field and whenever we need to make a comparison we need to make a function call.  Each  function  call  updates  the  stack register  and  saves/restores  the  contents  of  the CPU registers to/from  the  stack.  With  tens  of  registers  in  current CPUs, frequent function calls may lead to significant overhead, as a substantial percentage of CPU time is spent without any actual contribution to result computation. </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Attribute types are known a priori, which means we can revert separate function  calls  for  data  accessing  and  predicate  evaluation  to pointer casts and primitive data comparisons, respectively.  Also the generated code exhibits increased data locality, therefore making optimal use of cache-resident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Primary reason for compilation being slow is that it uses </a:t>
            </a:r>
            <a:r>
              <a:rPr lang="en-US" dirty="0" err="1"/>
              <a:t>gcc</a:t>
            </a:r>
            <a:r>
              <a:rPr lang="en-US" dirty="0"/>
              <a:t> to compile the plans and generate the code. There are other reasons which result in slow compilation like forking </a:t>
            </a:r>
            <a:r>
              <a:rPr lang="en-US" dirty="0" err="1"/>
              <a:t>gcc</a:t>
            </a:r>
            <a:r>
              <a:rPr lang="en-US" dirty="0"/>
              <a:t>, etc.</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err="1"/>
              <a:t>Hique</a:t>
            </a:r>
            <a:r>
              <a:rPr lang="en-US" dirty="0"/>
              <a:t> </a:t>
            </a:r>
            <a:r>
              <a:rPr lang="en-US" dirty="0" err="1"/>
              <a:t>inlines</a:t>
            </a:r>
            <a:r>
              <a:rPr lang="en-US" dirty="0"/>
              <a:t> result materialization inside the operator execution. Thus, still the operator boundaries are still visible.</a:t>
            </a:r>
            <a:endParaRPr lang="x-none" dirty="0"/>
          </a:p>
          <a:p>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36</a:t>
            </a:fld>
            <a:endParaRPr lang="en-US"/>
          </a:p>
        </p:txBody>
      </p:sp>
    </p:spTree>
    <p:extLst>
      <p:ext uri="{BB962C8B-B14F-4D97-AF65-F5344CB8AC3E}">
        <p14:creationId xmlns:p14="http://schemas.microsoft.com/office/powerpoint/2010/main" val="2069236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systems using </a:t>
            </a:r>
            <a:r>
              <a:rPr lang="en-US" dirty="0" err="1"/>
              <a:t>Transpilation</a:t>
            </a:r>
            <a:r>
              <a:rPr lang="en-US" dirty="0"/>
              <a:t> was HIQUE. It is called as Holistic Integrated Query Engine. HIQUE introduced a source code generation step, which is producing a C program -- essentially a conversion of the higher level execution plan into a C program. The advantages of doing this are: (1) reduce the number of function calls during query evaluation; (2) the generated code makes better use of cache-resident data; (3) code generation and compilation allow the use of compiler optimization techniques targeting each individual query, so all optimizations in compiler technology come for free. Specifically, the code is transformed in ways that (a) keep the execution pipeline full of independent instructions, (b) distribute variables to registers in ways that encourage their reuse, and (c) group together accesses to the same data. These optimizations result in increased parallelism, reduced memory accesses and maximized cache locality, thus limiting processor stalls. </a:t>
            </a:r>
          </a:p>
          <a:p>
            <a:endParaRPr lang="en-US" dirty="0"/>
          </a:p>
          <a:p>
            <a:r>
              <a:rPr lang="en-US" dirty="0"/>
              <a:t>Specifically, we have mentioned by now multiple times the overhead of calling into an unknown operator’s next: by not knowing the operator’s type during compile time, we miss the information about what is the target function and thus the compiler has to pessimistically handle the branch. In contrast, HIQUE hardcodes the target operator type and thus the compiler knows exactly the target function and can even inline it to the parent to collocate the code and reduce stack maintenance. Similar things hold for the expression evaluation. Let’s see an actual code example.</a:t>
            </a:r>
            <a:endParaRPr lang="en-CH"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37</a:t>
            </a:fld>
            <a:endParaRPr lang="en-US"/>
          </a:p>
        </p:txBody>
      </p:sp>
    </p:spTree>
    <p:extLst>
      <p:ext uri="{BB962C8B-B14F-4D97-AF65-F5344CB8AC3E}">
        <p14:creationId xmlns:p14="http://schemas.microsoft.com/office/powerpoint/2010/main" val="848255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Let us see the advantages of HIQUE using the above example. Consider a simple query template with just one filter predicate on table A. In the interpreted plan, we would get the tuple only after a function call (</a:t>
            </a:r>
            <a:r>
              <a:rPr lang="en-US" dirty="0" err="1"/>
              <a:t>get_tuple</a:t>
            </a:r>
            <a:r>
              <a:rPr lang="en-US" dirty="0"/>
              <a:t>() method) to the metadata which contains the schema information for the table, like tuple size. Then, calculate the offset based for the tuple location and return back the pointer.  Now again get the offset to the attribute value, resolving the data type through a virtual function call. Then the filter predicate is evaluated which then returns true/false. There are a lot of unnecessary function calls.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contrast, HIQUE would generate the code shown in the templated.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 the compiled code, there is no function lookup (thus reducing the cache misses), all the instructions are inline, the number of instructions executed are reduced. As can be seen, the tuple size, predicate offset and parameter value are all known upfront, and hence can be </a:t>
            </a:r>
            <a:r>
              <a:rPr lang="en-US" dirty="0" err="1"/>
              <a:t>inlined</a:t>
            </a:r>
            <a:r>
              <a:rPr lang="en-US" dirty="0"/>
              <a:t> in the program flow. All red rectangular boxes are </a:t>
            </a:r>
            <a:r>
              <a:rPr lang="en-US" dirty="0" err="1"/>
              <a:t>inlined</a:t>
            </a:r>
            <a:r>
              <a:rPr lang="en-US" dirty="0"/>
              <a:t> in code gen.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 just the function calls, even the final if-statement can be </a:t>
            </a:r>
            <a:r>
              <a:rPr lang="en-US" dirty="0" err="1"/>
              <a:t>inlined</a:t>
            </a:r>
            <a:r>
              <a:rPr lang="en-US" dirty="0"/>
              <a:t> as the parameter value will be known at compile time.  </a:t>
            </a:r>
            <a:endParaRPr lang="x-none" dirty="0"/>
          </a:p>
          <a:p>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38</a:t>
            </a:fld>
            <a:endParaRPr lang="en-US"/>
          </a:p>
        </p:txBody>
      </p:sp>
    </p:spTree>
    <p:extLst>
      <p:ext uri="{BB962C8B-B14F-4D97-AF65-F5344CB8AC3E}">
        <p14:creationId xmlns:p14="http://schemas.microsoft.com/office/powerpoint/2010/main" val="1002944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Other components such as optimizer, parser, transaction manager, log manager need not be specialized code: they do not change in a per-query baes. But we can still reuse them by invoking them from the generated code.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39</a:t>
            </a:fld>
            <a:endParaRPr lang="en-US"/>
          </a:p>
        </p:txBody>
      </p:sp>
    </p:spTree>
    <p:extLst>
      <p:ext uri="{BB962C8B-B14F-4D97-AF65-F5344CB8AC3E}">
        <p14:creationId xmlns:p14="http://schemas.microsoft.com/office/powerpoint/2010/main" val="321648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PostgreSQL</a:t>
            </a:r>
            <a:r>
              <a:rPr lang="en-US" baseline="0" dirty="0"/>
              <a:t> is traditional interpreter-based </a:t>
            </a:r>
            <a:r>
              <a:rPr lang="en-US" baseline="0" dirty="0" err="1"/>
              <a:t>db</a:t>
            </a:r>
            <a:endParaRPr lang="en-US" baseline="0" dirty="0"/>
          </a:p>
          <a:p>
            <a:r>
              <a:rPr lang="en-US" baseline="0" dirty="0"/>
              <a:t>System X is commercial </a:t>
            </a:r>
            <a:r>
              <a:rPr lang="en-US" baseline="0" dirty="0" err="1"/>
              <a:t>db</a:t>
            </a:r>
            <a:r>
              <a:rPr lang="en-US" baseline="0" dirty="0"/>
              <a:t> (called system x for anonymity).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a:solidFill>
                  <a:schemeClr val="tx1"/>
                </a:solidFill>
                <a:effectLst/>
                <a:latin typeface="Arial" charset="0"/>
                <a:ea typeface="+mn-ea"/>
                <a:cs typeface="Arial" charset="0"/>
              </a:rPr>
              <a:t>MonetDB</a:t>
            </a:r>
            <a:r>
              <a:rPr lang="en-US" sz="1200" kern="1200" baseline="0" dirty="0">
                <a:solidFill>
                  <a:schemeClr val="tx1"/>
                </a:solidFill>
                <a:effectLst/>
                <a:latin typeface="Arial" charset="0"/>
                <a:ea typeface="+mn-ea"/>
                <a:cs typeface="Arial" charset="0"/>
              </a:rPr>
              <a:t> is</a:t>
            </a:r>
            <a:r>
              <a:rPr lang="en-US" sz="1200" kern="1200" dirty="0">
                <a:solidFill>
                  <a:schemeClr val="tx1"/>
                </a:solidFill>
                <a:effectLst/>
                <a:latin typeface="Arial" charset="0"/>
                <a:ea typeface="+mn-ea"/>
                <a:cs typeface="Arial" charset="0"/>
              </a:rPr>
              <a:t> an architecture-conscious DBMS that uses a DSM-based storage layer and column-wise evaluation algorithms, optimized for main-memory query execution. </a:t>
            </a: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Arial" charset="0"/>
              </a:rPr>
              <a:t>HIQUE uses a collection of highly efficient code templates and dynamically instantiates them to create query- and hardware-specific source code. The source code is compiled and dynamically linked to the database server for processing. Code generation diminishes the bloat of higher-level programming abstractions necessary for implementing generic, interpreted, SQL query engines. At the same time, the generated code is customized for the hardware it will run on. The performance improvement is up to 2 orders of magnitude compared to </a:t>
            </a:r>
            <a:r>
              <a:rPr lang="en-US" sz="1200" b="0" kern="1200" dirty="0" err="1">
                <a:solidFill>
                  <a:schemeClr val="tx1"/>
                </a:solidFill>
                <a:effectLst/>
                <a:latin typeface="Arial" charset="0"/>
                <a:ea typeface="+mn-ea"/>
                <a:cs typeface="Arial" charset="0"/>
              </a:rPr>
              <a:t>PostreSQL</a:t>
            </a:r>
            <a:r>
              <a:rPr lang="en-US" sz="1200" b="0" kern="1200" dirty="0">
                <a:solidFill>
                  <a:schemeClr val="tx1"/>
                </a:solidFill>
                <a:effectLst/>
                <a:latin typeface="Arial" charset="0"/>
                <a:ea typeface="+mn-ea"/>
                <a:cs typeface="Arial" charset="0"/>
              </a:rPr>
              <a:t>. </a:t>
            </a:r>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40</a:t>
            </a:fld>
            <a:endParaRPr lang="en-US"/>
          </a:p>
        </p:txBody>
      </p:sp>
    </p:spTree>
    <p:extLst>
      <p:ext uri="{BB962C8B-B14F-4D97-AF65-F5344CB8AC3E}">
        <p14:creationId xmlns:p14="http://schemas.microsoft.com/office/powerpoint/2010/main" val="976161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Compilation cost is around half a second for some of the queries. Here, o0 means no compilation optimization whereas o2 means some more optimizations like operator fusion, etc. which reduces the running time further. But for queries that run for more than 10 secs this efforts looks a worthwhile. Finally, coming to OLTP queries, typically since the queries are known but with changing parameters it is beneficial to pre-compile code gen for these queries. </a:t>
            </a:r>
          </a:p>
          <a:p>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41</a:t>
            </a:fld>
            <a:endParaRPr lang="en-US"/>
          </a:p>
        </p:txBody>
      </p:sp>
    </p:spTree>
    <p:extLst>
      <p:ext uri="{BB962C8B-B14F-4D97-AF65-F5344CB8AC3E}">
        <p14:creationId xmlns:p14="http://schemas.microsoft.com/office/powerpoint/2010/main" val="448325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Need to avoid large number of function calls. The iterator model requires too many function calls which further grow as iterators need to be generic. The functions need to be virtual to be dynamically bound to the data types they process; whenever we access a field and whenever we need to make a comparison we need to make a function call.  Each  function  call  updates  the  stack register  and  saves/restores  the  contents  of  the CPU registers to/from  the  stack.  With  tens  of  registers  in  current CPUs, frequent function calls may lead to significant overhead, as a substantial percentage of CPU time is spent without any actual contribution to result computation. </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Attribute types are known a priori, which means we can revert separate function  calls  for  data  accessing  and  predicate  evaluation  to pointer casts and primitive data comparisons, respectively.  Also the generated code exhibits increased data locality, therefore making optimal use of cache-resident data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But:</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a:t>Primary reason for compilation being slow is that it uses </a:t>
            </a:r>
            <a:r>
              <a:rPr lang="en-US" dirty="0" err="1"/>
              <a:t>gcc</a:t>
            </a:r>
            <a:r>
              <a:rPr lang="en-US" dirty="0"/>
              <a:t> to compile the plans and generate the code. There are other reasons which result in slow compilation like forking </a:t>
            </a:r>
            <a:r>
              <a:rPr lang="en-US" dirty="0" err="1"/>
              <a:t>gcc</a:t>
            </a:r>
            <a:r>
              <a:rPr lang="en-US" dirty="0"/>
              <a:t>, etc.</a:t>
            </a:r>
          </a:p>
          <a:p>
            <a:pPr marL="228600" marR="0" lvl="0" indent="-228600" algn="l" defTabSz="914400" rtl="0" eaLnBrk="1" fontAlgn="base" latinLnBrk="0" hangingPunct="1">
              <a:lnSpc>
                <a:spcPct val="100000"/>
              </a:lnSpc>
              <a:spcBef>
                <a:spcPct val="30000"/>
              </a:spcBef>
              <a:spcAft>
                <a:spcPct val="0"/>
              </a:spcAft>
              <a:buClrTx/>
              <a:buSzTx/>
              <a:buFontTx/>
              <a:buAutoNum type="arabicParenR"/>
              <a:tabLst/>
              <a:defRPr/>
            </a:pPr>
            <a:r>
              <a:rPr lang="en-US" dirty="0" err="1"/>
              <a:t>Hique</a:t>
            </a:r>
            <a:r>
              <a:rPr lang="en-US" dirty="0"/>
              <a:t> </a:t>
            </a:r>
            <a:r>
              <a:rPr lang="en-US" dirty="0" err="1"/>
              <a:t>inlines</a:t>
            </a:r>
            <a:r>
              <a:rPr lang="en-US" dirty="0"/>
              <a:t> result materialization inside the operator execution. Thus, still the operator boundaries are still visible.</a:t>
            </a:r>
            <a:endParaRPr lang="x-none" dirty="0"/>
          </a:p>
          <a:p>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42</a:t>
            </a:fld>
            <a:endParaRPr lang="en-US"/>
          </a:p>
        </p:txBody>
      </p:sp>
    </p:spTree>
    <p:extLst>
      <p:ext uri="{BB962C8B-B14F-4D97-AF65-F5344CB8AC3E}">
        <p14:creationId xmlns:p14="http://schemas.microsoft.com/office/powerpoint/2010/main" val="206923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operators in our query plan. Given this query plan, how do we execute it.</a:t>
            </a:r>
          </a:p>
          <a:p>
            <a:endParaRPr lang="en-US" dirty="0"/>
          </a:p>
          <a:p>
            <a:r>
              <a:rPr lang="en-US" dirty="0"/>
              <a:t>And consider that this is a simple plan with a few operators. In practice, plans may have 10s or 100s of operators and the query plan is only known at runtime, so the engine should be able to execute arbitrary plans, fast.</a:t>
            </a:r>
          </a:p>
          <a:p>
            <a:endParaRPr lang="en-US" dirty="0"/>
          </a:p>
          <a:p>
            <a:r>
              <a:rPr lang="en-US" dirty="0"/>
              <a:t>Thankfully, relational algebra is already composable, so in this lecture we will see how the DBMS can </a:t>
            </a:r>
            <a:br>
              <a:rPr lang="en-US" dirty="0"/>
            </a:br>
            <a:r>
              <a:rPr lang="en-US" dirty="0"/>
              <a:t>1. Execute such plans without loosing support for composability,</a:t>
            </a:r>
            <a:br>
              <a:rPr lang="en-US" dirty="0"/>
            </a:br>
            <a:r>
              <a:rPr lang="en-US" dirty="0"/>
              <a:t>2. How it can do it efficiently to take advantage of the available hardware.</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75142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code generation has followed two approaches.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Either to generate code through </a:t>
            </a:r>
            <a:r>
              <a:rPr lang="en-US" dirty="0" err="1"/>
              <a:t>transpilation</a:t>
            </a:r>
            <a:r>
              <a:rPr lang="en-US" dirty="0"/>
              <a:t> of JIT compilation.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both techniques, when the query plan is ready, the engine creates specialized code for that query that hardcodes many of the things that are fixed after the query planning, such as the operator order that we already mentioned, or the fused expressions.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Specifically, </a:t>
            </a:r>
            <a:r>
              <a:rPr lang="en-US" dirty="0" err="1"/>
              <a:t>transpilation</a:t>
            </a:r>
            <a:r>
              <a:rPr lang="en-US" dirty="0"/>
              <a:t> is about source-to-source compilation meaning that the DMBS engine will generate source code in a high-level programming language, such as C++ which will further be compiled by a “normal” compiler to produce native code.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native code will then be linked with the active DBMS instance and executed.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contrast, in JIT compilation, then DBMS will generate code in a low-level IR that is closer to assembly. This IR will be optimized afterwards it will be lowered directly to native code.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main difference between the two is the intermediary steps and the compilation speed. Let’s see them through some examples.</a:t>
            </a:r>
          </a:p>
        </p:txBody>
      </p:sp>
      <p:sp>
        <p:nvSpPr>
          <p:cNvPr id="4" name="Slide Number Placeholder 3"/>
          <p:cNvSpPr>
            <a:spLocks noGrp="1"/>
          </p:cNvSpPr>
          <p:nvPr>
            <p:ph type="sldNum" sz="quarter" idx="5"/>
          </p:nvPr>
        </p:nvSpPr>
        <p:spPr/>
        <p:txBody>
          <a:bodyPr/>
          <a:lstStyle/>
          <a:p>
            <a:fld id="{AA2B018A-536A-4E95-B27E-3171BA8DAA5E}" type="slidenum">
              <a:rPr lang="en-US" smtClean="0"/>
              <a:pPr/>
              <a:t>43</a:t>
            </a:fld>
            <a:endParaRPr lang="en-US"/>
          </a:p>
        </p:txBody>
      </p:sp>
    </p:spTree>
    <p:extLst>
      <p:ext uri="{BB962C8B-B14F-4D97-AF65-F5344CB8AC3E}">
        <p14:creationId xmlns:p14="http://schemas.microsoft.com/office/powerpoint/2010/main" val="933022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learned all about the different execution models, let’s take a step back and evaluate what we have achieved.</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If you look into this code, HIQUE bakes into the generated code the types and offsets. This way, HIQUE manages to remove a lot of run-time (per-tuple) decisions and throw them (one-time-per-query) process of code generation time, thereby avoiding a lot of expensive calls for evaluating expressions. Nevertheless, all these optimizations are inside the execution of one specific operator.</a:t>
            </a:r>
            <a:endParaRPr lang="x-none"/>
          </a:p>
          <a:p>
            <a:r>
              <a:rPr lang="en-US" dirty="0"/>
              <a:t>Is that the best we can do?</a:t>
            </a:r>
          </a:p>
          <a:p>
            <a:endParaRPr lang="en-US" dirty="0"/>
          </a:p>
          <a:p>
            <a:r>
              <a:rPr lang="en-US" dirty="0"/>
              <a:t>Let’s discuss a little bit the limitations of HIQUE.</a:t>
            </a:r>
          </a:p>
        </p:txBody>
      </p:sp>
      <p:sp>
        <p:nvSpPr>
          <p:cNvPr id="4" name="Slide Number Placeholder 3"/>
          <p:cNvSpPr>
            <a:spLocks noGrp="1"/>
          </p:cNvSpPr>
          <p:nvPr>
            <p:ph type="sldNum" sz="quarter" idx="5"/>
          </p:nvPr>
        </p:nvSpPr>
        <p:spPr/>
        <p:txBody>
          <a:bodyPr/>
          <a:lstStyle/>
          <a:p>
            <a:fld id="{AA2B018A-536A-4E95-B27E-3171BA8DAA5E}" type="slidenum">
              <a:rPr lang="en-US" smtClean="0"/>
              <a:pPr/>
              <a:t>44</a:t>
            </a:fld>
            <a:endParaRPr lang="en-US"/>
          </a:p>
        </p:txBody>
      </p:sp>
    </p:spTree>
    <p:extLst>
      <p:ext uri="{BB962C8B-B14F-4D97-AF65-F5344CB8AC3E}">
        <p14:creationId xmlns:p14="http://schemas.microsoft.com/office/powerpoint/2010/main" val="3260247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zoom out into a full plan, HIQUE specializes each operator and then produces a main function that calls one operator after the other. For example, here we have part of the plan for a more complex query with n operators. The query scans R1, … Rn. Then it joins relations Ri and Ri-1. </a:t>
            </a:r>
          </a:p>
          <a:p>
            <a:endParaRPr lang="en-US" dirty="0"/>
          </a:p>
          <a:p>
            <a:r>
              <a:rPr lang="en-US" dirty="0"/>
              <a:t>HIQUE would specialize each operator. Here you see the same filter as before, for filtering A and then you see the probing phase of a join that Joins the tuples of A that passed from the filter, to B.</a:t>
            </a:r>
          </a:p>
          <a:p>
            <a:endParaRPr lang="en-US" dirty="0"/>
          </a:p>
          <a:p>
            <a:r>
              <a:rPr lang="en-US" dirty="0"/>
              <a:t>Then HIQUE would generate a main function that calls these (and the other) templates in the correct sequence.</a:t>
            </a:r>
          </a:p>
          <a:p>
            <a:endParaRPr lang="en-US" dirty="0"/>
          </a:p>
          <a:p>
            <a:r>
              <a:rPr lang="en-US" dirty="0"/>
              <a:t>HIQUE would thus respect the operator boundaries, and this mean that each operator materializes its output and the next operator has to read the tuples again.</a:t>
            </a:r>
          </a:p>
          <a:p>
            <a:r>
              <a:rPr lang="en-US" dirty="0"/>
              <a:t>Is that what YOU would generate if you were to implement this query manually in C? Function calls are also saved.</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45</a:t>
            </a:fld>
            <a:endParaRPr lang="en-US"/>
          </a:p>
        </p:txBody>
      </p:sp>
    </p:spTree>
    <p:extLst>
      <p:ext uri="{BB962C8B-B14F-4D97-AF65-F5344CB8AC3E}">
        <p14:creationId xmlns:p14="http://schemas.microsoft.com/office/powerpoint/2010/main" val="2897491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guess is that most would generate a more compact version, that would do everything in one pass, like the one on the left-hand side.</a:t>
            </a:r>
          </a:p>
          <a:p>
            <a:r>
              <a:rPr lang="en-US" dirty="0"/>
              <a:t>This version filters A and immediately probes the hash table for join matches – avoiding the extra pass.</a:t>
            </a:r>
          </a:p>
          <a:p>
            <a:endParaRPr lang="en-US" dirty="0"/>
          </a:p>
          <a:p>
            <a:r>
              <a:rPr lang="en-US" dirty="0"/>
              <a:t>So here someone could say there is a clear trade-off: either we pay for the modularity of having operators that we can compose, or we throw modularity out of the window and we go for monolithic highly-specialized non-portable plans. Right? No!</a:t>
            </a:r>
          </a:p>
        </p:txBody>
      </p:sp>
      <p:sp>
        <p:nvSpPr>
          <p:cNvPr id="4" name="Slide Number Placeholder 3"/>
          <p:cNvSpPr>
            <a:spLocks noGrp="1"/>
          </p:cNvSpPr>
          <p:nvPr>
            <p:ph type="sldNum" sz="quarter" idx="5"/>
          </p:nvPr>
        </p:nvSpPr>
        <p:spPr/>
        <p:txBody>
          <a:bodyPr/>
          <a:lstStyle/>
          <a:p>
            <a:fld id="{AA2B018A-536A-4E95-B27E-3171BA8DAA5E}" type="slidenum">
              <a:rPr lang="en-US" smtClean="0"/>
              <a:pPr/>
              <a:t>46</a:t>
            </a:fld>
            <a:endParaRPr lang="en-US"/>
          </a:p>
        </p:txBody>
      </p:sp>
    </p:spTree>
    <p:extLst>
      <p:ext uri="{BB962C8B-B14F-4D97-AF65-F5344CB8AC3E}">
        <p14:creationId xmlns:p14="http://schemas.microsoft.com/office/powerpoint/2010/main" val="38350895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evaluate again our position.</a:t>
            </a:r>
          </a:p>
          <a:p>
            <a:r>
              <a:rPr lang="en-US" dirty="0"/>
              <a:t>Query execution using specific operators allows for composability. We can chain multiple operators one after the other to create complex plans. Also we can develop each operator separately, we can modify the algorithm (physical implementation) of any operator, without caring about its connection with other operators.</a:t>
            </a:r>
          </a:p>
          <a:p>
            <a:endParaRPr lang="en-US" dirty="0"/>
          </a:p>
          <a:p>
            <a:r>
              <a:rPr lang="en-US" dirty="0"/>
              <a:t>But the operator abstraction also causes some unnecessary overheads. Each operator has to respect its peer and this means paying for the inter-operator interface. For example, an operator may have to materialize all its output in the block-oriented execution or invoke multiple (virtual) calls.</a:t>
            </a:r>
          </a:p>
          <a:p>
            <a:endParaRPr lang="en-US" dirty="0"/>
          </a:p>
          <a:p>
            <a:r>
              <a:rPr lang="en-US" dirty="0"/>
              <a:t>Does that mean that we reached the limit of the “operator” abstraction? NO!</a:t>
            </a:r>
          </a:p>
        </p:txBody>
      </p:sp>
      <p:sp>
        <p:nvSpPr>
          <p:cNvPr id="4" name="Slide Number Placeholder 3"/>
          <p:cNvSpPr>
            <a:spLocks noGrp="1"/>
          </p:cNvSpPr>
          <p:nvPr>
            <p:ph type="sldNum" sz="quarter" idx="5"/>
          </p:nvPr>
        </p:nvSpPr>
        <p:spPr/>
        <p:txBody>
          <a:bodyPr/>
          <a:lstStyle/>
          <a:p>
            <a:fld id="{AA2B018A-536A-4E95-B27E-3171BA8DAA5E}" type="slidenum">
              <a:rPr lang="en-US" smtClean="0"/>
              <a:pPr/>
              <a:t>47</a:t>
            </a:fld>
            <a:endParaRPr lang="en-US"/>
          </a:p>
        </p:txBody>
      </p:sp>
    </p:spTree>
    <p:extLst>
      <p:ext uri="{BB962C8B-B14F-4D97-AF65-F5344CB8AC3E}">
        <p14:creationId xmlns:p14="http://schemas.microsoft.com/office/powerpoint/2010/main" val="3103513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Composability is very important as it allows the database to serve ad-hoc complex queries.</a:t>
            </a:r>
          </a:p>
          <a:p>
            <a:r>
              <a:rPr lang="en-US" dirty="0"/>
              <a:t>Modularity facilitates the </a:t>
            </a:r>
            <a:r>
              <a:rPr lang="en-US" dirty="0" err="1"/>
              <a:t>dbms</a:t>
            </a:r>
            <a:r>
              <a:rPr lang="en-US" dirty="0"/>
              <a:t> development.</a:t>
            </a:r>
          </a:p>
          <a:p>
            <a:r>
              <a:rPr lang="en-US" dirty="0"/>
              <a:t>So both properties improve the pre-runtime behavior.</a:t>
            </a:r>
          </a:p>
          <a:p>
            <a:endParaRPr lang="en-US" dirty="0"/>
          </a:p>
          <a:p>
            <a:r>
              <a:rPr lang="en-US" dirty="0"/>
              <a:t>On the other hand the drawback comes in query execution.</a:t>
            </a:r>
          </a:p>
        </p:txBody>
      </p:sp>
      <p:sp>
        <p:nvSpPr>
          <p:cNvPr id="4" name="Slide Number Placeholder 3"/>
          <p:cNvSpPr>
            <a:spLocks noGrp="1"/>
          </p:cNvSpPr>
          <p:nvPr>
            <p:ph type="sldNum" sz="quarter" idx="5"/>
          </p:nvPr>
        </p:nvSpPr>
        <p:spPr/>
        <p:txBody>
          <a:bodyPr/>
          <a:lstStyle/>
          <a:p>
            <a:fld id="{AA2B018A-536A-4E95-B27E-3171BA8DAA5E}" type="slidenum">
              <a:rPr lang="en-US" smtClean="0"/>
              <a:pPr/>
              <a:t>48</a:t>
            </a:fld>
            <a:endParaRPr lang="en-US"/>
          </a:p>
        </p:txBody>
      </p:sp>
    </p:spTree>
    <p:extLst>
      <p:ext uri="{BB962C8B-B14F-4D97-AF65-F5344CB8AC3E}">
        <p14:creationId xmlns:p14="http://schemas.microsoft.com/office/powerpoint/2010/main" val="3940571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the boundaries drawback, DBMS move towards operator fusion, that allows the operator abstraction, but blurs the operator boundaries for the query execution.</a:t>
            </a:r>
          </a:p>
          <a:p>
            <a:r>
              <a:rPr lang="en-US" dirty="0"/>
              <a:t>As an example of a system in this space we will use Hyper, which was built in the TU Munich by Thomas Neumann </a:t>
            </a:r>
            <a:r>
              <a:rPr lang="en-US" dirty="0" err="1"/>
              <a:t>amd</a:t>
            </a:r>
            <a:r>
              <a:rPr lang="en-US" dirty="0"/>
              <a:t> </a:t>
            </a:r>
            <a:r>
              <a:rPr lang="en-US" dirty="0" err="1"/>
              <a:t>Alfons</a:t>
            </a:r>
            <a:r>
              <a:rPr lang="en-US" dirty="0"/>
              <a:t> Kemper.</a:t>
            </a:r>
          </a:p>
          <a:p>
            <a:r>
              <a:rPr lang="en-US" dirty="0"/>
              <a:t>To </a:t>
            </a:r>
            <a:r>
              <a:rPr lang="en-US" dirty="0" err="1"/>
              <a:t>avhieve</a:t>
            </a:r>
            <a:r>
              <a:rPr lang="en-US" dirty="0"/>
              <a:t> operator fusion, </a:t>
            </a:r>
            <a:r>
              <a:rPr lang="en-US" dirty="0" err="1"/>
              <a:t>HyPer</a:t>
            </a:r>
            <a:r>
              <a:rPr lang="en-US" dirty="0"/>
              <a:t> maintains the operator abstractions but at code generation, it moves one step further and instead of just specializing the operator implementations it also fuses them.</a:t>
            </a:r>
          </a:p>
          <a:p>
            <a:endParaRPr lang="en-US"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49</a:t>
            </a:fld>
            <a:endParaRPr lang="en-US"/>
          </a:p>
        </p:txBody>
      </p:sp>
    </p:spTree>
    <p:extLst>
      <p:ext uri="{BB962C8B-B14F-4D97-AF65-F5344CB8AC3E}">
        <p14:creationId xmlns:p14="http://schemas.microsoft.com/office/powerpoint/2010/main" val="26688125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code consists of 4 parts that correspond to the pipeline fragments in the algebraic plan.</a:t>
            </a:r>
          </a:p>
          <a:p>
            <a:r>
              <a:rPr lang="en-US" dirty="0"/>
              <a:t>The ﬁrst fragment ﬁlters tuples from R1 and places them into the </a:t>
            </a:r>
            <a:r>
              <a:rPr lang="en-US" dirty="0" err="1"/>
              <a:t>hashtable</a:t>
            </a:r>
            <a:r>
              <a:rPr lang="en-US" dirty="0"/>
              <a:t> of Join a and b.</a:t>
            </a:r>
          </a:p>
          <a:p>
            <a:r>
              <a:rPr lang="en-US" dirty="0"/>
              <a:t>The second does the same for R2 and </a:t>
            </a:r>
            <a:r>
              <a:rPr lang="en-US" dirty="0" err="1"/>
              <a:t>Γz</a:t>
            </a:r>
            <a:r>
              <a:rPr lang="en-US" dirty="0"/>
              <a:t>, and the third transfers the results from </a:t>
            </a:r>
            <a:r>
              <a:rPr lang="en-US" dirty="0" err="1"/>
              <a:t>Γz</a:t>
            </a:r>
            <a:r>
              <a:rPr lang="en-US" dirty="0"/>
              <a:t> into the </a:t>
            </a:r>
            <a:r>
              <a:rPr lang="en-US" dirty="0" err="1"/>
              <a:t>hashtable</a:t>
            </a:r>
            <a:r>
              <a:rPr lang="en-US" dirty="0"/>
              <a:t> of Join z and c.</a:t>
            </a:r>
          </a:p>
          <a:p>
            <a:r>
              <a:rPr lang="en-US" dirty="0"/>
              <a:t>The fourth fragment passes the tuples of R3 along the join hash tables and produces the result. </a:t>
            </a:r>
          </a:p>
          <a:p>
            <a:r>
              <a:rPr lang="en-US" dirty="0"/>
              <a:t>All four fragments in themselves are strongly pipelining, as they keep their data in CPU registers and only access memory to retrieve new tuples or to materialize their results.</a:t>
            </a:r>
          </a:p>
          <a:p>
            <a:r>
              <a:rPr lang="en-US" dirty="0"/>
              <a:t>Small code fragments are working on large amounts of data in tight loops</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50</a:t>
            </a:fld>
            <a:endParaRPr lang="en-US"/>
          </a:p>
        </p:txBody>
      </p:sp>
    </p:spTree>
    <p:extLst>
      <p:ext uri="{BB962C8B-B14F-4D97-AF65-F5344CB8AC3E}">
        <p14:creationId xmlns:p14="http://schemas.microsoft.com/office/powerpoint/2010/main" val="1051104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3FC385-928C-4A31-914D-A2443872F620}" type="slidenum">
              <a:rPr lang="en-US"/>
              <a:pPr/>
              <a:t>51</a:t>
            </a:fld>
            <a:endParaRPr lang="en-US"/>
          </a:p>
        </p:txBody>
      </p:sp>
      <p:sp>
        <p:nvSpPr>
          <p:cNvPr id="19457" name="Rectangle 1"/>
          <p:cNvSpPr txBox="1">
            <a:spLocks noGrp="1" noRot="1" noChangeAspect="1" noChangeArrowheads="1"/>
          </p:cNvSpPr>
          <p:nvPr>
            <p:ph type="sldImg"/>
          </p:nvPr>
        </p:nvSpPr>
        <p:spPr bwMode="auto">
          <a:xfrm>
            <a:off x="88900" y="754063"/>
            <a:ext cx="6629400" cy="37290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1118" y="4722507"/>
            <a:ext cx="5444769" cy="447453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 way this concept is manifested is by using a</a:t>
            </a:r>
            <a:r>
              <a:rPr lang="en-US" baseline="0" dirty="0"/>
              <a:t> push–based model. </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baseline="0"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200" b="0" i="0" kern="1200" dirty="0">
                <a:solidFill>
                  <a:schemeClr val="tx1"/>
                </a:solidFill>
                <a:effectLst/>
                <a:latin typeface="Arial" charset="0"/>
                <a:ea typeface="+mn-ea"/>
                <a:cs typeface="Arial" charset="0"/>
              </a:rPr>
              <a:t>In </a:t>
            </a:r>
            <a:r>
              <a:rPr lang="en-US" sz="1200" b="0" i="0" kern="1200" dirty="0" err="1">
                <a:solidFill>
                  <a:schemeClr val="tx1"/>
                </a:solidFill>
                <a:effectLst/>
                <a:latin typeface="Arial" charset="0"/>
                <a:ea typeface="+mn-ea"/>
                <a:cs typeface="Arial" charset="0"/>
              </a:rPr>
              <a:t>constrast</a:t>
            </a:r>
            <a:r>
              <a:rPr lang="en-US" sz="1200" b="0" i="0" kern="1200" dirty="0">
                <a:solidFill>
                  <a:schemeClr val="tx1"/>
                </a:solidFill>
                <a:effectLst/>
                <a:latin typeface="Arial" charset="0"/>
                <a:ea typeface="+mn-ea"/>
                <a:cs typeface="Arial" charset="0"/>
              </a:rPr>
              <a:t> to “compute centric” approach to database engine design. When the query execution engine wants to perform a computation on a tuple, the engine asks for it, and the tuple is pulled through the memory hierarchy and into the CPU.</a:t>
            </a:r>
            <a:r>
              <a:rPr lang="en-US" dirty="0"/>
              <a:t> </a:t>
            </a:r>
            <a:br>
              <a:rPr lang="en-US" dirty="0"/>
            </a:br>
            <a:endParaRPr lang="en-US" baseline="0"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aseline="0" dirty="0"/>
              <a:t>The tuple currently processed </a:t>
            </a:r>
            <a:r>
              <a:rPr lang="en-US" dirty="0"/>
              <a:t>is loaded into CPU registers,</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All pipelining ancestor operators are applied,</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And the tuple is materialized into the next pipeline breaker (e.g. </a:t>
            </a:r>
            <a:r>
              <a:rPr lang="en-US" b="1" dirty="0"/>
              <a:t>hash join</a:t>
            </a:r>
            <a:r>
              <a:rPr lang="en-US" b="1" baseline="0" dirty="0"/>
              <a:t> </a:t>
            </a:r>
            <a:r>
              <a:rPr lang="en-US" baseline="0" dirty="0"/>
              <a:t>sides). </a:t>
            </a:r>
            <a:r>
              <a:rPr lang="en-US" i="1" baseline="0" dirty="0"/>
              <a:t>Pipeline breaker</a:t>
            </a:r>
            <a:r>
              <a:rPr lang="en-US" baseline="0" dirty="0"/>
              <a:t> is any operator causing data to be materialized, spilled in memory in our case, such as an aggregate operator, or a hash-join requiring a </a:t>
            </a:r>
            <a:r>
              <a:rPr lang="en-US" baseline="0" dirty="0" err="1"/>
              <a:t>hashtable</a:t>
            </a:r>
            <a:r>
              <a:rPr lang="en-US" baseline="0" dirty="0"/>
              <a:t> to be built.</a:t>
            </a:r>
            <a:endParaRPr lang="en-US" dirty="0"/>
          </a:p>
          <a:p>
            <a:endParaRPr lang="en-US" dirty="0"/>
          </a:p>
          <a:p>
            <a:r>
              <a:rPr lang="en-US" dirty="0"/>
              <a:t>The efficient implementation of such a model requires having code applied</a:t>
            </a:r>
            <a:r>
              <a:rPr lang="en-US" baseline="0" dirty="0"/>
              <a:t> to register-based data.</a:t>
            </a:r>
          </a:p>
          <a:p>
            <a:r>
              <a:rPr lang="en-US" baseline="0" dirty="0"/>
              <a:t>In order to achieve such a fine-grained control of execution, the authors apply code generation techniques, relying on compiler infrastructure to dictate which values are placed in registers.</a:t>
            </a:r>
            <a:endParaRPr lang="en-US" dirty="0"/>
          </a:p>
        </p:txBody>
      </p:sp>
    </p:spTree>
    <p:extLst>
      <p:ext uri="{BB962C8B-B14F-4D97-AF65-F5344CB8AC3E}">
        <p14:creationId xmlns:p14="http://schemas.microsoft.com/office/powerpoint/2010/main" val="368894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Hyper produces code using the LLVM assembly language. By using LLVM we can even outperform hand-written code. LLVM allows for tricks which are hard to do using high-level languages such as C++. Furthermore, by using an established compiler framework, we beneﬁt from future compiler, code optimization, and hardware improvements.</a:t>
            </a:r>
          </a:p>
          <a:p>
            <a:r>
              <a:rPr lang="en-US" dirty="0"/>
              <a:t>One does not want to implement the complete query processing logic in LLVM assembler. First, because writing assembler code is more tedious than using a high-level language like C++, and second, because much of the database logic like index structures is written in C++ anyway. But one can easily mix LLVM and C++, as C++ methods can be called directly from LLVM and vice versa.</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Goal of Hyper: </a:t>
            </a:r>
            <a:r>
              <a:rPr lang="en-US" baseline="0" dirty="0"/>
              <a:t>The main idea is that processing is data centric and not operator centric. Data is processed such that we can keep them in CPU registers as long as possible.</a:t>
            </a:r>
            <a:endParaRPr lang="en-US" dirty="0"/>
          </a:p>
          <a:p>
            <a:r>
              <a:rPr lang="en-US" dirty="0"/>
              <a:t>Data is not pulled by operators but pushed towards the operators. This results in much better code and data locality</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52</a:t>
            </a:fld>
            <a:endParaRPr lang="en-US"/>
          </a:p>
        </p:txBody>
      </p:sp>
    </p:spTree>
    <p:extLst>
      <p:ext uri="{BB962C8B-B14F-4D97-AF65-F5344CB8AC3E}">
        <p14:creationId xmlns:p14="http://schemas.microsoft.com/office/powerpoint/2010/main" val="186416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 model: how we organize the execution flow of the data between the operators. It specifies whether you are going from top to bottom, bottom to top, what you are passing from one operator to the next.</a:t>
            </a:r>
          </a:p>
          <a:p>
            <a:r>
              <a:rPr lang="en-US" dirty="0"/>
              <a:t>It depends on the environment, on the storage model.</a:t>
            </a:r>
          </a:p>
          <a:p>
            <a:endParaRPr lang="en-US" dirty="0"/>
          </a:p>
          <a:p>
            <a:r>
              <a:rPr lang="en-US" dirty="0"/>
              <a:t>There are two extremes and afterwards, we will also see some intermediate approach. Each extreme has different trade-offs and different performance implications for different workloads. The most common one is the iterator model.</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02327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Here we see a simple LLVM example of</a:t>
            </a:r>
            <a:r>
              <a:rPr lang="en-US" baseline="0" dirty="0"/>
              <a:t> a function that takes as input 3 integers and returns an arithmetic combination of them.</a:t>
            </a:r>
          </a:p>
          <a:p>
            <a:r>
              <a:rPr lang="en-US" baseline="0" dirty="0"/>
              <a:t>The LLVM IR is equivalent to the function.</a:t>
            </a:r>
          </a:p>
          <a:p>
            <a:r>
              <a:rPr lang="en-US" baseline="0" dirty="0"/>
              <a:t>This code can be then executed directly using the JIT compiler provided by LLVM.</a:t>
            </a:r>
          </a:p>
          <a:p>
            <a:r>
              <a:rPr lang="en-US" baseline="0" dirty="0"/>
              <a:t>LLVM is a full strength optimizing compiler, which produces extremely fast machine code.</a:t>
            </a:r>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53</a:t>
            </a:fld>
            <a:endParaRPr lang="en-US"/>
          </a:p>
        </p:txBody>
      </p:sp>
    </p:spTree>
    <p:extLst>
      <p:ext uri="{BB962C8B-B14F-4D97-AF65-F5344CB8AC3E}">
        <p14:creationId xmlns:p14="http://schemas.microsoft.com/office/powerpoint/2010/main" val="1931973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of the next three slides is to show that the generated code is long and thus error-prone/hard]</a:t>
            </a:r>
          </a:p>
          <a:p>
            <a:endParaRPr lang="en-US" dirty="0"/>
          </a:p>
          <a:p>
            <a:r>
              <a:rPr lang="en-US" dirty="0"/>
              <a:t>Here is the code for a simple query with one join and filter predicate. It involves a scan of both the relations with </a:t>
            </a:r>
            <a:r>
              <a:rPr lang="en-US" dirty="0" err="1"/>
              <a:t>hashjoin</a:t>
            </a:r>
            <a:r>
              <a:rPr lang="en-US" dirty="0"/>
              <a:t>. In this slide we can the see the LLVM code capturing the scan of warehouse relation along with filtering the tuples with </a:t>
            </a:r>
            <a:r>
              <a:rPr lang="en-US" dirty="0" err="1"/>
              <a:t>w_zip</a:t>
            </a:r>
            <a:r>
              <a:rPr lang="en-US" dirty="0"/>
              <a:t>. As can be seen the code is very close to assembly level code with commands like load, </a:t>
            </a:r>
            <a:r>
              <a:rPr lang="en-US" dirty="0" err="1"/>
              <a:t>icmp</a:t>
            </a:r>
            <a:r>
              <a:rPr lang="en-US" dirty="0"/>
              <a:t>, etc.  </a:t>
            </a:r>
          </a:p>
          <a:p>
            <a:r>
              <a:rPr lang="en-US" dirty="0"/>
              <a:t>The scan body access all relation fragments, accesses all tuples contained in the current fragment, registers the required columns as available upon demand (they will be cached by the context). The selection just adds the attributes required for the predicate to the context and filters out all non-satisfying tuples.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54</a:t>
            </a:fld>
            <a:endParaRPr lang="en-US"/>
          </a:p>
        </p:txBody>
      </p:sp>
    </p:spTree>
    <p:extLst>
      <p:ext uri="{BB962C8B-B14F-4D97-AF65-F5344CB8AC3E}">
        <p14:creationId xmlns:p14="http://schemas.microsoft.com/office/powerpoint/2010/main" val="3800125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code is for accessing the district relation.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55</a:t>
            </a:fld>
            <a:endParaRPr lang="en-US"/>
          </a:p>
        </p:txBody>
      </p:sp>
    </p:spTree>
    <p:extLst>
      <p:ext uri="{BB962C8B-B14F-4D97-AF65-F5344CB8AC3E}">
        <p14:creationId xmlns:p14="http://schemas.microsoft.com/office/powerpoint/2010/main" val="1241866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hash join is much more involved. The above is the snippet for the hash join for a pure main-memory scenario, and gets more complicated for </a:t>
            </a:r>
            <a:r>
              <a:rPr lang="en-US"/>
              <a:t>the out-of-memory case.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56</a:t>
            </a:fld>
            <a:endParaRPr lang="en-US"/>
          </a:p>
        </p:txBody>
      </p:sp>
    </p:spTree>
    <p:extLst>
      <p:ext uri="{BB962C8B-B14F-4D97-AF65-F5344CB8AC3E}">
        <p14:creationId xmlns:p14="http://schemas.microsoft.com/office/powerpoint/2010/main" val="494945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57</a:t>
            </a:fld>
            <a:endParaRPr lang="en-US"/>
          </a:p>
        </p:txBody>
      </p:sp>
    </p:spTree>
    <p:extLst>
      <p:ext uri="{BB962C8B-B14F-4D97-AF65-F5344CB8AC3E}">
        <p14:creationId xmlns:p14="http://schemas.microsoft.com/office/powerpoint/2010/main" val="39757728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baseline="0" dirty="0"/>
              <a:t>Until now we have seen how query compilation led us get significant performance benefits. Let us now see one more application of where code gen is useful. </a:t>
            </a:r>
          </a:p>
          <a:p>
            <a:endParaRPr lang="en-US" baseline="0" dirty="0"/>
          </a:p>
          <a:p>
            <a:r>
              <a:rPr lang="en-US" dirty="0"/>
              <a:t>The context is where a single engine needs to process data which are there in different formats </a:t>
            </a:r>
            <a:r>
              <a:rPr lang="en-US" dirty="0" err="1"/>
              <a:t>eg</a:t>
            </a:r>
            <a:r>
              <a:rPr lang="en-US" dirty="0"/>
              <a:t>: csv, bin, json, text, etc. </a:t>
            </a:r>
          </a:p>
          <a:p>
            <a:endParaRPr lang="en-US"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Well, the reason traditional</a:t>
            </a:r>
            <a:r>
              <a:rPr lang="en-GB" b="0" baseline="0" dirty="0"/>
              <a:t> database systems struggle with ad hoc data exploration is the nature of their query engines:</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Data has always had to adapt to the engine via a costly loading step </a:t>
            </a:r>
            <a:r>
              <a:rPr lang="en-GB" b="1" baseline="0" dirty="0"/>
              <a:t>to then achieve top query performance. (data duplication)</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Proteus: Develop plugin to read each data source and build auxiliary structures to process the data.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Can we do something better?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To treat each underlying dataset as native storage, we apply code generation to dynamically craft access paths at query time.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But why do we need these just-in-time access paths in the first place?</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In other words, what’s wrong</a:t>
            </a:r>
            <a:r>
              <a:rPr lang="en-GB" b="1" baseline="0" dirty="0"/>
              <a:t> with this picture???</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We </a:t>
            </a:r>
            <a:r>
              <a:rPr lang="en-GB" b="1" baseline="0" dirty="0"/>
              <a:t>change this paradigm by having </a:t>
            </a:r>
            <a:r>
              <a:rPr lang="en-GB" b="0" baseline="0" dirty="0"/>
              <a:t>a q</a:t>
            </a:r>
            <a:r>
              <a:rPr lang="en-GB" baseline="0" dirty="0"/>
              <a:t>uery engine adapt to the underlying raw data at query time.</a:t>
            </a:r>
            <a:endParaRPr lang="en-GB"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kern="0" baseline="0" dirty="0"/>
              <a:t>We achieve this by generating file-format-specific plugins just-in-time.</a:t>
            </a:r>
          </a:p>
          <a:p>
            <a:pPr marL="0" marR="0" indent="0" algn="l" defTabSz="914400" rtl="0" eaLnBrk="1" fontAlgn="auto" latinLnBrk="0" hangingPunct="1">
              <a:lnSpc>
                <a:spcPct val="100000"/>
              </a:lnSpc>
              <a:spcBef>
                <a:spcPts val="0"/>
              </a:spcBef>
              <a:spcAft>
                <a:spcPts val="0"/>
              </a:spcAft>
              <a:buClrTx/>
              <a:buSzTx/>
              <a:buFontTx/>
              <a:buNone/>
              <a:tabLst/>
              <a:defRPr/>
            </a:pPr>
            <a:r>
              <a:rPr lang="en-GB" b="1" kern="0" baseline="0" dirty="0"/>
              <a:t>Thus, we not only avoid the shortcomings related to data loading, but since we treat each heterogeneous dataset as a native storage format, we reduce the costs of repeated raw data accesses.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kern="0" baseline="0" dirty="0"/>
              <a:t>Specifically, </a:t>
            </a:r>
            <a:r>
              <a:rPr lang="en-GB" b="0" kern="0" baseline="0" dirty="0"/>
              <a:t>costs are reduced because we are essentially hard-coding the implementation of each data scan to the underlying data.</a:t>
            </a:r>
            <a:endParaRPr lang="en-GB" b="1" kern="0" baseline="0" dirty="0"/>
          </a:p>
          <a:p>
            <a:pPr marL="0" indent="0">
              <a:buFont typeface="Arial" panose="020B0604020202020204" pitchFamily="34" charset="0"/>
              <a:buNone/>
            </a:pPr>
            <a:r>
              <a:rPr lang="en-GB" b="0" kern="0" baseline="0" dirty="0"/>
              <a:t>Besides hard-coding each scan, </a:t>
            </a:r>
            <a:r>
              <a:rPr lang="en-GB" b="0" baseline="0" dirty="0"/>
              <a:t>the access paths may also utilize</a:t>
            </a:r>
          </a:p>
          <a:p>
            <a:pPr marL="171450" lvl="0" indent="-171450">
              <a:buFont typeface="Arial" panose="020B0604020202020204" pitchFamily="34" charset="0"/>
              <a:buChar char="•"/>
            </a:pPr>
            <a:r>
              <a:rPr lang="en-GB" b="0" baseline="0" dirty="0"/>
              <a:t>positional caches, keeping binary positions of raw data fields, to reduce parsing costs and facilitate navigation for file formats such as CSV and JSON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kern="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In total, we aim for the best of both worlds:  High-performance querying capabilities…. while keeping the original data formats and files.</a:t>
            </a:r>
            <a:endParaRPr lang="en-US" dirty="0"/>
          </a:p>
        </p:txBody>
      </p:sp>
    </p:spTree>
    <p:extLst>
      <p:ext uri="{BB962C8B-B14F-4D97-AF65-F5344CB8AC3E}">
        <p14:creationId xmlns:p14="http://schemas.microsoft.com/office/powerpoint/2010/main" val="3455592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GB" b="0" dirty="0"/>
              <a:t>In addition RAW exploits opportunities</a:t>
            </a:r>
            <a:r>
              <a:rPr lang="en-GB" b="0" baseline="0" dirty="0"/>
              <a:t> specific to each file format or file formats’ class, and optimizes generated code accordingly.</a:t>
            </a:r>
          </a:p>
          <a:p>
            <a:r>
              <a:rPr lang="en-GB" b="0" baseline="0" dirty="0"/>
              <a:t>For example,</a:t>
            </a:r>
          </a:p>
          <a:p>
            <a:pPr marL="171450" indent="-171450">
              <a:buFont typeface="Arial" panose="020B0604020202020204" pitchFamily="34" charset="0"/>
              <a:buChar char="•"/>
            </a:pPr>
            <a:r>
              <a:rPr lang="en-US" b="0" baseline="0" dirty="0"/>
              <a:t>Unrolling of columns and handling each requested column separately instead of using a generic loop is appropriate for file formats with fields stored in sequence (like the previous CSV example)</a:t>
            </a:r>
          </a:p>
          <a:p>
            <a:pPr marL="171450" indent="-171450">
              <a:buFont typeface="Arial" panose="020B0604020202020204" pitchFamily="34" charset="0"/>
              <a:buChar char="•"/>
            </a:pPr>
            <a:r>
              <a:rPr lang="en-GB" baseline="0" dirty="0"/>
              <a:t>For other formats, we can deterministically compute field positions in the raw files, and therefore s</a:t>
            </a:r>
            <a:r>
              <a:rPr lang="en-GB" baseline="0" dirty="0">
                <a:sym typeface="Wingdings" panose="05000000000000000000" pitchFamily="2" charset="2"/>
              </a:rPr>
              <a:t>pit out code with “hard-coded” attribute positions. </a:t>
            </a:r>
            <a:r>
              <a:rPr lang="en-GB" b="1" baseline="0" dirty="0">
                <a:sym typeface="Wingdings" panose="05000000000000000000" pitchFamily="2" charset="2"/>
              </a:rPr>
              <a:t>If</a:t>
            </a:r>
            <a:r>
              <a:rPr lang="en-GB" baseline="0" dirty="0">
                <a:sym typeface="Wingdings" panose="05000000000000000000" pitchFamily="2" charset="2"/>
              </a:rPr>
              <a:t> we have information such as the tuple and field lengths, we can locate attributes of interest without parsing and tokenizing the file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 a final example, for some more complex file formats the generated code can exploit potential embedded indexes, or, if a format is accompanied by a computational framework, make calls to it to enable optimizations like selection pushdown.</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t>
            </a:r>
            <a:endParaRPr lang="en-GB" sz="1200" b="0" i="0" u="none" strike="noStrike" kern="1200" baseline="0" dirty="0">
              <a:solidFill>
                <a:schemeClr val="tx1"/>
              </a:solidFill>
              <a:latin typeface="+mn-lt"/>
              <a:ea typeface="+mn-ea"/>
              <a:cs typeface="+mn-cs"/>
              <a:sym typeface="Wingdings" panose="05000000000000000000" pitchFamily="2" charset="2"/>
            </a:endParaRP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sym typeface="Wingdings" panose="05000000000000000000" pitchFamily="2" charset="2"/>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sym typeface="Wingdings" panose="05000000000000000000" pitchFamily="2" charset="2"/>
              </a:rPr>
              <a:t>Q: WHY DOES THE ACCESS PATH HAVE TO BE GENERATED TO EXPLOIT INDEXES?</a:t>
            </a: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sym typeface="Wingdings" panose="05000000000000000000" pitchFamily="2" charset="2"/>
              </a:rPr>
              <a:t>A: </a:t>
            </a:r>
            <a:r>
              <a:rPr lang="en-GB" sz="1200" b="0" i="0" u="none" strike="noStrike" kern="1200" baseline="0" dirty="0">
                <a:solidFill>
                  <a:schemeClr val="tx1"/>
                </a:solidFill>
                <a:latin typeface="+mn-lt"/>
                <a:ea typeface="+mn-ea"/>
                <a:cs typeface="+mn-cs"/>
                <a:sym typeface="Wingdings" panose="05000000000000000000" pitchFamily="2" charset="2"/>
              </a:rPr>
              <a:t>It’s not directly connected with JIT capabilities per se, it refers to how tight an integration with a file format you can achieve using RAW. The fact yet remains that RAW can create hybrid access paths based on all these capabilities; read </a:t>
            </a:r>
            <a:r>
              <a:rPr lang="en-GB" sz="1200" b="0" i="0" u="none" strike="noStrike" kern="1200" baseline="0" dirty="0" err="1">
                <a:solidFill>
                  <a:schemeClr val="tx1"/>
                </a:solidFill>
                <a:latin typeface="+mn-lt"/>
                <a:ea typeface="+mn-ea"/>
                <a:cs typeface="+mn-cs"/>
                <a:sym typeface="Wingdings" panose="05000000000000000000" pitchFamily="2" charset="2"/>
              </a:rPr>
              <a:t>sth</a:t>
            </a:r>
            <a:r>
              <a:rPr lang="en-GB" sz="1200" b="0" i="0" u="none" strike="noStrike" kern="1200" baseline="0" dirty="0">
                <a:solidFill>
                  <a:schemeClr val="tx1"/>
                </a:solidFill>
                <a:latin typeface="+mn-lt"/>
                <a:ea typeface="+mn-ea"/>
                <a:cs typeface="+mn-cs"/>
                <a:sym typeface="Wingdings" panose="05000000000000000000" pitchFamily="2" charset="2"/>
              </a:rPr>
              <a:t> of an index; read </a:t>
            </a:r>
            <a:r>
              <a:rPr lang="en-GB" sz="1200" b="0" i="0" u="none" strike="noStrike" kern="1200" baseline="0" dirty="0" err="1">
                <a:solidFill>
                  <a:schemeClr val="tx1"/>
                </a:solidFill>
                <a:latin typeface="+mn-lt"/>
                <a:ea typeface="+mn-ea"/>
                <a:cs typeface="+mn-cs"/>
                <a:sym typeface="Wingdings" panose="05000000000000000000" pitchFamily="2" charset="2"/>
              </a:rPr>
              <a:t>sth</a:t>
            </a:r>
            <a:r>
              <a:rPr lang="en-GB" sz="1200" b="0" i="0" u="none" strike="noStrike" kern="1200" baseline="0" dirty="0">
                <a:solidFill>
                  <a:schemeClr val="tx1"/>
                </a:solidFill>
                <a:latin typeface="+mn-lt"/>
                <a:ea typeface="+mn-ea"/>
                <a:cs typeface="+mn-cs"/>
                <a:sym typeface="Wingdings" panose="05000000000000000000" pitchFamily="2" charset="2"/>
              </a:rPr>
              <a:t> else sequentially; read </a:t>
            </a:r>
            <a:r>
              <a:rPr lang="en-GB" sz="1200" b="0" i="0" u="none" strike="noStrike" kern="1200" baseline="0" dirty="0" err="1">
                <a:solidFill>
                  <a:schemeClr val="tx1"/>
                </a:solidFill>
                <a:latin typeface="+mn-lt"/>
                <a:ea typeface="+mn-ea"/>
                <a:cs typeface="+mn-cs"/>
                <a:sym typeface="Wingdings" panose="05000000000000000000" pitchFamily="2" charset="2"/>
              </a:rPr>
              <a:t>sth</a:t>
            </a:r>
            <a:r>
              <a:rPr lang="en-GB" sz="1200" b="0" i="0" u="none" strike="noStrike" kern="1200" baseline="0" dirty="0">
                <a:solidFill>
                  <a:schemeClr val="tx1"/>
                </a:solidFill>
                <a:latin typeface="+mn-lt"/>
                <a:ea typeface="+mn-ea"/>
                <a:cs typeface="+mn-cs"/>
                <a:sym typeface="Wingdings" panose="05000000000000000000" pitchFamily="2" charset="2"/>
              </a:rPr>
              <a:t> from a cache; and add all this logic in one </a:t>
            </a:r>
            <a:r>
              <a:rPr lang="en-GB" sz="1200" b="1" i="0" u="none" strike="noStrike" kern="1200" baseline="0" dirty="0">
                <a:solidFill>
                  <a:schemeClr val="tx1"/>
                </a:solidFill>
                <a:latin typeface="+mn-lt"/>
                <a:ea typeface="+mn-ea"/>
                <a:cs typeface="+mn-cs"/>
                <a:sym typeface="Wingdings" panose="05000000000000000000" pitchFamily="2" charset="2"/>
              </a:rPr>
              <a:t>  “</a:t>
            </a:r>
            <a:r>
              <a:rPr lang="en-GB" sz="1200" b="0" i="0" u="none" strike="noStrike" kern="1200" baseline="0" dirty="0">
                <a:solidFill>
                  <a:schemeClr val="tx1"/>
                </a:solidFill>
                <a:latin typeface="+mn-lt"/>
                <a:ea typeface="+mn-ea"/>
                <a:cs typeface="+mn-cs"/>
                <a:sym typeface="Wingdings" panose="05000000000000000000" pitchFamily="2" charset="2"/>
              </a:rPr>
              <a:t>hard-coded” operator</a:t>
            </a:r>
            <a:endParaRPr lang="en-GB" sz="1200" b="1" i="0" u="none" strike="noStrike" kern="1200" baseline="0" dirty="0">
              <a:solidFill>
                <a:schemeClr val="tx1"/>
              </a:solidFill>
              <a:latin typeface="+mn-lt"/>
              <a:ea typeface="+mn-ea"/>
              <a:cs typeface="+mn-cs"/>
              <a:sym typeface="Wingdings" panose="05000000000000000000" pitchFamily="2" charset="2"/>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sym typeface="Wingdings" panose="05000000000000000000" pitchFamily="2" charset="2"/>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As a final example, for some more complex file formats the generated code can exploit embedded indexes that are embedded to some file formats can be exploited by the generated access paths to speed-up accesses to the raw data, while some formats accompanied by computational frameworks enable optimizations like selection pushdown to the framework using the APIs exposed.</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sym typeface="Wingdings" panose="05000000000000000000" pitchFamily="2" charset="2"/>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sym typeface="Wingdings" panose="05000000000000000000" pitchFamily="2" charset="2"/>
              </a:rPr>
              <a:t>Other examples: identifier-based accesses + selection pushdowns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ym typeface="Wingdings" panose="05000000000000000000" pitchFamily="2" charset="2"/>
              </a:rPr>
              <a:t>generally fewer computations at runtime.</a:t>
            </a:r>
          </a:p>
          <a:p>
            <a:pPr marL="171450" indent="-171450">
              <a:buFont typeface="Arial" panose="020B0604020202020204" pitchFamily="34" charset="0"/>
              <a:buChar char="•"/>
            </a:pPr>
            <a:endParaRPr lang="en-GB" baseline="0" dirty="0">
              <a:sym typeface="Wingdings" panose="05000000000000000000" pitchFamily="2" charset="2"/>
            </a:endParaRPr>
          </a:p>
          <a:p>
            <a:r>
              <a:rPr lang="en-US" dirty="0"/>
              <a:t>• For hierarchical data formats, a JIT scan operator coupled with a query engine supporting a nested data model could be used to maintain the inherent nesting of some fields, or flatten some others, based on the requirements of the subsequent query operators. These requirements could be based on criteria such as whether a nested field is projected by the query (and therefore maintaining the nesting is beneficial), or just used in a selection and does not have to be recreated at the query output.</a:t>
            </a:r>
            <a:endParaRPr lang="en-GB" dirty="0"/>
          </a:p>
        </p:txBody>
      </p:sp>
      <p:sp>
        <p:nvSpPr>
          <p:cNvPr id="4" name="Slide Number Placeholder 3"/>
          <p:cNvSpPr>
            <a:spLocks noGrp="1"/>
          </p:cNvSpPr>
          <p:nvPr>
            <p:ph type="sldNum" sz="quarter" idx="10"/>
          </p:nvPr>
        </p:nvSpPr>
        <p:spPr/>
        <p:txBody>
          <a:bodyPr/>
          <a:lstStyle/>
          <a:p>
            <a:fld id="{C17F2806-EF30-444D-A89F-4CEF79562646}" type="slidenum">
              <a:rPr lang="en-GB" smtClean="0"/>
              <a:pPr/>
              <a:t>59</a:t>
            </a:fld>
            <a:endParaRPr lang="en-GB"/>
          </a:p>
        </p:txBody>
      </p:sp>
    </p:spTree>
    <p:extLst>
      <p:ext uri="{BB962C8B-B14F-4D97-AF65-F5344CB8AC3E}">
        <p14:creationId xmlns:p14="http://schemas.microsoft.com/office/powerpoint/2010/main" val="6393368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commercial engine that has spawned from this technology. It is RAW labs which is there in the innovation park of the EPFL campus. There are building a general engine on top of spark. A single query engine that ingest data from various sources such as data warehouses, data lakes, other sources.  </a:t>
            </a:r>
          </a:p>
          <a:p>
            <a:endParaRPr lang="en-US" dirty="0"/>
          </a:p>
          <a:p>
            <a:r>
              <a:rPr lang="en-US" dirty="0"/>
              <a:t>The support functionality such as BI, Data discovery, data preparation for ML, etc. </a:t>
            </a:r>
            <a:endParaRPr lang="en-CH"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60</a:t>
            </a:fld>
            <a:endParaRPr lang="en-US"/>
          </a:p>
        </p:txBody>
      </p:sp>
    </p:spTree>
    <p:extLst>
      <p:ext uri="{BB962C8B-B14F-4D97-AF65-F5344CB8AC3E}">
        <p14:creationId xmlns:p14="http://schemas.microsoft.com/office/powerpoint/2010/main" val="1563604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Comparison</a:t>
            </a:r>
            <a:r>
              <a:rPr lang="en-US" baseline="0" dirty="0"/>
              <a:t> not 100% fair, different hardware. But difference of 1 order of magnitude is huge, and not attributed to different hardware that is comparable. It is attributed to lower complexity!</a:t>
            </a:r>
          </a:p>
          <a:p>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64</a:t>
            </a:fld>
            <a:endParaRPr lang="en-US"/>
          </a:p>
        </p:txBody>
      </p:sp>
    </p:spTree>
    <p:extLst>
      <p:ext uri="{BB962C8B-B14F-4D97-AF65-F5344CB8AC3E}">
        <p14:creationId xmlns:p14="http://schemas.microsoft.com/office/powerpoint/2010/main" val="651648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9400" cy="3729038"/>
          </a:xfrm>
          <a:prstGeom prst="rect">
            <a:avLst/>
          </a:prstGeom>
        </p:spPr>
      </p:sp>
      <p:sp>
        <p:nvSpPr>
          <p:cNvPr id="3" name="Notes Placeholder 2"/>
          <p:cNvSpPr>
            <a:spLocks noGrp="1"/>
          </p:cNvSpPr>
          <p:nvPr>
            <p:ph type="body" idx="1"/>
          </p:nvPr>
        </p:nvSpPr>
        <p:spPr/>
        <p:txBody>
          <a:bodyPr>
            <a:normAutofit fontScale="92500" lnSpcReduction="20000"/>
          </a:bodyPr>
          <a:lstStyle/>
          <a:p>
            <a:r>
              <a:rPr lang="en-US" dirty="0"/>
              <a:t>The traditional method</a:t>
            </a:r>
            <a:r>
              <a:rPr lang="en-US" baseline="0" dirty="0"/>
              <a:t> is the Volcano iterator model.</a:t>
            </a:r>
          </a:p>
          <a:p>
            <a:endParaRPr lang="en-US" baseline="0" dirty="0"/>
          </a:p>
          <a:p>
            <a:r>
              <a:rPr lang="en-US" baseline="0" dirty="0"/>
              <a:t>In the Volcano iterator model, the query is rewritten into a tree of operators representing actions such as selections, projections, and joins.</a:t>
            </a:r>
          </a:p>
          <a:p>
            <a:r>
              <a:rPr lang="en-US" baseline="0" dirty="0"/>
              <a:t>Every operator exposes the same pull-based interface, consisting of an open, next and close function call of an iterator.</a:t>
            </a:r>
          </a:p>
          <a:p>
            <a:endParaRPr lang="en-US" baseline="0" dirty="0"/>
          </a:p>
          <a:p>
            <a:r>
              <a:rPr lang="en-US" baseline="0" dirty="0"/>
              <a:t>When an operator issues a next call, it is forwarded to its children nodes, which again call next, and it results in a tuple being produced and returned upwards to the operator originally requesting it.</a:t>
            </a:r>
          </a:p>
          <a:p>
            <a:endParaRPr lang="en-US" baseline="0" dirty="0"/>
          </a:p>
          <a:p>
            <a:r>
              <a:rPr lang="en-US" baseline="0" dirty="0"/>
              <a:t>During query evaluation, each operator will therefore end up producing a tuple stream.</a:t>
            </a:r>
          </a:p>
          <a:p>
            <a:r>
              <a:rPr lang="en-US" baseline="0" dirty="0"/>
              <a:t>To sum up, Volcano offers a simple, intuitive interface, which also enables pipelined execution, in the sense that produced tuples from one operator can be generally be passed to the</a:t>
            </a:r>
          </a:p>
          <a:p>
            <a:r>
              <a:rPr lang="en-US" baseline="0" dirty="0"/>
              <a:t>parent operators without copying in another place in memory.</a:t>
            </a:r>
          </a:p>
          <a:p>
            <a:r>
              <a:rPr lang="en-US" baseline="0" dirty="0"/>
              <a:t>---------------------------------------------------------</a:t>
            </a:r>
          </a:p>
          <a:p>
            <a:r>
              <a:rPr lang="en-US" dirty="0"/>
              <a:t>* pipelining</a:t>
            </a:r>
            <a:endParaRPr lang="el-GR" dirty="0"/>
          </a:p>
          <a:p>
            <a:endParaRPr lang="en-GB" dirty="0"/>
          </a:p>
          <a:p>
            <a:pPr marL="171450" indent="-171450">
              <a:buFont typeface="Arial" panose="020B0604020202020204" pitchFamily="34" charset="0"/>
              <a:buChar char="•"/>
            </a:pPr>
            <a:r>
              <a:rPr lang="en-GB" dirty="0"/>
              <a:t>pull-based</a:t>
            </a:r>
          </a:p>
          <a:p>
            <a:pPr marL="171450" indent="-171450">
              <a:buFont typeface="Arial" panose="020B0604020202020204" pitchFamily="34" charset="0"/>
              <a:buChar char="•"/>
            </a:pPr>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time it takes to call a virtual member function is a few clock cycles more than it takes to call a non-virtual member function, provided that the function call statement always calls the same version of the virtual function. If the version changes then you will get a </a:t>
            </a:r>
            <a:r>
              <a:rPr lang="en-US" sz="1200" b="0" i="0" kern="1200" dirty="0" err="1">
                <a:solidFill>
                  <a:schemeClr val="tx1"/>
                </a:solidFill>
                <a:effectLst/>
                <a:latin typeface="+mn-lt"/>
                <a:ea typeface="+mn-ea"/>
                <a:cs typeface="+mn-cs"/>
              </a:rPr>
              <a:t>misprediction</a:t>
            </a:r>
            <a:r>
              <a:rPr lang="en-US" sz="1200" b="0" i="0" kern="1200" dirty="0">
                <a:solidFill>
                  <a:schemeClr val="tx1"/>
                </a:solidFill>
                <a:effectLst/>
                <a:latin typeface="+mn-lt"/>
                <a:ea typeface="+mn-ea"/>
                <a:cs typeface="+mn-cs"/>
              </a:rPr>
              <a:t> penalty of 10 - 30 clock cycles. The rules for prediction and </a:t>
            </a:r>
            <a:r>
              <a:rPr lang="en-US" sz="1200" b="0" i="0" kern="1200" dirty="0" err="1">
                <a:solidFill>
                  <a:schemeClr val="tx1"/>
                </a:solidFill>
                <a:effectLst/>
                <a:latin typeface="+mn-lt"/>
                <a:ea typeface="+mn-ea"/>
                <a:cs typeface="+mn-cs"/>
              </a:rPr>
              <a:t>misprediction</a:t>
            </a:r>
            <a:r>
              <a:rPr lang="en-US" sz="1200" b="0" i="0" kern="1200" dirty="0">
                <a:solidFill>
                  <a:schemeClr val="tx1"/>
                </a:solidFill>
                <a:effectLst/>
                <a:latin typeface="+mn-lt"/>
                <a:ea typeface="+mn-ea"/>
                <a:cs typeface="+mn-cs"/>
              </a:rPr>
              <a:t> of virtual function calls is the same as for switch statements...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7F2806-EF30-444D-A89F-4CEF79562646}" type="slidenum">
              <a:rPr lang="en-GB" smtClean="0"/>
              <a:pPr/>
              <a:t>65</a:t>
            </a:fld>
            <a:endParaRPr lang="en-GB"/>
          </a:p>
        </p:txBody>
      </p:sp>
    </p:spTree>
    <p:extLst>
      <p:ext uri="{BB962C8B-B14F-4D97-AF65-F5344CB8AC3E}">
        <p14:creationId xmlns:p14="http://schemas.microsoft.com/office/powerpoint/2010/main" val="424960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The first processing model we will see is the iterator model, or alternatively the volcano or pipeline model, which is one of the oldest and simplest approaches adopted for query execution.</a:t>
            </a:r>
          </a:p>
          <a:p>
            <a:endParaRPr lang="en-US" dirty="0"/>
          </a:p>
          <a:p>
            <a:r>
              <a:rPr lang="en-US" dirty="0"/>
              <a:t>In this model, all operators implement the same interface: they have a next function that, when called, returns the next tuple, if any – otherwise it returns a special marker/value to notify the parent operator that there are no more tuples.</a:t>
            </a:r>
          </a:p>
          <a:p>
            <a:endParaRPr lang="en-US" dirty="0"/>
          </a:p>
          <a:p>
            <a:r>
              <a:rPr lang="en-US" dirty="0"/>
              <a:t>Typically, for an operator to produce (as a result of a call to next) an output tuple, it has to retrieve tuples from its children. Consider the project operator: to output a tuple, it has to retrieve a tuple from its input and apply a projection expression (e.g., </a:t>
            </a:r>
            <a:r>
              <a:rPr lang="en-US" dirty="0" err="1"/>
              <a:t>proj</a:t>
            </a:r>
            <a:r>
              <a:rPr lang="en-US" dirty="0"/>
              <a:t>{ c = </a:t>
            </a:r>
            <a:r>
              <a:rPr lang="en-US" dirty="0" err="1"/>
              <a:t>a+b</a:t>
            </a:r>
            <a:r>
              <a:rPr lang="en-US" dirty="0"/>
              <a:t>, d = a-b } ) to compute a new tuple. Similarly, a filter operator retrieves tuples from its child until it finds one that passes the predicate.</a:t>
            </a:r>
          </a:p>
          <a:p>
            <a:r>
              <a:rPr lang="en-US" dirty="0"/>
              <a:t>As a result, next() often calls next() on the children to retrieve and process their tuples – and this cascades down from, i.e. from the root to the leaf nodes.</a:t>
            </a:r>
          </a:p>
          <a:p>
            <a:endParaRPr lang="en-US" dirty="0"/>
          </a:p>
          <a:p>
            <a:r>
              <a:rPr lang="en-US" dirty="0"/>
              <a:t>As a result, each tuple that is returned by the leaves is propagated as far as possible from the bottom to the top of the tree, before we move to the next one – giving the alternative name of this model, the “pipeline model”.</a:t>
            </a:r>
          </a:p>
          <a:p>
            <a:endParaRPr lang="en-US" dirty="0"/>
          </a:p>
          <a:p>
            <a:r>
              <a:rPr lang="en-US" dirty="0"/>
              <a:t>To see that with an example, the top code snippet shows how an operator looks like, while the bottom two classes show examples of two simple operators. Each of them has some additional information (e.g. its child and an expression) and implements the next function that contains the main operator logic.</a:t>
            </a:r>
          </a:p>
          <a:p>
            <a:endParaRPr lang="en-US" dirty="0"/>
          </a:p>
          <a:p>
            <a:r>
              <a:rPr lang="en-US" dirty="0"/>
              <a:t>Notice how neither of these two operators specifies the type of the input: they just know it’s an operator and it has a next function.</a:t>
            </a:r>
          </a:p>
          <a:p>
            <a:endParaRPr lang="en-US" dirty="0"/>
          </a:p>
          <a:p>
            <a:r>
              <a:rPr lang="en-US" dirty="0"/>
              <a:t>Then if we look into the project class, the implementation of its next function is simple: it retrieves a tuple from the input operators, and except if the input operator signaled that it doesn’t have any more tuples (t empty), then we return the result of applying a projection expression into the retrieved tuple.</a:t>
            </a:r>
          </a:p>
          <a:p>
            <a:endParaRPr lang="en-US" dirty="0"/>
          </a:p>
          <a:p>
            <a:r>
              <a:rPr lang="en-US" dirty="0"/>
              <a:t>Similarly, the filter class iterates over the tuples produced by its input, until there is a tuple satisfying the predicate or there are not more tuples.</a:t>
            </a:r>
          </a:p>
          <a:p>
            <a:endParaRPr lang="en-US" dirty="0"/>
          </a:p>
          <a:p>
            <a:r>
              <a:rPr lang="en-US" dirty="0"/>
              <a:t>Note that in both cases, the only information known to these operators about their input is that it has the next function, but it could as well be that the input of a project is a filter, a join or even another project.</a:t>
            </a:r>
          </a:p>
          <a:p>
            <a:r>
              <a:rPr lang="en-US" dirty="0"/>
              <a:t>This allows complex plans to be composed.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2384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975B46A-7982-48E9-98EF-2DDD258F173C}" type="slidenum">
              <a:rPr lang="en-US"/>
              <a:pPr/>
              <a:t>66</a:t>
            </a:fld>
            <a:endParaRPr lang="en-US"/>
          </a:p>
        </p:txBody>
      </p:sp>
      <p:sp>
        <p:nvSpPr>
          <p:cNvPr id="15361" name="Rectangle 1"/>
          <p:cNvSpPr txBox="1">
            <a:spLocks noGrp="1" noRot="1" noChangeAspect="1" noChangeArrowheads="1"/>
          </p:cNvSpPr>
          <p:nvPr>
            <p:ph type="sldImg"/>
          </p:nvPr>
        </p:nvSpPr>
        <p:spPr bwMode="auto">
          <a:xfrm>
            <a:off x="88900" y="754063"/>
            <a:ext cx="6629400" cy="37290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681118" y="4722507"/>
            <a:ext cx="5444769" cy="447453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normAutofit fontScale="55000" lnSpcReduction="20000"/>
          </a:bodyPr>
          <a:lstStyle/>
          <a:p>
            <a:pPr fontAlgn="base"/>
            <a:r>
              <a:rPr lang="en-US" sz="1200" b="0" i="0" kern="1200" dirty="0">
                <a:solidFill>
                  <a:schemeClr val="tx1"/>
                </a:solidFill>
                <a:effectLst/>
                <a:latin typeface="+mn-lt"/>
                <a:ea typeface="+mn-ea"/>
                <a:cs typeface="+mn-cs"/>
              </a:rPr>
              <a:t>However, the</a:t>
            </a:r>
            <a:r>
              <a:rPr lang="en-US" sz="1200" b="0" i="0" kern="1200" baseline="0" dirty="0">
                <a:solidFill>
                  <a:schemeClr val="tx1"/>
                </a:solidFill>
                <a:effectLst/>
                <a:latin typeface="+mn-lt"/>
                <a:ea typeface="+mn-ea"/>
                <a:cs typeface="+mn-cs"/>
              </a:rPr>
              <a:t> very abstractions that make the Volcano iterator model so simple also penalize its performance.</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As multiple function calls are needed per each tuple handled by an operator, this</a:t>
            </a:r>
            <a:r>
              <a:rPr lang="en-US" sz="1200" b="0" i="0" kern="1200" baseline="0" dirty="0">
                <a:solidFill>
                  <a:schemeClr val="tx1"/>
                </a:solidFill>
                <a:effectLst/>
                <a:latin typeface="+mn-lt"/>
                <a:ea typeface="+mn-ea"/>
                <a:cs typeface="+mn-cs"/>
              </a:rPr>
              <a:t> results in a very large number of function calls.</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These function calls also lead to branch mispredictions, as they are either typically either virtual or made through a function pointer.</a:t>
            </a:r>
          </a:p>
          <a:p>
            <a:pPr fontAlgn="base"/>
            <a:r>
              <a:rPr lang="en-US" sz="1200" b="0" i="0" kern="1200" dirty="0">
                <a:solidFill>
                  <a:schemeClr val="tx1"/>
                </a:solidFill>
                <a:effectLst/>
                <a:latin typeface="+mn-lt"/>
                <a:ea typeface="+mn-ea"/>
                <a:cs typeface="+mn-cs"/>
              </a:rPr>
              <a:t>In addition, the</a:t>
            </a:r>
            <a:r>
              <a:rPr lang="en-US" sz="1200" b="0" i="0" kern="1200" baseline="0" dirty="0">
                <a:solidFill>
                  <a:schemeClr val="tx1"/>
                </a:solidFill>
                <a:effectLst/>
                <a:latin typeface="+mn-lt"/>
                <a:ea typeface="+mn-ea"/>
                <a:cs typeface="+mn-cs"/>
              </a:rPr>
              <a:t> fact that the control flow is constantly changing leads to poor code locality.</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result of all these is that the real work that needed to be done to evaluate the query, ends up being only a fraction of the total execution cost.</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ITERATOR</a:t>
            </a:r>
            <a:r>
              <a:rPr lang="en-US" sz="1200" b="0" i="0" kern="1200" baseline="0" dirty="0">
                <a:solidFill>
                  <a:schemeClr val="tx1"/>
                </a:solidFill>
                <a:effectLst/>
                <a:latin typeface="+mn-lt"/>
                <a:ea typeface="+mn-ea"/>
                <a:cs typeface="+mn-cs"/>
              </a:rPr>
              <a:t> INTERFACE DOES NOT CONTROL THE FLOW OF PIPELINED OPERATORS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They also can’t be </a:t>
            </a:r>
            <a:r>
              <a:rPr lang="en-US" sz="1200" b="0" i="0" kern="1200" dirty="0" err="1">
                <a:solidFill>
                  <a:schemeClr val="tx1"/>
                </a:solidFill>
                <a:effectLst/>
                <a:latin typeface="+mn-lt"/>
                <a:ea typeface="+mn-ea"/>
                <a:cs typeface="+mn-cs"/>
              </a:rPr>
              <a:t>inlined</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Hard to predict because</a:t>
            </a:r>
            <a:r>
              <a:rPr lang="en-US" sz="1200" b="0" i="0" kern="1200" baseline="0" dirty="0">
                <a:solidFill>
                  <a:schemeClr val="tx1"/>
                </a:solidFill>
                <a:effectLst/>
                <a:latin typeface="+mn-lt"/>
                <a:ea typeface="+mn-ea"/>
                <a:cs typeface="+mn-cs"/>
              </a:rPr>
              <a:t> of indirect jump</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Cause two data cache misses and one instruction cache miss</a:t>
            </a:r>
            <a:r>
              <a:rPr lang="en-US" sz="1200" b="0" i="0" kern="1200" baseline="0" dirty="0">
                <a:solidFill>
                  <a:schemeClr val="tx1"/>
                </a:solidFill>
                <a:effectLst/>
                <a:latin typeface="+mn-lt"/>
                <a:ea typeface="+mn-ea"/>
                <a:cs typeface="+mn-cs"/>
              </a:rPr>
              <a:t> in the worst case</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One function call per tuple for each operator =&gt;</a:t>
            </a:r>
            <a:r>
              <a:rPr lang="en-US" sz="1200" b="0" i="0" kern="1200" baseline="0" dirty="0">
                <a:solidFill>
                  <a:schemeClr val="tx1"/>
                </a:solidFill>
                <a:effectLst/>
                <a:latin typeface="+mn-lt"/>
                <a:ea typeface="+mn-ea"/>
                <a:cs typeface="+mn-cs"/>
              </a:rPr>
              <a:t> Costly</a:t>
            </a:r>
          </a:p>
          <a:p>
            <a:pPr fontAlgn="base"/>
            <a:r>
              <a:rPr lang="en-US" sz="1200" b="0" i="0" kern="1200" baseline="0" dirty="0">
                <a:solidFill>
                  <a:schemeClr val="tx1"/>
                </a:solidFill>
                <a:effectLst/>
                <a:latin typeface="+mn-lt"/>
                <a:ea typeface="+mn-ea"/>
                <a:cs typeface="+mn-cs"/>
              </a:rPr>
              <a:t>Abstract nature =&gt; Virtual calls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Control flow constantly</a:t>
            </a:r>
            <a:r>
              <a:rPr lang="en-US" sz="1200" b="0" i="0" kern="1200" baseline="0" dirty="0">
                <a:solidFill>
                  <a:schemeClr val="tx1"/>
                </a:solidFill>
                <a:effectLst/>
                <a:latin typeface="+mn-lt"/>
                <a:ea typeface="+mn-ea"/>
                <a:cs typeface="+mn-cs"/>
              </a:rPr>
              <a:t> changing =&gt; Poor locality [</a:t>
            </a:r>
            <a:r>
              <a:rPr lang="en-GB" dirty="0"/>
              <a:t>the working set of instructions being executed is large]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time it takes to call a virtual member function is a few clock cycles more than it takes to call a non-virtual member function, provided that the function call statement always calls the same version of the virtual function. If the version changes then you will get a </a:t>
            </a:r>
            <a:r>
              <a:rPr lang="en-US" sz="1200" b="0" i="0" kern="1200" dirty="0" err="1">
                <a:solidFill>
                  <a:schemeClr val="tx1"/>
                </a:solidFill>
                <a:effectLst/>
                <a:latin typeface="+mn-lt"/>
                <a:ea typeface="+mn-ea"/>
                <a:cs typeface="+mn-cs"/>
              </a:rPr>
              <a:t>misprediction</a:t>
            </a:r>
            <a:r>
              <a:rPr lang="en-US" sz="1200" b="0" i="0" kern="1200" dirty="0">
                <a:solidFill>
                  <a:schemeClr val="tx1"/>
                </a:solidFill>
                <a:effectLst/>
                <a:latin typeface="+mn-lt"/>
                <a:ea typeface="+mn-ea"/>
                <a:cs typeface="+mn-cs"/>
              </a:rPr>
              <a:t> penalty of 10 - 30 clock cycles. The rules for prediction and </a:t>
            </a:r>
            <a:r>
              <a:rPr lang="en-US" sz="1200" b="0" i="0" kern="1200" dirty="0" err="1">
                <a:solidFill>
                  <a:schemeClr val="tx1"/>
                </a:solidFill>
                <a:effectLst/>
                <a:latin typeface="+mn-lt"/>
                <a:ea typeface="+mn-ea"/>
                <a:cs typeface="+mn-cs"/>
              </a:rPr>
              <a:t>misprediction</a:t>
            </a:r>
            <a:r>
              <a:rPr lang="en-US" sz="1200" b="0" i="0" kern="1200" dirty="0">
                <a:solidFill>
                  <a:schemeClr val="tx1"/>
                </a:solidFill>
                <a:effectLst/>
                <a:latin typeface="+mn-lt"/>
                <a:ea typeface="+mn-ea"/>
                <a:cs typeface="+mn-cs"/>
              </a:rPr>
              <a:t> of virtual function calls is the same as for switch statements...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On the contrary: Very good code locality if small code fragments are working on large amounts of data in tight loops</a:t>
            </a:r>
          </a:p>
          <a:p>
            <a:br>
              <a:rPr lang="en-US" dirty="0"/>
            </a:br>
            <a:endParaRPr lang="en-US" dirty="0"/>
          </a:p>
          <a:p>
            <a:r>
              <a:rPr lang="en-GB" sz="1200" b="0" i="0" u="none" strike="noStrike" kern="1200" baseline="0" dirty="0">
                <a:solidFill>
                  <a:schemeClr val="tx1"/>
                </a:solidFill>
                <a:latin typeface="+mn-lt"/>
                <a:ea typeface="+mn-ea"/>
                <a:cs typeface="+mn-cs"/>
              </a:rPr>
              <a:t>millions of virtual function calls</a:t>
            </a:r>
          </a:p>
          <a:p>
            <a:r>
              <a:rPr lang="en-GB" sz="1200" b="0" i="0" u="none" strike="noStrike" kern="1200" baseline="0" dirty="0">
                <a:solidFill>
                  <a:schemeClr val="tx1"/>
                </a:solidFill>
                <a:latin typeface="+mn-lt"/>
                <a:ea typeface="+mn-ea"/>
                <a:cs typeface="+mn-cs"/>
              </a:rPr>
              <a:t>control flow constantly changes between operators =&gt; Code locality issues</a:t>
            </a:r>
          </a:p>
          <a:p>
            <a:r>
              <a:rPr lang="en-GB" sz="1200" b="0" i="0" u="none" strike="noStrike" kern="1200" baseline="0" dirty="0">
                <a:solidFill>
                  <a:schemeClr val="tx1"/>
                </a:solidFill>
                <a:latin typeface="+mn-lt"/>
                <a:ea typeface="+mn-ea"/>
                <a:cs typeface="+mn-cs"/>
              </a:rPr>
              <a:t>branch prediction and cache locality suffer</a:t>
            </a:r>
          </a:p>
          <a:p>
            <a:endParaRPr lang="en-GB" sz="1200" b="0" i="0" u="none" strike="noStrike" kern="1200" baseline="0" dirty="0">
              <a:solidFill>
                <a:schemeClr val="tx1"/>
              </a:solidFill>
              <a:latin typeface="+mn-lt"/>
              <a:ea typeface="+mn-ea"/>
              <a:cs typeface="+mn-cs"/>
            </a:endParaRPr>
          </a:p>
          <a:p>
            <a:r>
              <a:rPr lang="en-GB" b="1" dirty="0"/>
              <a:t>Poor Code Locality</a:t>
            </a:r>
          </a:p>
          <a:p>
            <a:r>
              <a:rPr lang="en-GB" dirty="0"/>
              <a:t>Frequent L1 instruction cache misses indicate potential opportunities to improve performance by reducing the working set of instructions being executed; in other words by improving code locality.</a:t>
            </a:r>
          </a:p>
          <a:p>
            <a:endParaRPr lang="el-GR" dirty="0"/>
          </a:p>
        </p:txBody>
      </p:sp>
    </p:spTree>
    <p:extLst>
      <p:ext uri="{BB962C8B-B14F-4D97-AF65-F5344CB8AC3E}">
        <p14:creationId xmlns:p14="http://schemas.microsoft.com/office/powerpoint/2010/main" val="32866149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484B68-C2B1-49E4-92AA-63A090B7AEBD}" type="slidenum">
              <a:rPr lang="en-US"/>
              <a:pPr/>
              <a:t>67</a:t>
            </a:fld>
            <a:endParaRPr lang="en-US"/>
          </a:p>
        </p:txBody>
      </p:sp>
      <p:sp>
        <p:nvSpPr>
          <p:cNvPr id="17409" name="Rectangle 1"/>
          <p:cNvSpPr txBox="1">
            <a:spLocks noGrp="1" noRot="1" noChangeAspect="1" noChangeArrowheads="1"/>
          </p:cNvSpPr>
          <p:nvPr>
            <p:ph type="sldImg"/>
          </p:nvPr>
        </p:nvSpPr>
        <p:spPr bwMode="auto">
          <a:xfrm>
            <a:off x="88900" y="754063"/>
            <a:ext cx="6629400" cy="37290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681118" y="4722507"/>
            <a:ext cx="5444769" cy="447453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normAutofit lnSpcReduction="10000"/>
          </a:bodyPr>
          <a:lstStyle/>
          <a:p>
            <a:r>
              <a:rPr lang="en-GB" dirty="0"/>
              <a:t>An attempt</a:t>
            </a:r>
            <a:r>
              <a:rPr lang="en-GB" baseline="0" dirty="0"/>
              <a:t> to reduce these costs came from the world of column stores.</a:t>
            </a:r>
          </a:p>
          <a:p>
            <a:r>
              <a:rPr lang="en-GB" baseline="0" dirty="0"/>
              <a:t>The intuition is that the input of each operator is not a tuple, but a block of values.</a:t>
            </a:r>
          </a:p>
          <a:p>
            <a:r>
              <a:rPr lang="en-GB" baseline="0" dirty="0"/>
              <a:t>In the extreme case that is met in traditional column stores, the entire columns of data are provided as input to each operator.</a:t>
            </a:r>
          </a:p>
          <a:p>
            <a:r>
              <a:rPr lang="en-GB" baseline="0" dirty="0"/>
              <a:t>The effect of this technique is that next() calls of the iterators are fewer, or even reduced to only one call as in column stores,</a:t>
            </a:r>
          </a:p>
          <a:p>
            <a:r>
              <a:rPr lang="en-GB" baseline="0" dirty="0"/>
              <a:t>better locality is achieved as small pieces of code operate over multiple data values, and the amount of branching is also reduced.</a:t>
            </a:r>
          </a:p>
          <a:p>
            <a:endParaRPr lang="en-GB" baseline="0" dirty="0"/>
          </a:p>
          <a:p>
            <a:r>
              <a:rPr lang="en-GB" baseline="0" dirty="0"/>
              <a:t>On the other hand, it is now harder to pipeline entire blocks of values, therefore materializing increases the amount of memory required for evaluation.</a:t>
            </a:r>
          </a:p>
          <a:p>
            <a:r>
              <a:rPr lang="en-GB" baseline="0" dirty="0"/>
              <a:t>What the authors of this work argue is that a new approach is needed, offering the performance benefits of </a:t>
            </a:r>
            <a:r>
              <a:rPr lang="en-GB" baseline="0" dirty="0" err="1"/>
              <a:t>vectorized</a:t>
            </a:r>
            <a:r>
              <a:rPr lang="en-GB" baseline="0" dirty="0"/>
              <a:t> execution, w/o sacrificing pipelining capabilities.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(How? No degrees of freedom + Less branches in actual code. Also opt for data dependencies </a:t>
            </a:r>
            <a:r>
              <a:rPr lang="en-GB" baseline="0" dirty="0" err="1"/>
              <a:t>vs</a:t>
            </a:r>
            <a:r>
              <a:rPr lang="en-GB" baseline="0" dirty="0"/>
              <a:t> branches. Not always a clear winner)</a:t>
            </a:r>
          </a:p>
          <a:p>
            <a:endParaRPr lang="en-GB" baseline="0" dirty="0"/>
          </a:p>
          <a:p>
            <a:r>
              <a:rPr lang="en-GB" baseline="0" dirty="0"/>
              <a:t>------------------------------------------------</a:t>
            </a:r>
          </a:p>
          <a:p>
            <a:r>
              <a:rPr lang="en-GB" sz="1200" b="0" i="0" u="none" strike="noStrike" kern="1200" baseline="0" dirty="0">
                <a:solidFill>
                  <a:schemeClr val="tx1"/>
                </a:solidFill>
                <a:latin typeface="+mn-lt"/>
                <a:ea typeface="+mn-ea"/>
                <a:cs typeface="+mn-cs"/>
              </a:rPr>
              <a:t>control dependencies can be converted into data dependencies by treating the result of the comparison as a variable [21]. Second, comparison results can be used as masks for subsequent operations [24]. We call this general approach nullification and illustrate it by rewriting the loop above as:</a:t>
            </a:r>
          </a:p>
          <a:p>
            <a:r>
              <a:rPr lang="en-GB" sz="1200" b="0" i="0" u="none" strike="noStrike" kern="1200" baseline="0" dirty="0">
                <a:solidFill>
                  <a:schemeClr val="tx1"/>
                </a:solidFill>
                <a:latin typeface="+mn-lt"/>
                <a:ea typeface="+mn-ea"/>
                <a:cs typeface="+mn-cs"/>
              </a:rPr>
              <a:t>equal = (key != table[hash].key ? 1 : 0) - 1;</a:t>
            </a:r>
          </a:p>
          <a:p>
            <a:r>
              <a:rPr lang="en-GB" sz="1200" b="0" i="0" u="none" strike="noStrike" kern="1200" baseline="0" dirty="0">
                <a:solidFill>
                  <a:schemeClr val="tx1"/>
                </a:solidFill>
                <a:latin typeface="+mn-lt"/>
                <a:ea typeface="+mn-ea"/>
                <a:cs typeface="+mn-cs"/>
              </a:rPr>
              <a:t>table[hash].count -= equal;</a:t>
            </a:r>
          </a:p>
          <a:p>
            <a:r>
              <a:rPr lang="en-GB" sz="1200" b="0" i="0" u="none" strike="noStrike" kern="1200" baseline="0" dirty="0">
                <a:solidFill>
                  <a:schemeClr val="tx1"/>
                </a:solidFill>
                <a:latin typeface="+mn-lt"/>
                <a:ea typeface="+mn-ea"/>
                <a:cs typeface="+mn-cs"/>
              </a:rPr>
              <a:t>table[hash].sum += value &amp; equal;</a:t>
            </a:r>
            <a:endParaRPr lang="en-GB" baseline="0" dirty="0"/>
          </a:p>
          <a:p>
            <a:r>
              <a:rPr lang="en-GB" baseline="0" dirty="0"/>
              <a:t>------------------------------------------------</a:t>
            </a:r>
          </a:p>
          <a:p>
            <a:r>
              <a:rPr lang="en-GB" baseline="0" dirty="0"/>
              <a:t>Combine columnar execution + Volcano model</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cap="none" normalizeH="0" baseline="0" dirty="0">
                <a:ln>
                  <a:noFill/>
                </a:ln>
                <a:effectLst/>
              </a:rPr>
              <a:t>Difficult to pipeline</a:t>
            </a:r>
            <a:endParaRPr kumimoji="0" lang="en-US" sz="1200" b="0" i="0" u="none" strike="noStrike" cap="none" normalizeH="0" baseline="0" dirty="0">
              <a:ln>
                <a:noFill/>
              </a:ln>
              <a:solidFill>
                <a:srgbClr val="000000"/>
              </a:solidFill>
              <a:effectLst/>
              <a:latin typeface="Arial" charset="0"/>
              <a:ea typeface="WenQuanYi Micro Hei" charset="0"/>
              <a:cs typeface="WenQuanYi Micro Hei" charset="0"/>
            </a:endParaRPr>
          </a:p>
          <a:p>
            <a:endParaRPr lang="el-GR" dirty="0"/>
          </a:p>
        </p:txBody>
      </p:sp>
    </p:spTree>
    <p:extLst>
      <p:ext uri="{BB962C8B-B14F-4D97-AF65-F5344CB8AC3E}">
        <p14:creationId xmlns:p14="http://schemas.microsoft.com/office/powerpoint/2010/main" val="21319128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pPr marL="0" indent="0">
              <a:buFont typeface="Arial" charset="0"/>
              <a:buNone/>
            </a:pPr>
            <a:r>
              <a:rPr lang="en-US" baseline="0" dirty="0"/>
              <a:t>How can we improve these issues of interpretation.</a:t>
            </a:r>
          </a:p>
          <a:p>
            <a:pPr marL="0" indent="0">
              <a:buFont typeface="Arial" charset="0"/>
              <a:buNone/>
            </a:pPr>
            <a:r>
              <a:rPr lang="en-US" baseline="0" dirty="0"/>
              <a:t>Problem arises because of generic code and because of extensive use of function calls!</a:t>
            </a:r>
          </a:p>
          <a:p>
            <a:pPr marL="0" indent="0">
              <a:buFont typeface="Arial" charset="0"/>
              <a:buNone/>
            </a:pPr>
            <a:endParaRPr lang="en-US" baseline="0" dirty="0"/>
          </a:p>
          <a:p>
            <a:pPr marL="0" indent="0">
              <a:buFont typeface="Arial" charset="0"/>
              <a:buNone/>
            </a:pPr>
            <a:r>
              <a:rPr lang="en-US" baseline="0" dirty="0"/>
              <a:t>type-specific code:</a:t>
            </a:r>
            <a:endParaRPr lang="en-US" dirty="0"/>
          </a:p>
          <a:p>
            <a:pPr marL="171450" indent="-171450">
              <a:buFont typeface="Arial" charset="0"/>
              <a:buChar char="•"/>
            </a:pPr>
            <a:r>
              <a:rPr lang="en-US" dirty="0"/>
              <a:t>Function calls are eliminated! </a:t>
            </a:r>
            <a:r>
              <a:rPr lang="en-US" dirty="0" err="1"/>
              <a:t>read_tuple</a:t>
            </a:r>
            <a:r>
              <a:rPr lang="en-US" dirty="0"/>
              <a:t> and</a:t>
            </a:r>
            <a:r>
              <a:rPr lang="en-US" baseline="0" dirty="0"/>
              <a:t> getting a particular attribute </a:t>
            </a:r>
            <a:r>
              <a:rPr lang="en-US" dirty="0"/>
              <a:t>becomes</a:t>
            </a:r>
            <a:r>
              <a:rPr lang="en-US" baseline="0" dirty="0"/>
              <a:t> simple </a:t>
            </a:r>
            <a:r>
              <a:rPr lang="en-US" baseline="0" dirty="0" err="1"/>
              <a:t>arithmetics</a:t>
            </a:r>
            <a:r>
              <a:rPr lang="en-US" baseline="0" dirty="0"/>
              <a:t> over the in-memory page data</a:t>
            </a:r>
          </a:p>
          <a:p>
            <a:pPr marL="171450" indent="-171450">
              <a:buFont typeface="Arial" charset="0"/>
              <a:buChar char="•"/>
            </a:pPr>
            <a:r>
              <a:rPr lang="en-US" dirty="0"/>
              <a:t>predicate</a:t>
            </a:r>
            <a:r>
              <a:rPr lang="en-US" baseline="0" dirty="0"/>
              <a:t> check becomes a single line/again no function call!</a:t>
            </a:r>
          </a:p>
          <a:p>
            <a:pPr marL="171450" indent="-171450">
              <a:buFont typeface="Arial" charset="0"/>
              <a:buChar char="•"/>
            </a:pPr>
            <a:r>
              <a:rPr lang="en-US" baseline="0" dirty="0"/>
              <a:t>Matches(</a:t>
            </a:r>
            <a:r>
              <a:rPr lang="mr-IN" baseline="0" dirty="0"/>
              <a:t>…</a:t>
            </a:r>
            <a:r>
              <a:rPr lang="en-US" baseline="0" dirty="0"/>
              <a:t>) is generic code </a:t>
            </a:r>
            <a:r>
              <a:rPr lang="en-US" baseline="0" dirty="0">
                <a:sym typeface="Wingdings"/>
              </a:rPr>
              <a:t></a:t>
            </a:r>
            <a:r>
              <a:rPr lang="en-US" baseline="0" dirty="0"/>
              <a:t> inside matches(</a:t>
            </a:r>
            <a:r>
              <a:rPr lang="mr-IN" baseline="0" dirty="0"/>
              <a:t>…</a:t>
            </a:r>
            <a:r>
              <a:rPr lang="en-US" baseline="0" dirty="0"/>
              <a:t>.) we have lot of code for type checking &amp; casting/also expensive but can be avoided because we know the expected types at the time of query!</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AA2B018A-536A-4E95-B27E-3171BA8DAA5E}" type="slidenum">
              <a:rPr lang="en-US" smtClean="0"/>
              <a:pPr/>
              <a:t>68</a:t>
            </a:fld>
            <a:endParaRPr lang="en-US"/>
          </a:p>
        </p:txBody>
      </p:sp>
    </p:spTree>
    <p:extLst>
      <p:ext uri="{BB962C8B-B14F-4D97-AF65-F5344CB8AC3E}">
        <p14:creationId xmlns:p14="http://schemas.microsoft.com/office/powerpoint/2010/main" val="19803390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3FC385-928C-4A31-914D-A2443872F620}" type="slidenum">
              <a:rPr lang="en-US"/>
              <a:pPr/>
              <a:t>70</a:t>
            </a:fld>
            <a:endParaRPr lang="en-US"/>
          </a:p>
        </p:txBody>
      </p:sp>
      <p:sp>
        <p:nvSpPr>
          <p:cNvPr id="19457" name="Rectangle 1"/>
          <p:cNvSpPr txBox="1">
            <a:spLocks noGrp="1" noRot="1" noChangeAspect="1" noChangeArrowheads="1"/>
          </p:cNvSpPr>
          <p:nvPr>
            <p:ph type="sldImg"/>
          </p:nvPr>
        </p:nvSpPr>
        <p:spPr bwMode="auto">
          <a:xfrm>
            <a:off x="88900" y="754063"/>
            <a:ext cx="6629400" cy="3729037"/>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81118" y="4722507"/>
            <a:ext cx="5444769" cy="447453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 way this concept is manifested is by using a</a:t>
            </a:r>
            <a:r>
              <a:rPr lang="en-US" baseline="0" dirty="0"/>
              <a:t> push – based model. </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aseline="0" dirty="0"/>
              <a:t>The tuple currently processed </a:t>
            </a:r>
            <a:r>
              <a:rPr lang="en-US" dirty="0"/>
              <a:t>is loaded into CPU registers,</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All pipelining ancestor operators are applied,</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And the tuple is materialized into the next pipeline breaker (e.g. </a:t>
            </a:r>
            <a:r>
              <a:rPr lang="en-US" b="1" dirty="0"/>
              <a:t>hash join</a:t>
            </a:r>
            <a:r>
              <a:rPr lang="en-US" b="1" baseline="0" dirty="0"/>
              <a:t> </a:t>
            </a:r>
            <a:r>
              <a:rPr lang="en-US" baseline="0" dirty="0"/>
              <a:t>sides). </a:t>
            </a:r>
            <a:r>
              <a:rPr lang="en-US" i="1" baseline="0" dirty="0"/>
              <a:t>Pipeline breaker</a:t>
            </a:r>
            <a:r>
              <a:rPr lang="en-US" baseline="0" dirty="0"/>
              <a:t> is any operator causing data to be materialized, spilled in memory in our case, such as an aggregate </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aseline="0" dirty="0"/>
              <a:t>operator, or a hash-join requiring a </a:t>
            </a:r>
            <a:r>
              <a:rPr lang="en-US" baseline="0" dirty="0" err="1"/>
              <a:t>hashtable</a:t>
            </a:r>
            <a:r>
              <a:rPr lang="en-US" baseline="0" dirty="0"/>
              <a:t> to be built.</a:t>
            </a:r>
            <a:endParaRPr lang="en-US" dirty="0"/>
          </a:p>
          <a:p>
            <a:endParaRPr lang="en-US" dirty="0"/>
          </a:p>
          <a:p>
            <a:r>
              <a:rPr lang="en-US" dirty="0"/>
              <a:t>The efficient implementation of such a model requires having code applied</a:t>
            </a:r>
            <a:r>
              <a:rPr lang="en-US" baseline="0" dirty="0"/>
              <a:t> to register-based data.</a:t>
            </a:r>
          </a:p>
          <a:p>
            <a:r>
              <a:rPr lang="en-US" baseline="0" dirty="0"/>
              <a:t>In order to achieve such a fine-grained control of execution, the authors apply code generation techniques, relying on compiler infrastructure to dictate which values</a:t>
            </a:r>
          </a:p>
          <a:p>
            <a:r>
              <a:rPr lang="en-US" baseline="0" dirty="0"/>
              <a:t>are placed in registers.</a:t>
            </a:r>
            <a:endParaRPr lang="en-US" dirty="0"/>
          </a:p>
          <a:p>
            <a:r>
              <a:rPr lang="en-US" dirty="0"/>
              <a:t>----------------------------------------------------------------------------------------------------------------------</a:t>
            </a:r>
          </a:p>
          <a:p>
            <a:r>
              <a:rPr lang="en-US" dirty="0"/>
              <a:t>Pipeline breaker: </a:t>
            </a:r>
            <a:r>
              <a:rPr lang="en-GB" sz="1200" b="0" i="0" u="none" strike="noStrike" kern="1200" baseline="0" dirty="0">
                <a:solidFill>
                  <a:schemeClr val="tx1"/>
                </a:solidFill>
                <a:latin typeface="+mn-lt"/>
                <a:ea typeface="+mn-ea"/>
                <a:cs typeface="+mn-cs"/>
              </a:rPr>
              <a:t>they cause values to be evicted from registers and “spilled to memory. Don’t allow pipelining</a:t>
            </a:r>
            <a:endParaRPr lang="en-US" dirty="0"/>
          </a:p>
          <a:p>
            <a:endParaRPr lang="en-US" dirty="0"/>
          </a:p>
          <a:p>
            <a:r>
              <a:rPr lang="en-US" dirty="0"/>
              <a:t>How to get all this fine grained control? How not to have</a:t>
            </a:r>
            <a:r>
              <a:rPr lang="en-US" baseline="0" dirty="0"/>
              <a:t> a function call ruining everything?</a:t>
            </a:r>
            <a:endParaRPr lang="en-US" dirty="0"/>
          </a:p>
          <a:p>
            <a:endParaRPr lang="en-US" dirty="0"/>
          </a:p>
          <a:p>
            <a:r>
              <a:rPr lang="en-US" dirty="0"/>
              <a:t>“Hot Path of execution”</a:t>
            </a:r>
          </a:p>
          <a:p>
            <a:endParaRPr lang="en-US" dirty="0"/>
          </a:p>
          <a:p>
            <a:r>
              <a:rPr lang="en-US" sz="1200" b="0" i="0" u="none" strike="noStrike" kern="1200" baseline="0" dirty="0">
                <a:solidFill>
                  <a:schemeClr val="tx1"/>
                </a:solidFill>
                <a:latin typeface="+mn-lt"/>
                <a:ea typeface="+mn-ea"/>
                <a:cs typeface="+mn-cs"/>
              </a:rPr>
              <a:t>The complex part of the query processing (e.g., complex data structure management or spilling to disk) is written in C++, and forms the cogwheels</a:t>
            </a:r>
            <a:endParaRPr lang="el-GR"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Generate code to handle tuple processing</a:t>
            </a:r>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Complex code pieces unchanged</a:t>
            </a:r>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a:t>
            </a:r>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p>
          <a:p>
            <a:pPr marL="391686" marR="0" indent="-293764" algn="l" defTabSz="914400" rtl="0" eaLnBrk="1" fontAlgn="auto" latinLnBrk="0" hangingPunct="1">
              <a:lnSpc>
                <a:spcPct val="100000"/>
              </a:lnSpc>
              <a:spcBef>
                <a:spcPts val="0"/>
              </a:spcBef>
              <a:spcAft>
                <a:spcPts val="0"/>
              </a:spcAft>
              <a:buClrTx/>
              <a:buSzPct val="45000"/>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endParaRPr lang="en-GB" dirty="0"/>
          </a:p>
          <a:p>
            <a:endParaRPr lang="en-GB" dirty="0"/>
          </a:p>
          <a:p>
            <a:endParaRPr lang="el-GR" dirty="0"/>
          </a:p>
        </p:txBody>
      </p:sp>
    </p:spTree>
    <p:extLst>
      <p:ext uri="{BB962C8B-B14F-4D97-AF65-F5344CB8AC3E}">
        <p14:creationId xmlns:p14="http://schemas.microsoft.com/office/powerpoint/2010/main" val="735415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code for a simple query with one join and filter predicate. It involves a scan of both the relations with </a:t>
            </a:r>
            <a:r>
              <a:rPr lang="en-US" dirty="0" err="1"/>
              <a:t>hashjoin</a:t>
            </a:r>
            <a:r>
              <a:rPr lang="en-US" dirty="0"/>
              <a:t>. In this slide we can the see the LLVM code capturing the scan of warehouse relation along with filtering the tuples with </a:t>
            </a:r>
            <a:r>
              <a:rPr lang="en-US" dirty="0" err="1"/>
              <a:t>w_zip</a:t>
            </a:r>
            <a:r>
              <a:rPr lang="en-US" dirty="0"/>
              <a:t>. As can be seen the code is very close to machine level code with commands like load, </a:t>
            </a:r>
            <a:r>
              <a:rPr lang="en-US" dirty="0" err="1"/>
              <a:t>icmp</a:t>
            </a:r>
            <a:r>
              <a:rPr lang="en-US" dirty="0"/>
              <a:t>, etc.  </a:t>
            </a:r>
          </a:p>
          <a:p>
            <a:r>
              <a:rPr lang="en-US" dirty="0"/>
              <a:t>The scan body access all relation fragments, accesses all tuples contained in the current fragment, registers the required columns as available upon demand (they will be cached by the context). The </a:t>
            </a:r>
            <a:r>
              <a:rPr lang="en-US" dirty="0" err="1"/>
              <a:t>seletion</a:t>
            </a:r>
            <a:r>
              <a:rPr lang="en-US" dirty="0"/>
              <a:t> just adds the attributes required for the predicate to the context and filters out all non-satisfying tuples.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71</a:t>
            </a:fld>
            <a:endParaRPr lang="en-US"/>
          </a:p>
        </p:txBody>
      </p:sp>
    </p:spTree>
    <p:extLst>
      <p:ext uri="{BB962C8B-B14F-4D97-AF65-F5344CB8AC3E}">
        <p14:creationId xmlns:p14="http://schemas.microsoft.com/office/powerpoint/2010/main" val="11637317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code is for accessing the district relation.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72</a:t>
            </a:fld>
            <a:endParaRPr lang="en-US"/>
          </a:p>
        </p:txBody>
      </p:sp>
    </p:spTree>
    <p:extLst>
      <p:ext uri="{BB962C8B-B14F-4D97-AF65-F5344CB8AC3E}">
        <p14:creationId xmlns:p14="http://schemas.microsoft.com/office/powerpoint/2010/main" val="1410389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hash join is much more involved. The above is the snippet for the hash join for a pure main-memory scenario, and gets more complicated for </a:t>
            </a:r>
            <a:r>
              <a:rPr lang="en-US"/>
              <a:t>the out-of-memory case. </a:t>
            </a:r>
            <a:endParaRPr lang="x-none" dirty="0"/>
          </a:p>
        </p:txBody>
      </p:sp>
      <p:sp>
        <p:nvSpPr>
          <p:cNvPr id="4" name="Slide Number Placeholder 3"/>
          <p:cNvSpPr>
            <a:spLocks noGrp="1"/>
          </p:cNvSpPr>
          <p:nvPr>
            <p:ph type="sldNum" sz="quarter" idx="5"/>
          </p:nvPr>
        </p:nvSpPr>
        <p:spPr/>
        <p:txBody>
          <a:bodyPr/>
          <a:lstStyle/>
          <a:p>
            <a:fld id="{AA2B018A-536A-4E95-B27E-3171BA8DAA5E}" type="slidenum">
              <a:rPr lang="en-US" smtClean="0"/>
              <a:pPr/>
              <a:t>73</a:t>
            </a:fld>
            <a:endParaRPr lang="en-US"/>
          </a:p>
        </p:txBody>
      </p:sp>
    </p:spTree>
    <p:extLst>
      <p:ext uri="{BB962C8B-B14F-4D97-AF65-F5344CB8AC3E}">
        <p14:creationId xmlns:p14="http://schemas.microsoft.com/office/powerpoint/2010/main" val="23133732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a:t>
            </a:r>
            <a:r>
              <a:rPr lang="en-US" baseline="0" dirty="0"/>
              <a:t> that we have described all the components, let’s see how they fuse together for each incoming query.</a:t>
            </a:r>
            <a:endParaRPr lang="en-US" dirty="0"/>
          </a:p>
        </p:txBody>
      </p:sp>
      <p:sp>
        <p:nvSpPr>
          <p:cNvPr id="4" name="Slide Number Placeholder 3"/>
          <p:cNvSpPr>
            <a:spLocks noGrp="1"/>
          </p:cNvSpPr>
          <p:nvPr>
            <p:ph type="sldNum" sz="quarter" idx="10"/>
          </p:nvPr>
        </p:nvSpPr>
        <p:spPr/>
        <p:txBody>
          <a:bodyPr/>
          <a:lstStyle/>
          <a:p>
            <a:fld id="{C17F2806-EF30-444D-A89F-4CEF79562646}" type="slidenum">
              <a:rPr lang="en-GB" smtClean="0"/>
              <a:pPr/>
              <a:t>74</a:t>
            </a:fld>
            <a:endParaRPr lang="en-GB"/>
          </a:p>
        </p:txBody>
      </p:sp>
    </p:spTree>
    <p:extLst>
      <p:ext uri="{BB962C8B-B14F-4D97-AF65-F5344CB8AC3E}">
        <p14:creationId xmlns:p14="http://schemas.microsoft.com/office/powerpoint/2010/main" val="183826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To simplify the notation, we will be using for the rest of the lecture a co-routine based notation, where instead of a normal function, the next() will be a coroutine that “emits” tuples, instead of returning one after the other. This also makes more explicit that operators go over multiple tuples.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7687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dirty="0"/>
              <a:t>So let’s see a full plan example. Using the same join query &amp; execution plan as before, the are going to be two Scan operators (bottom), then a Filter on top of Scan(B), followed by a Join and a Projection.</a:t>
            </a:r>
          </a:p>
          <a:p>
            <a:endParaRPr lang="en-US" dirty="0"/>
          </a:p>
          <a:p>
            <a:r>
              <a:rPr lang="en-US" dirty="0"/>
              <a:t>This is the pseudocode</a:t>
            </a:r>
            <a:r>
              <a:rPr lang="en-US" baseline="0" dirty="0"/>
              <a:t> showing the different next functions for the operators of the plan.</a:t>
            </a:r>
          </a:p>
          <a:p>
            <a:r>
              <a:rPr lang="en-US" baseline="0" dirty="0"/>
              <a:t>They are for loops that are iterating over the output of their child operator.</a:t>
            </a:r>
          </a:p>
          <a:p>
            <a:r>
              <a:rPr lang="en-US" baseline="0" dirty="0"/>
              <a:t>If we start from the root (the projection) it has a for loop which iterates over each tuple of the child that it gets from next and does the projection.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2069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 y="765175"/>
            <a:ext cx="6826250" cy="3840163"/>
          </a:xfrm>
        </p:spPr>
      </p:sp>
      <p:sp>
        <p:nvSpPr>
          <p:cNvPr id="3" name="Notes Placeholder 2"/>
          <p:cNvSpPr>
            <a:spLocks noGrp="1"/>
          </p:cNvSpPr>
          <p:nvPr>
            <p:ph type="body" idx="1"/>
          </p:nvPr>
        </p:nvSpPr>
        <p:spPr/>
        <p:txBody>
          <a:bodyPr/>
          <a:lstStyle/>
          <a:p>
            <a:r>
              <a:rPr lang="en-US" baseline="0" dirty="0"/>
              <a:t>From the projection If I call </a:t>
            </a:r>
            <a:r>
              <a:rPr lang="en-US" baseline="0" dirty="0" err="1"/>
              <a:t>child.Next</a:t>
            </a:r>
            <a:r>
              <a:rPr lang="en-US" baseline="0" dirty="0"/>
              <a:t>() I call the next of the child (the join operator).</a:t>
            </a:r>
          </a:p>
          <a:p>
            <a:r>
              <a:rPr lang="en-US" baseline="0" dirty="0"/>
              <a:t>The join operator is composed of 2 parts. It is a hash join that has the build phase that builds the hash table and the probe phase that probes the hash table.</a:t>
            </a:r>
          </a:p>
          <a:p>
            <a:r>
              <a:rPr lang="en-US" baseline="0" dirty="0"/>
              <a:t>Similarly, when I call </a:t>
            </a:r>
            <a:r>
              <a:rPr lang="en-US" baseline="0" dirty="0" err="1"/>
              <a:t>left.Next</a:t>
            </a:r>
            <a:r>
              <a:rPr lang="en-US" baseline="0" dirty="0"/>
              <a:t> in the join operator, it will invoke the function next on the child. Now we got into the leaf node where we have the access method, i.e., we access tuples either from the index or from the table.</a:t>
            </a:r>
          </a:p>
          <a:p>
            <a:r>
              <a:rPr lang="en-US" baseline="0" dirty="0"/>
              <a:t>From each emit function we are passing a single tuple as a return result for the invocation of next. We keep iterating over the tuples until we reach the end where we pass a null pointer and the parent knows that I’ve got everything from my child and I don’t need to go back at it again.</a:t>
            </a:r>
          </a:p>
          <a:p>
            <a:r>
              <a:rPr lang="en-US" baseline="0" dirty="0"/>
              <a:t>It is called iterator model because our cursor iterates over the tuples one by one.</a:t>
            </a:r>
          </a:p>
          <a:p>
            <a:endParaRPr lang="en-US" dirty="0"/>
          </a:p>
          <a:p>
            <a:r>
              <a:rPr lang="en-US" dirty="0"/>
              <a:t>Now, there is one think we ignored until now: except from the operators, we also had the expressions! In this example the </a:t>
            </a:r>
            <a:r>
              <a:rPr lang="en-US" dirty="0" err="1"/>
              <a:t>evalPred</a:t>
            </a:r>
            <a:r>
              <a:rPr lang="en-US" dirty="0"/>
              <a:t> and projection. These can also be arbitrary expressions, like the </a:t>
            </a:r>
            <a:r>
              <a:rPr lang="en-US" dirty="0" err="1"/>
              <a:t>B.value</a:t>
            </a:r>
            <a:r>
              <a:rPr lang="en-US" dirty="0"/>
              <a:t> &gt; 100 here, but also more complex algebraic expressions. How do we make those composable and flexible as well?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2B018A-536A-4E95-B27E-3171BA8DAA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06826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matchingName="Title Slide" type="title" preserve="1" userDrawn="1">
  <p:cSld name="1_Title Slide">
    <p:spTree>
      <p:nvGrpSpPr>
        <p:cNvPr id="1" name=""/>
        <p:cNvGrpSpPr/>
        <p:nvPr/>
      </p:nvGrpSpPr>
      <p:grpSpPr bwMode="auto">
        <a:xfrm>
          <a:off x="0" y="0"/>
          <a:ext cx="0" cy="0"/>
          <a:chOff x="0" y="0"/>
          <a:chExt cx="0" cy="0"/>
        </a:xfrm>
      </p:grpSpPr>
      <p:sp>
        <p:nvSpPr>
          <p:cNvPr id="4" name="Google Shape;19;p2"/>
          <p:cNvSpPr>
            <a:spLocks noGrp="1"/>
          </p:cNvSpPr>
          <p:nvPr>
            <p:ph type="ctrTitle"/>
          </p:nvPr>
        </p:nvSpPr>
        <p:spPr bwMode="auto">
          <a:xfrm>
            <a:off x="914400" y="2130428"/>
            <a:ext cx="103632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20;p2"/>
          <p:cNvSpPr>
            <a:spLocks noGrp="1"/>
          </p:cNvSpPr>
          <p:nvPr>
            <p:ph type="subTitle" idx="1"/>
          </p:nvPr>
        </p:nvSpPr>
        <p:spPr bwMode="auto">
          <a:xfrm>
            <a:off x="914400" y="3886202"/>
            <a:ext cx="10363200" cy="1752599"/>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Clr>
                <a:schemeClr val="dk1"/>
              </a:buClr>
              <a:buSzPts val="3200"/>
              <a:buFont typeface="Calibri"/>
              <a:buNone/>
              <a:defRPr/>
            </a:lvl1pPr>
            <a:lvl2pPr lvl="1" algn="l">
              <a:spcBef>
                <a:spcPts val="270"/>
              </a:spcBef>
              <a:spcAft>
                <a:spcPts val="0"/>
              </a:spcAft>
              <a:buClr>
                <a:schemeClr val="dk1"/>
              </a:buClr>
              <a:buSzPts val="1800"/>
              <a:buChar char="–"/>
              <a:defRPr/>
            </a:lvl2pPr>
            <a:lvl3pPr lvl="2" algn="l">
              <a:spcBef>
                <a:spcPts val="270"/>
              </a:spcBef>
              <a:spcAft>
                <a:spcPts val="0"/>
              </a:spcAft>
              <a:buClr>
                <a:schemeClr val="dk1"/>
              </a:buClr>
              <a:buSzPts val="1800"/>
              <a:buChar char="•"/>
              <a:defRPr/>
            </a:lvl3pPr>
            <a:lvl4pPr lvl="3" algn="l">
              <a:spcBef>
                <a:spcPts val="270"/>
              </a:spcBef>
              <a:spcAft>
                <a:spcPts val="0"/>
              </a:spcAft>
              <a:buClr>
                <a:schemeClr val="dk1"/>
              </a:buClr>
              <a:buSzPts val="1800"/>
              <a:buChar char="–"/>
              <a:defRPr/>
            </a:lvl4pPr>
            <a:lvl5pPr lvl="4" algn="l">
              <a:spcBef>
                <a:spcPts val="270"/>
              </a:spcBef>
              <a:spcAft>
                <a:spcPts val="0"/>
              </a:spcAft>
              <a:buClr>
                <a:schemeClr val="dk1"/>
              </a:buClr>
              <a:buSzPts val="1800"/>
              <a:buChar char="»"/>
              <a:defRPr/>
            </a:lvl5pPr>
            <a:lvl6pPr lvl="5" algn="l">
              <a:spcBef>
                <a:spcPts val="270"/>
              </a:spcBef>
              <a:spcAft>
                <a:spcPts val="0"/>
              </a:spcAft>
              <a:buClr>
                <a:schemeClr val="dk1"/>
              </a:buClr>
              <a:buSzPts val="1800"/>
              <a:buChar char="»"/>
              <a:defRPr/>
            </a:lvl6pPr>
            <a:lvl7pPr lvl="6" algn="l">
              <a:spcBef>
                <a:spcPts val="270"/>
              </a:spcBef>
              <a:spcAft>
                <a:spcPts val="0"/>
              </a:spcAft>
              <a:buClr>
                <a:schemeClr val="dk1"/>
              </a:buClr>
              <a:buSzPts val="1800"/>
              <a:buChar char="»"/>
              <a:defRPr/>
            </a:lvl7pPr>
            <a:lvl8pPr lvl="7" algn="l">
              <a:spcBef>
                <a:spcPts val="270"/>
              </a:spcBef>
              <a:spcAft>
                <a:spcPts val="0"/>
              </a:spcAft>
              <a:buClr>
                <a:schemeClr val="dk1"/>
              </a:buClr>
              <a:buSzPts val="1800"/>
              <a:buChar char="»"/>
              <a:defRPr/>
            </a:lvl8pPr>
            <a:lvl9pPr lvl="8" algn="l">
              <a:spcBef>
                <a:spcPts val="270"/>
              </a:spcBef>
              <a:spcAft>
                <a:spcPts val="0"/>
              </a:spcAft>
              <a:buClr>
                <a:schemeClr val="dk1"/>
              </a:buClr>
              <a:buSzPts val="1800"/>
              <a:buChar char="»"/>
              <a:defRPr/>
            </a:lvl9pPr>
          </a:lstStyle>
          <a:p>
            <a:pPr>
              <a:defRPr/>
            </a:pPr>
            <a:endParaRPr/>
          </a:p>
        </p:txBody>
      </p:sp>
      <p:pic>
        <p:nvPicPr>
          <p:cNvPr id="6" name="Google Shape;21;p2" descr="dias_color_proposals_0142_3D_medium.jpg"/>
          <p:cNvPicPr/>
          <p:nvPr/>
        </p:nvPicPr>
        <p:blipFill>
          <a:blip r:embed="rId2">
            <a:alphaModFix/>
          </a:blip>
          <a:stretch/>
        </p:blipFill>
        <p:spPr bwMode="auto">
          <a:xfrm>
            <a:off x="47328" y="125576"/>
            <a:ext cx="1828800" cy="711136"/>
          </a:xfrm>
          <a:prstGeom prst="rect">
            <a:avLst/>
          </a:prstGeom>
          <a:noFill/>
          <a:ln>
            <a:noFill/>
          </a:ln>
        </p:spPr>
      </p:pic>
      <p:pic>
        <p:nvPicPr>
          <p:cNvPr id="7" name="Google Shape;22;p2"/>
          <p:cNvPicPr/>
          <p:nvPr/>
        </p:nvPicPr>
        <p:blipFill>
          <a:blip r:embed="rId3">
            <a:alphaModFix/>
          </a:blip>
          <a:stretch/>
        </p:blipFill>
        <p:spPr bwMode="auto">
          <a:xfrm>
            <a:off x="10046437" y="-80640"/>
            <a:ext cx="2314259" cy="989360"/>
          </a:xfrm>
          <a:prstGeom prst="rect">
            <a:avLst/>
          </a:prstGeom>
          <a:noFill/>
          <a:ln>
            <a:noFill/>
          </a:ln>
        </p:spPr>
      </p:pic>
    </p:spTree>
    <p:extLst>
      <p:ext uri="{BB962C8B-B14F-4D97-AF65-F5344CB8AC3E}">
        <p14:creationId xmlns:p14="http://schemas.microsoft.com/office/powerpoint/2010/main" val="656952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hart and Text" type="chartAndTx">
  <p:cSld name="CHART_AND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2"/>
          <p:cNvSpPr>
            <a:spLocks noGrp="1"/>
          </p:cNvSpPr>
          <p:nvPr>
            <p:ph type="chart" idx="2"/>
          </p:nvPr>
        </p:nvSpPr>
        <p:spPr>
          <a:xfrm>
            <a:off x="609600" y="1219200"/>
            <a:ext cx="5384800" cy="49069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72"/>
          <p:cNvSpPr txBox="1">
            <a:spLocks noGrp="1"/>
          </p:cNvSpPr>
          <p:nvPr>
            <p:ph type="body" idx="1"/>
          </p:nvPr>
        </p:nvSpPr>
        <p:spPr>
          <a:xfrm>
            <a:off x="6197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72"/>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75" name="Google Shape;75;p72"/>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6"/>
        <p:cNvGrpSpPr/>
        <p:nvPr/>
      </p:nvGrpSpPr>
      <p:grpSpPr>
        <a:xfrm>
          <a:off x="0" y="0"/>
          <a:ext cx="0" cy="0"/>
          <a:chOff x="0" y="0"/>
          <a:chExt cx="0" cy="0"/>
        </a:xfrm>
      </p:grpSpPr>
      <p:sp>
        <p:nvSpPr>
          <p:cNvPr id="77" name="Google Shape;77;p73"/>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3"/>
          <p:cNvSpPr txBox="1">
            <a:spLocks noGrp="1"/>
          </p:cNvSpPr>
          <p:nvPr>
            <p:ph type="body" idx="1"/>
          </p:nvPr>
        </p:nvSpPr>
        <p:spPr>
          <a:xfrm>
            <a:off x="609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73"/>
          <p:cNvSpPr txBox="1">
            <a:spLocks noGrp="1"/>
          </p:cNvSpPr>
          <p:nvPr>
            <p:ph type="body" idx="2"/>
          </p:nvPr>
        </p:nvSpPr>
        <p:spPr>
          <a:xfrm>
            <a:off x="6197600" y="1219200"/>
            <a:ext cx="5384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73"/>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1" name="Google Shape;81;p73"/>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82"/>
        <p:cNvGrpSpPr/>
        <p:nvPr/>
      </p:nvGrpSpPr>
      <p:grpSpPr>
        <a:xfrm>
          <a:off x="0" y="0"/>
          <a:ext cx="0" cy="0"/>
          <a:chOff x="0" y="0"/>
          <a:chExt cx="0" cy="0"/>
        </a:xfrm>
      </p:grpSpPr>
      <p:sp>
        <p:nvSpPr>
          <p:cNvPr id="83" name="Google Shape;83;p74"/>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4"/>
          <p:cNvSpPr>
            <a:spLocks noGrp="1"/>
          </p:cNvSpPr>
          <p:nvPr>
            <p:ph type="chart" idx="2"/>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R="0" lvl="5"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74"/>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6" name="Google Shape;86;p74"/>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2769456"/>
            <a:ext cx="12192000" cy="830997"/>
          </a:xfrm>
          <a:prstGeom prst="rect">
            <a:avLst/>
          </a:prstGeom>
        </p:spPr>
        <p:txBody>
          <a:bodyPr/>
          <a:lstStyle>
            <a:lvl1pPr>
              <a:defRPr sz="4800"/>
            </a:lvl1pPr>
          </a:lstStyle>
          <a:p>
            <a:r>
              <a:rPr lang="en-US"/>
              <a:t>Click to edit Master title style</a:t>
            </a:r>
          </a:p>
        </p:txBody>
      </p:sp>
      <p:sp>
        <p:nvSpPr>
          <p:cNvPr id="13315" name="Rectangle 3"/>
          <p:cNvSpPr>
            <a:spLocks noGrp="1" noChangeArrowheads="1"/>
          </p:cNvSpPr>
          <p:nvPr>
            <p:ph type="subTitle" idx="1"/>
          </p:nvPr>
        </p:nvSpPr>
        <p:spPr>
          <a:xfrm>
            <a:off x="0" y="3886200"/>
            <a:ext cx="12192000" cy="1752600"/>
          </a:xfrm>
          <a:prstGeom prst="rect">
            <a:avLst/>
          </a:prstGeom>
        </p:spPr>
        <p:txBody>
          <a:bodyPr/>
          <a:lstStyle>
            <a:lvl1pPr marL="0" indent="0" algn="ctr">
              <a:buFontTx/>
              <a:buNone/>
              <a:defRPr/>
            </a:lvl1pPr>
          </a:lstStyle>
          <a:p>
            <a:r>
              <a:rPr lang="en-US"/>
              <a:t>Click to edit Master subtitle style</a:t>
            </a:r>
          </a:p>
        </p:txBody>
      </p:sp>
      <p:pic>
        <p:nvPicPr>
          <p:cNvPr id="24" name="Picture 23" descr="dias_color_proposals_0142_3D_medium.jpg">
            <a:extLst>
              <a:ext uri="{FF2B5EF4-FFF2-40B4-BE49-F238E27FC236}">
                <a16:creationId xmlns:a16="http://schemas.microsoft.com/office/drawing/2014/main" id="{E99D345F-44D8-4FFA-8EEC-4320A184FF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200" y="5980195"/>
            <a:ext cx="1828800" cy="711136"/>
          </a:xfrm>
          <a:prstGeom prst="rect">
            <a:avLst/>
          </a:prstGeom>
        </p:spPr>
      </p:pic>
      <p:pic>
        <p:nvPicPr>
          <p:cNvPr id="3" name="Picture 2">
            <a:extLst>
              <a:ext uri="{FF2B5EF4-FFF2-40B4-BE49-F238E27FC236}">
                <a16:creationId xmlns:a16="http://schemas.microsoft.com/office/drawing/2014/main" id="{1A71AD41-797C-4532-93C6-D0F596E603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3000" y="5791198"/>
            <a:ext cx="2514600" cy="1089132"/>
          </a:xfrm>
          <a:prstGeom prst="rect">
            <a:avLst/>
          </a:prstGeom>
        </p:spPr>
      </p:pic>
    </p:spTree>
    <p:extLst>
      <p:ext uri="{BB962C8B-B14F-4D97-AF65-F5344CB8AC3E}">
        <p14:creationId xmlns:p14="http://schemas.microsoft.com/office/powerpoint/2010/main" val="517235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a:prstGeom prst="rect">
            <a:avLst/>
          </a:prstGeom>
        </p:spPr>
        <p:txBody>
          <a:bodyPr/>
          <a:lstStyle>
            <a:lvl1pPr>
              <a:defRPr sz="4800"/>
            </a:lvl1pPr>
          </a:lstStyle>
          <a:p>
            <a:r>
              <a:rPr lang="en-US"/>
              <a:t>Click to edit Master title style</a:t>
            </a:r>
          </a:p>
        </p:txBody>
      </p:sp>
      <p:sp>
        <p:nvSpPr>
          <p:cNvPr id="3" name="Content Placeholder 2"/>
          <p:cNvSpPr>
            <a:spLocks noGrp="1"/>
          </p:cNvSpPr>
          <p:nvPr>
            <p:ph idx="1"/>
          </p:nvPr>
        </p:nvSpPr>
        <p:spPr>
          <a:xfrm>
            <a:off x="609600" y="1295400"/>
            <a:ext cx="10972800" cy="4828032"/>
          </a:xfrm>
          <a:prstGeom prst="rect">
            <a:avLst/>
          </a:prstGeom>
        </p:spPr>
        <p:txBody>
          <a:bodyPr/>
          <a:lstStyle>
            <a:lvl1pPr marL="0" indent="0">
              <a:buFontTx/>
              <a:buNone/>
              <a:defRPr lang="en-US" dirty="0"/>
            </a:lvl1pPr>
            <a:lvl2pPr marL="548626">
              <a:defRPr lang="en-US" dirty="0"/>
            </a:lvl2pPr>
            <a:lvl3pPr marL="853419">
              <a:defRPr/>
            </a:lvl3pPr>
            <a:lvl4pPr marL="1219170">
              <a:defRPr/>
            </a:lvl4pPr>
            <a:lvl5pPr marL="16458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35B54189-C436-47D0-AC37-8484B13A8E13}" type="slidenum">
              <a:rPr lang="en-US"/>
              <a:pPr/>
              <a:t>‹#›</a:t>
            </a:fld>
            <a:endParaRPr lang="en-US"/>
          </a:p>
        </p:txBody>
      </p:sp>
      <p:sp>
        <p:nvSpPr>
          <p:cNvPr id="8" name="Text Placeholder 6">
            <a:extLst>
              <a:ext uri="{FF2B5EF4-FFF2-40B4-BE49-F238E27FC236}">
                <a16:creationId xmlns:a16="http://schemas.microsoft.com/office/drawing/2014/main" id="{7A8D95DC-C8B7-4E81-A9FE-0E344088B830}"/>
              </a:ext>
            </a:extLst>
          </p:cNvPr>
          <p:cNvSpPr>
            <a:spLocks noGrp="1"/>
          </p:cNvSpPr>
          <p:nvPr>
            <p:ph type="body" sz="quarter" idx="13" hasCustomPrompt="1"/>
          </p:nvPr>
        </p:nvSpPr>
        <p:spPr>
          <a:xfrm>
            <a:off x="0" y="6088503"/>
            <a:ext cx="12192000" cy="612775"/>
          </a:xfrm>
          <a:prstGeom prst="rect">
            <a:avLst/>
          </a:prstGeom>
        </p:spPr>
        <p:txBody>
          <a:bodyPr/>
          <a:lstStyle>
            <a:lvl1pPr marL="0" indent="0" algn="ctr">
              <a:buNone/>
              <a:defRPr sz="4800" b="1" i="0">
                <a:solidFill>
                  <a:srgbClr val="B51F1F"/>
                </a:solidFill>
              </a:defRPr>
            </a:lvl1pPr>
          </a:lstStyle>
          <a:p>
            <a:pPr lvl="0"/>
            <a:r>
              <a:rPr lang="en-US"/>
              <a:t>Click to add punchline</a:t>
            </a:r>
          </a:p>
        </p:txBody>
      </p:sp>
    </p:spTree>
    <p:extLst>
      <p:ext uri="{BB962C8B-B14F-4D97-AF65-F5344CB8AC3E}">
        <p14:creationId xmlns:p14="http://schemas.microsoft.com/office/powerpoint/2010/main" val="2803592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600" y="1296076"/>
            <a:ext cx="10972800" cy="4828032"/>
          </a:xfrm>
          <a:prstGeom prst="rect">
            <a:avLst/>
          </a:prstGeom>
        </p:spPr>
        <p:txBody>
          <a:bodyPr/>
          <a:lstStyle/>
          <a:p>
            <a:r>
              <a:rPr lang="en-US"/>
              <a:t>Click icon to add chart</a:t>
            </a:r>
          </a:p>
        </p:txBody>
      </p:sp>
      <p:sp>
        <p:nvSpPr>
          <p:cNvPr id="6" name="Slide Number Placeholder 5"/>
          <p:cNvSpPr>
            <a:spLocks noGrp="1"/>
          </p:cNvSpPr>
          <p:nvPr>
            <p:ph type="sldNum" sz="quarter" idx="12"/>
          </p:nvPr>
        </p:nvSpPr>
        <p:spPr>
          <a:xfrm>
            <a:off x="8737600" y="6245225"/>
            <a:ext cx="3251200" cy="476251"/>
          </a:xfrm>
        </p:spPr>
        <p:txBody>
          <a:bodyPr/>
          <a:lstStyle>
            <a:lvl1pPr>
              <a:defRPr/>
            </a:lvl1pPr>
          </a:lstStyle>
          <a:p>
            <a:fld id="{E783343F-3840-485D-A731-06527D2D3B63}" type="slidenum">
              <a:rPr lang="en-US"/>
              <a:pPr/>
              <a:t>‹#›</a:t>
            </a:fld>
            <a:endParaRPr lang="en-US"/>
          </a:p>
        </p:txBody>
      </p:sp>
      <p:sp>
        <p:nvSpPr>
          <p:cNvPr id="7" name="Title 1">
            <a:extLst>
              <a:ext uri="{FF2B5EF4-FFF2-40B4-BE49-F238E27FC236}">
                <a16:creationId xmlns:a16="http://schemas.microsoft.com/office/drawing/2014/main" id="{6C4290C4-607C-44F6-BDED-FCE42483FEB6}"/>
              </a:ext>
            </a:extLst>
          </p:cNvPr>
          <p:cNvSpPr>
            <a:spLocks noGrp="1"/>
          </p:cNvSpPr>
          <p:nvPr>
            <p:ph type="title"/>
          </p:nvPr>
        </p:nvSpPr>
        <p:spPr>
          <a:xfrm>
            <a:off x="0" y="192945"/>
            <a:ext cx="12192000" cy="830997"/>
          </a:xfrm>
          <a:prstGeom prst="rect">
            <a:avLst/>
          </a:prstGeom>
        </p:spPr>
        <p:txBody>
          <a:bodyPr/>
          <a:lstStyle>
            <a:lvl1pPr>
              <a:defRPr sz="4800"/>
            </a:lvl1pPr>
          </a:lstStyle>
          <a:p>
            <a:r>
              <a:rPr lang="en-US"/>
              <a:t>Click to edit Master title style</a:t>
            </a:r>
          </a:p>
        </p:txBody>
      </p:sp>
      <p:sp>
        <p:nvSpPr>
          <p:cNvPr id="8" name="Text Placeholder 6">
            <a:extLst>
              <a:ext uri="{FF2B5EF4-FFF2-40B4-BE49-F238E27FC236}">
                <a16:creationId xmlns:a16="http://schemas.microsoft.com/office/drawing/2014/main" id="{CD80FC53-9041-4326-8A81-9F786E71E0C2}"/>
              </a:ext>
            </a:extLst>
          </p:cNvPr>
          <p:cNvSpPr>
            <a:spLocks noGrp="1"/>
          </p:cNvSpPr>
          <p:nvPr>
            <p:ph type="body" sz="quarter" idx="13" hasCustomPrompt="1"/>
          </p:nvPr>
        </p:nvSpPr>
        <p:spPr>
          <a:xfrm>
            <a:off x="0" y="6089855"/>
            <a:ext cx="12192000" cy="612775"/>
          </a:xfrm>
          <a:prstGeom prst="rect">
            <a:avLst/>
          </a:prstGeom>
        </p:spPr>
        <p:txBody>
          <a:bodyPr/>
          <a:lstStyle>
            <a:lvl1pPr marL="0" indent="0" algn="ctr">
              <a:buNone/>
              <a:defRPr sz="4800" b="1" i="0">
                <a:solidFill>
                  <a:srgbClr val="B51F1F"/>
                </a:solidFill>
              </a:defRPr>
            </a:lvl1pPr>
          </a:lstStyle>
          <a:p>
            <a:pPr lvl="0"/>
            <a:r>
              <a:rPr lang="en-US"/>
              <a:t>Click to add punchline</a:t>
            </a:r>
          </a:p>
        </p:txBody>
      </p:sp>
    </p:spTree>
    <p:extLst>
      <p:ext uri="{BB962C8B-B14F-4D97-AF65-F5344CB8AC3E}">
        <p14:creationId xmlns:p14="http://schemas.microsoft.com/office/powerpoint/2010/main" val="390107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5157"/>
            <a:ext cx="12192000" cy="943848"/>
          </a:xfrm>
          <a:prstGeom prst="rect">
            <a:avLst/>
          </a:prstGeom>
        </p:spPr>
        <p:txBody>
          <a:bodyPr>
            <a:spAutoFit/>
          </a:bodyPr>
          <a:lstStyle>
            <a:lvl1pPr>
              <a:defRPr sz="5333"/>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93E970BD-9972-4D08-B83E-9264E792A2B8}" type="slidenum">
              <a:rPr lang="en-US"/>
              <a:pPr/>
              <a:t>‹#›</a:t>
            </a:fld>
            <a:endParaRPr lang="en-US"/>
          </a:p>
        </p:txBody>
      </p:sp>
      <p:sp>
        <p:nvSpPr>
          <p:cNvPr id="6" name="Text Placeholder 6">
            <a:extLst>
              <a:ext uri="{FF2B5EF4-FFF2-40B4-BE49-F238E27FC236}">
                <a16:creationId xmlns:a16="http://schemas.microsoft.com/office/drawing/2014/main" id="{CB93AE41-B4AE-D848-BA02-387A41862FFE}"/>
              </a:ext>
            </a:extLst>
          </p:cNvPr>
          <p:cNvSpPr>
            <a:spLocks noGrp="1"/>
          </p:cNvSpPr>
          <p:nvPr>
            <p:ph type="body" sz="quarter" idx="13" hasCustomPrompt="1"/>
          </p:nvPr>
        </p:nvSpPr>
        <p:spPr>
          <a:xfrm>
            <a:off x="0" y="6095326"/>
            <a:ext cx="12192000" cy="612775"/>
          </a:xfrm>
          <a:prstGeom prst="rect">
            <a:avLst/>
          </a:prstGeom>
        </p:spPr>
        <p:txBody>
          <a:bodyPr/>
          <a:lstStyle>
            <a:lvl1pPr marL="0" indent="0" algn="ctr">
              <a:buNone/>
              <a:defRPr sz="4800" b="1" i="0">
                <a:solidFill>
                  <a:srgbClr val="B51F1F"/>
                </a:solidFill>
              </a:defRPr>
            </a:lvl1pPr>
          </a:lstStyle>
          <a:p>
            <a:pPr lvl="0"/>
            <a:r>
              <a:rPr lang="en-US" dirty="0"/>
              <a:t>Click to add punchline</a:t>
            </a:r>
          </a:p>
        </p:txBody>
      </p:sp>
    </p:spTree>
    <p:extLst>
      <p:ext uri="{BB962C8B-B14F-4D97-AF65-F5344CB8AC3E}">
        <p14:creationId xmlns:p14="http://schemas.microsoft.com/office/powerpoint/2010/main" val="622434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172200"/>
            <a:ext cx="2844800" cy="476251"/>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3FC239-7393-457C-9CC3-689C6419CA6F}" type="slidenum">
              <a:rPr lang="en-US"/>
              <a:pPr/>
              <a:t>‹#›</a:t>
            </a:fld>
            <a:endParaRPr lang="en-US"/>
          </a:p>
        </p:txBody>
      </p:sp>
    </p:spTree>
    <p:extLst>
      <p:ext uri="{BB962C8B-B14F-4D97-AF65-F5344CB8AC3E}">
        <p14:creationId xmlns:p14="http://schemas.microsoft.com/office/powerpoint/2010/main" val="145684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775200" y="6172200"/>
            <a:ext cx="28448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B54189-C436-47D0-AC37-8484B13A8E13}" type="slidenum">
              <a:rPr lang="en-US"/>
              <a:pPr/>
              <a:t>‹#›</a:t>
            </a:fld>
            <a:endParaRPr lang="en-US"/>
          </a:p>
        </p:txBody>
      </p:sp>
    </p:spTree>
    <p:extLst>
      <p:ext uri="{BB962C8B-B14F-4D97-AF65-F5344CB8AC3E}">
        <p14:creationId xmlns:p14="http://schemas.microsoft.com/office/powerpoint/2010/main" val="317185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75200" y="6172200"/>
            <a:ext cx="28448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E970BD-9972-4D08-B83E-9264E792A2B8}" type="slidenum">
              <a:rPr lang="en-US"/>
              <a:pPr/>
              <a:t>‹#›</a:t>
            </a:fld>
            <a:endParaRPr lang="en-US"/>
          </a:p>
        </p:txBody>
      </p:sp>
    </p:spTree>
    <p:extLst>
      <p:ext uri="{BB962C8B-B14F-4D97-AF65-F5344CB8AC3E}">
        <p14:creationId xmlns:p14="http://schemas.microsoft.com/office/powerpoint/2010/main" val="74547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3"/>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3"/>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63"/>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7" name="Google Shape;27;p63"/>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Calibri"/>
              <a:buNone/>
              <a:defRPr sz="2000"/>
            </a:lvl1pPr>
            <a:lvl2pPr marL="914400" lvl="1" indent="-228600" algn="l">
              <a:lnSpc>
                <a:spcPct val="100000"/>
              </a:lnSpc>
              <a:spcBef>
                <a:spcPts val="360"/>
              </a:spcBef>
              <a:spcAft>
                <a:spcPts val="0"/>
              </a:spcAft>
              <a:buClr>
                <a:schemeClr val="dk1"/>
              </a:buClr>
              <a:buSzPts val="1800"/>
              <a:buFont typeface="Calibri"/>
              <a:buNone/>
              <a:defRPr sz="1800"/>
            </a:lvl2pPr>
            <a:lvl3pPr marL="1371600" lvl="2" indent="-228600" algn="l">
              <a:lnSpc>
                <a:spcPct val="100000"/>
              </a:lnSpc>
              <a:spcBef>
                <a:spcPts val="320"/>
              </a:spcBef>
              <a:spcAft>
                <a:spcPts val="0"/>
              </a:spcAft>
              <a:buClr>
                <a:schemeClr val="dk1"/>
              </a:buClr>
              <a:buSzPts val="1600"/>
              <a:buFont typeface="Calibri"/>
              <a:buNone/>
              <a:defRPr sz="1600"/>
            </a:lvl3pPr>
            <a:lvl4pPr marL="1828800" lvl="3" indent="-228600" algn="l">
              <a:lnSpc>
                <a:spcPct val="100000"/>
              </a:lnSpc>
              <a:spcBef>
                <a:spcPts val="280"/>
              </a:spcBef>
              <a:spcAft>
                <a:spcPts val="0"/>
              </a:spcAft>
              <a:buClr>
                <a:schemeClr val="dk1"/>
              </a:buClr>
              <a:buSzPts val="1400"/>
              <a:buFont typeface="Calibri"/>
              <a:buNone/>
              <a:defRPr sz="1400"/>
            </a:lvl4pPr>
            <a:lvl5pPr marL="2286000" lvl="4" indent="-228600" algn="l">
              <a:lnSpc>
                <a:spcPct val="100000"/>
              </a:lnSpc>
              <a:spcBef>
                <a:spcPts val="280"/>
              </a:spcBef>
              <a:spcAft>
                <a:spcPts val="0"/>
              </a:spcAft>
              <a:buClr>
                <a:schemeClr val="dk1"/>
              </a:buClr>
              <a:buSzPts val="1400"/>
              <a:buFont typeface="Calibri"/>
              <a:buNone/>
              <a:defRPr sz="1400"/>
            </a:lvl5pPr>
            <a:lvl6pPr marL="2743200" lvl="5" indent="-228600" algn="l">
              <a:lnSpc>
                <a:spcPct val="100000"/>
              </a:lnSpc>
              <a:spcBef>
                <a:spcPts val="280"/>
              </a:spcBef>
              <a:spcAft>
                <a:spcPts val="0"/>
              </a:spcAft>
              <a:buClr>
                <a:schemeClr val="dk1"/>
              </a:buClr>
              <a:buSzPts val="1400"/>
              <a:buFont typeface="Calibri"/>
              <a:buNone/>
              <a:defRPr sz="1400"/>
            </a:lvl6pPr>
            <a:lvl7pPr marL="3200400" lvl="6" indent="-228600" algn="l">
              <a:lnSpc>
                <a:spcPct val="100000"/>
              </a:lnSpc>
              <a:spcBef>
                <a:spcPts val="280"/>
              </a:spcBef>
              <a:spcAft>
                <a:spcPts val="0"/>
              </a:spcAft>
              <a:buClr>
                <a:schemeClr val="dk1"/>
              </a:buClr>
              <a:buSzPts val="1400"/>
              <a:buFont typeface="Calibri"/>
              <a:buNone/>
              <a:defRPr sz="1400"/>
            </a:lvl7pPr>
            <a:lvl8pPr marL="3657600" lvl="7" indent="-228600" algn="l">
              <a:lnSpc>
                <a:spcPct val="100000"/>
              </a:lnSpc>
              <a:spcBef>
                <a:spcPts val="280"/>
              </a:spcBef>
              <a:spcAft>
                <a:spcPts val="0"/>
              </a:spcAft>
              <a:buClr>
                <a:schemeClr val="dk1"/>
              </a:buClr>
              <a:buSzPts val="1400"/>
              <a:buFont typeface="Calibri"/>
              <a:buNone/>
              <a:defRPr sz="1400"/>
            </a:lvl8pPr>
            <a:lvl9pPr marL="4114800" lvl="8" indent="-228600" algn="l">
              <a:lnSpc>
                <a:spcPct val="100000"/>
              </a:lnSpc>
              <a:spcBef>
                <a:spcPts val="280"/>
              </a:spcBef>
              <a:spcAft>
                <a:spcPts val="0"/>
              </a:spcAft>
              <a:buClr>
                <a:schemeClr val="dk1"/>
              </a:buClr>
              <a:buSzPts val="1400"/>
              <a:buFont typeface="Calibri"/>
              <a:buNone/>
              <a:defRPr sz="1400"/>
            </a:lvl9pPr>
          </a:lstStyle>
          <a:p>
            <a:endParaRPr/>
          </a:p>
        </p:txBody>
      </p:sp>
      <p:sp>
        <p:nvSpPr>
          <p:cNvPr id="35" name="Google Shape;35;p65"/>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36" name="Google Shape;36;p65"/>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Font typeface="Calibri"/>
              <a:buNone/>
              <a:defRPr sz="2000" b="1"/>
            </a:lvl2pPr>
            <a:lvl3pPr marL="1371600" lvl="2" indent="-228600" algn="l">
              <a:lnSpc>
                <a:spcPct val="100000"/>
              </a:lnSpc>
              <a:spcBef>
                <a:spcPts val="360"/>
              </a:spcBef>
              <a:spcAft>
                <a:spcPts val="0"/>
              </a:spcAft>
              <a:buClr>
                <a:schemeClr val="dk1"/>
              </a:buClr>
              <a:buSzPts val="1800"/>
              <a:buFont typeface="Calibri"/>
              <a:buNone/>
              <a:defRPr sz="1800" b="1"/>
            </a:lvl3pPr>
            <a:lvl4pPr marL="1828800" lvl="3" indent="-228600" algn="l">
              <a:lnSpc>
                <a:spcPct val="100000"/>
              </a:lnSpc>
              <a:spcBef>
                <a:spcPts val="320"/>
              </a:spcBef>
              <a:spcAft>
                <a:spcPts val="0"/>
              </a:spcAft>
              <a:buClr>
                <a:schemeClr val="dk1"/>
              </a:buClr>
              <a:buSzPts val="1600"/>
              <a:buFont typeface="Calibri"/>
              <a:buNone/>
              <a:defRPr sz="1600" b="1"/>
            </a:lvl4pPr>
            <a:lvl5pPr marL="2286000" lvl="4" indent="-228600" algn="l">
              <a:lnSpc>
                <a:spcPct val="10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Font typeface="Calibri"/>
              <a:buNone/>
              <a:defRPr sz="1600" b="1"/>
            </a:lvl6pPr>
            <a:lvl7pPr marL="3200400" lvl="6" indent="-228600" algn="l">
              <a:lnSpc>
                <a:spcPct val="100000"/>
              </a:lnSpc>
              <a:spcBef>
                <a:spcPts val="320"/>
              </a:spcBef>
              <a:spcAft>
                <a:spcPts val="0"/>
              </a:spcAft>
              <a:buClr>
                <a:schemeClr val="dk1"/>
              </a:buClr>
              <a:buSzPts val="1600"/>
              <a:buFont typeface="Calibri"/>
              <a:buNone/>
              <a:defRPr sz="1600" b="1"/>
            </a:lvl7pPr>
            <a:lvl8pPr marL="3657600" lvl="7" indent="-228600" algn="l">
              <a:lnSpc>
                <a:spcPct val="100000"/>
              </a:lnSpc>
              <a:spcBef>
                <a:spcPts val="320"/>
              </a:spcBef>
              <a:spcAft>
                <a:spcPts val="0"/>
              </a:spcAft>
              <a:buClr>
                <a:schemeClr val="dk1"/>
              </a:buClr>
              <a:buSzPts val="1600"/>
              <a:buFont typeface="Calibri"/>
              <a:buNone/>
              <a:defRPr sz="1600" b="1"/>
            </a:lvl8pPr>
            <a:lvl9pPr marL="4114800" lvl="8" indent="-228600" algn="l">
              <a:lnSpc>
                <a:spcPct val="100000"/>
              </a:lnSpc>
              <a:spcBef>
                <a:spcPts val="320"/>
              </a:spcBef>
              <a:spcAft>
                <a:spcPts val="0"/>
              </a:spcAft>
              <a:buClr>
                <a:schemeClr val="dk1"/>
              </a:buClr>
              <a:buSzPts val="1600"/>
              <a:buFont typeface="Calibri"/>
              <a:buNone/>
              <a:defRPr sz="1600" b="1"/>
            </a:lvl9pPr>
          </a:lstStyle>
          <a:p>
            <a:endParaRPr/>
          </a:p>
        </p:txBody>
      </p:sp>
      <p:sp>
        <p:nvSpPr>
          <p:cNvPr id="40" name="Google Shape;40;p6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Font typeface="Calibri"/>
              <a:buChar char="–"/>
              <a:defRPr sz="2000"/>
            </a:lvl2pPr>
            <a:lvl3pPr marL="1371600" lvl="2" indent="-342900" algn="l">
              <a:lnSpc>
                <a:spcPct val="100000"/>
              </a:lnSpc>
              <a:spcBef>
                <a:spcPts val="360"/>
              </a:spcBef>
              <a:spcAft>
                <a:spcPts val="0"/>
              </a:spcAft>
              <a:buClr>
                <a:schemeClr val="dk1"/>
              </a:buClr>
              <a:buSzPts val="1800"/>
              <a:buFont typeface="Calibri"/>
              <a:buChar char="•"/>
              <a:defRPr sz="1800"/>
            </a:lvl3pPr>
            <a:lvl4pPr marL="1828800" lvl="3" indent="-330200" algn="l">
              <a:lnSpc>
                <a:spcPct val="100000"/>
              </a:lnSpc>
              <a:spcBef>
                <a:spcPts val="320"/>
              </a:spcBef>
              <a:spcAft>
                <a:spcPts val="0"/>
              </a:spcAft>
              <a:buClr>
                <a:schemeClr val="dk1"/>
              </a:buClr>
              <a:buSzPts val="1600"/>
              <a:buFont typeface="Calibri"/>
              <a:buChar char="–"/>
              <a:defRPr sz="1600"/>
            </a:lvl4pPr>
            <a:lvl5pPr marL="2286000" lvl="4" indent="-330200" algn="l">
              <a:lnSpc>
                <a:spcPct val="100000"/>
              </a:lnSpc>
              <a:spcBef>
                <a:spcPts val="320"/>
              </a:spcBef>
              <a:spcAft>
                <a:spcPts val="0"/>
              </a:spcAft>
              <a:buClr>
                <a:schemeClr val="dk1"/>
              </a:buClr>
              <a:buSzPts val="1600"/>
              <a:buFont typeface="Calibri"/>
              <a:buChar char="»"/>
              <a:defRPr sz="1600"/>
            </a:lvl5pPr>
            <a:lvl6pPr marL="2743200" lvl="5" indent="-330200" algn="l">
              <a:lnSpc>
                <a:spcPct val="100000"/>
              </a:lnSpc>
              <a:spcBef>
                <a:spcPts val="320"/>
              </a:spcBef>
              <a:spcAft>
                <a:spcPts val="0"/>
              </a:spcAft>
              <a:buClr>
                <a:schemeClr val="dk1"/>
              </a:buClr>
              <a:buSzPts val="1600"/>
              <a:buFont typeface="Calibri"/>
              <a:buChar char="»"/>
              <a:defRPr sz="1600"/>
            </a:lvl6pPr>
            <a:lvl7pPr marL="3200400" lvl="6" indent="-330200" algn="l">
              <a:lnSpc>
                <a:spcPct val="100000"/>
              </a:lnSpc>
              <a:spcBef>
                <a:spcPts val="320"/>
              </a:spcBef>
              <a:spcAft>
                <a:spcPts val="0"/>
              </a:spcAft>
              <a:buClr>
                <a:schemeClr val="dk1"/>
              </a:buClr>
              <a:buSzPts val="1600"/>
              <a:buFont typeface="Calibri"/>
              <a:buChar char="»"/>
              <a:defRPr sz="1600"/>
            </a:lvl7pPr>
            <a:lvl8pPr marL="3657600" lvl="7" indent="-330200" algn="l">
              <a:lnSpc>
                <a:spcPct val="100000"/>
              </a:lnSpc>
              <a:spcBef>
                <a:spcPts val="320"/>
              </a:spcBef>
              <a:spcAft>
                <a:spcPts val="0"/>
              </a:spcAft>
              <a:buClr>
                <a:schemeClr val="dk1"/>
              </a:buClr>
              <a:buSzPts val="1600"/>
              <a:buFont typeface="Calibri"/>
              <a:buChar char="»"/>
              <a:defRPr sz="1600"/>
            </a:lvl8pPr>
            <a:lvl9pPr marL="4114800" lvl="8" indent="-330200" algn="l">
              <a:lnSpc>
                <a:spcPct val="100000"/>
              </a:lnSpc>
              <a:spcBef>
                <a:spcPts val="320"/>
              </a:spcBef>
              <a:spcAft>
                <a:spcPts val="0"/>
              </a:spcAft>
              <a:buClr>
                <a:schemeClr val="dk1"/>
              </a:buClr>
              <a:buSzPts val="1600"/>
              <a:buFont typeface="Calibri"/>
              <a:buChar char="»"/>
              <a:defRPr sz="1600"/>
            </a:lvl9pPr>
          </a:lstStyle>
          <a:p>
            <a:endParaRPr/>
          </a:p>
        </p:txBody>
      </p:sp>
      <p:sp>
        <p:nvSpPr>
          <p:cNvPr id="41" name="Google Shape;41;p6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alibri"/>
              <a:buNone/>
              <a:defRPr sz="2400" b="1"/>
            </a:lvl1pPr>
            <a:lvl2pPr marL="914400" lvl="1" indent="-228600" algn="l">
              <a:lnSpc>
                <a:spcPct val="100000"/>
              </a:lnSpc>
              <a:spcBef>
                <a:spcPts val="400"/>
              </a:spcBef>
              <a:spcAft>
                <a:spcPts val="0"/>
              </a:spcAft>
              <a:buClr>
                <a:schemeClr val="dk1"/>
              </a:buClr>
              <a:buSzPts val="2000"/>
              <a:buFont typeface="Calibri"/>
              <a:buNone/>
              <a:defRPr sz="2000" b="1"/>
            </a:lvl2pPr>
            <a:lvl3pPr marL="1371600" lvl="2" indent="-228600" algn="l">
              <a:lnSpc>
                <a:spcPct val="100000"/>
              </a:lnSpc>
              <a:spcBef>
                <a:spcPts val="360"/>
              </a:spcBef>
              <a:spcAft>
                <a:spcPts val="0"/>
              </a:spcAft>
              <a:buClr>
                <a:schemeClr val="dk1"/>
              </a:buClr>
              <a:buSzPts val="1800"/>
              <a:buFont typeface="Calibri"/>
              <a:buNone/>
              <a:defRPr sz="1800" b="1"/>
            </a:lvl3pPr>
            <a:lvl4pPr marL="1828800" lvl="3" indent="-228600" algn="l">
              <a:lnSpc>
                <a:spcPct val="100000"/>
              </a:lnSpc>
              <a:spcBef>
                <a:spcPts val="320"/>
              </a:spcBef>
              <a:spcAft>
                <a:spcPts val="0"/>
              </a:spcAft>
              <a:buClr>
                <a:schemeClr val="dk1"/>
              </a:buClr>
              <a:buSzPts val="1600"/>
              <a:buFont typeface="Calibri"/>
              <a:buNone/>
              <a:defRPr sz="1600" b="1"/>
            </a:lvl4pPr>
            <a:lvl5pPr marL="2286000" lvl="4" indent="-228600" algn="l">
              <a:lnSpc>
                <a:spcPct val="10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Font typeface="Calibri"/>
              <a:buNone/>
              <a:defRPr sz="1600" b="1"/>
            </a:lvl6pPr>
            <a:lvl7pPr marL="3200400" lvl="6" indent="-228600" algn="l">
              <a:lnSpc>
                <a:spcPct val="100000"/>
              </a:lnSpc>
              <a:spcBef>
                <a:spcPts val="320"/>
              </a:spcBef>
              <a:spcAft>
                <a:spcPts val="0"/>
              </a:spcAft>
              <a:buClr>
                <a:schemeClr val="dk1"/>
              </a:buClr>
              <a:buSzPts val="1600"/>
              <a:buFont typeface="Calibri"/>
              <a:buNone/>
              <a:defRPr sz="1600" b="1"/>
            </a:lvl7pPr>
            <a:lvl8pPr marL="3657600" lvl="7" indent="-228600" algn="l">
              <a:lnSpc>
                <a:spcPct val="100000"/>
              </a:lnSpc>
              <a:spcBef>
                <a:spcPts val="320"/>
              </a:spcBef>
              <a:spcAft>
                <a:spcPts val="0"/>
              </a:spcAft>
              <a:buClr>
                <a:schemeClr val="dk1"/>
              </a:buClr>
              <a:buSzPts val="1600"/>
              <a:buFont typeface="Calibri"/>
              <a:buNone/>
              <a:defRPr sz="1600" b="1"/>
            </a:lvl8pPr>
            <a:lvl9pPr marL="4114800" lvl="8" indent="-228600" algn="l">
              <a:lnSpc>
                <a:spcPct val="100000"/>
              </a:lnSpc>
              <a:spcBef>
                <a:spcPts val="320"/>
              </a:spcBef>
              <a:spcAft>
                <a:spcPts val="0"/>
              </a:spcAft>
              <a:buClr>
                <a:schemeClr val="dk1"/>
              </a:buClr>
              <a:buSzPts val="1600"/>
              <a:buFont typeface="Calibri"/>
              <a:buNone/>
              <a:defRPr sz="1600" b="1"/>
            </a:lvl9pPr>
          </a:lstStyle>
          <a:p>
            <a:endParaRPr/>
          </a:p>
        </p:txBody>
      </p:sp>
      <p:sp>
        <p:nvSpPr>
          <p:cNvPr id="42" name="Google Shape;42;p6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alibri"/>
              <a:buChar char="•"/>
              <a:defRPr sz="2400"/>
            </a:lvl1pPr>
            <a:lvl2pPr marL="914400" lvl="1" indent="-355600" algn="l">
              <a:lnSpc>
                <a:spcPct val="100000"/>
              </a:lnSpc>
              <a:spcBef>
                <a:spcPts val="400"/>
              </a:spcBef>
              <a:spcAft>
                <a:spcPts val="0"/>
              </a:spcAft>
              <a:buClr>
                <a:schemeClr val="dk1"/>
              </a:buClr>
              <a:buSzPts val="2000"/>
              <a:buFont typeface="Calibri"/>
              <a:buChar char="–"/>
              <a:defRPr sz="2000"/>
            </a:lvl2pPr>
            <a:lvl3pPr marL="1371600" lvl="2" indent="-342900" algn="l">
              <a:lnSpc>
                <a:spcPct val="100000"/>
              </a:lnSpc>
              <a:spcBef>
                <a:spcPts val="360"/>
              </a:spcBef>
              <a:spcAft>
                <a:spcPts val="0"/>
              </a:spcAft>
              <a:buClr>
                <a:schemeClr val="dk1"/>
              </a:buClr>
              <a:buSzPts val="1800"/>
              <a:buFont typeface="Calibri"/>
              <a:buChar char="•"/>
              <a:defRPr sz="1800"/>
            </a:lvl3pPr>
            <a:lvl4pPr marL="1828800" lvl="3" indent="-330200" algn="l">
              <a:lnSpc>
                <a:spcPct val="100000"/>
              </a:lnSpc>
              <a:spcBef>
                <a:spcPts val="320"/>
              </a:spcBef>
              <a:spcAft>
                <a:spcPts val="0"/>
              </a:spcAft>
              <a:buClr>
                <a:schemeClr val="dk1"/>
              </a:buClr>
              <a:buSzPts val="1600"/>
              <a:buFont typeface="Calibri"/>
              <a:buChar char="–"/>
              <a:defRPr sz="1600"/>
            </a:lvl4pPr>
            <a:lvl5pPr marL="2286000" lvl="4" indent="-330200" algn="l">
              <a:lnSpc>
                <a:spcPct val="100000"/>
              </a:lnSpc>
              <a:spcBef>
                <a:spcPts val="320"/>
              </a:spcBef>
              <a:spcAft>
                <a:spcPts val="0"/>
              </a:spcAft>
              <a:buClr>
                <a:schemeClr val="dk1"/>
              </a:buClr>
              <a:buSzPts val="1600"/>
              <a:buFont typeface="Calibri"/>
              <a:buChar char="»"/>
              <a:defRPr sz="1600"/>
            </a:lvl5pPr>
            <a:lvl6pPr marL="2743200" lvl="5" indent="-330200" algn="l">
              <a:lnSpc>
                <a:spcPct val="100000"/>
              </a:lnSpc>
              <a:spcBef>
                <a:spcPts val="320"/>
              </a:spcBef>
              <a:spcAft>
                <a:spcPts val="0"/>
              </a:spcAft>
              <a:buClr>
                <a:schemeClr val="dk1"/>
              </a:buClr>
              <a:buSzPts val="1600"/>
              <a:buFont typeface="Calibri"/>
              <a:buChar char="»"/>
              <a:defRPr sz="1600"/>
            </a:lvl6pPr>
            <a:lvl7pPr marL="3200400" lvl="6" indent="-330200" algn="l">
              <a:lnSpc>
                <a:spcPct val="100000"/>
              </a:lnSpc>
              <a:spcBef>
                <a:spcPts val="320"/>
              </a:spcBef>
              <a:spcAft>
                <a:spcPts val="0"/>
              </a:spcAft>
              <a:buClr>
                <a:schemeClr val="dk1"/>
              </a:buClr>
              <a:buSzPts val="1600"/>
              <a:buFont typeface="Calibri"/>
              <a:buChar char="»"/>
              <a:defRPr sz="1600"/>
            </a:lvl7pPr>
            <a:lvl8pPr marL="3657600" lvl="7" indent="-330200" algn="l">
              <a:lnSpc>
                <a:spcPct val="100000"/>
              </a:lnSpc>
              <a:spcBef>
                <a:spcPts val="320"/>
              </a:spcBef>
              <a:spcAft>
                <a:spcPts val="0"/>
              </a:spcAft>
              <a:buClr>
                <a:schemeClr val="dk1"/>
              </a:buClr>
              <a:buSzPts val="1600"/>
              <a:buFont typeface="Calibri"/>
              <a:buChar char="»"/>
              <a:defRPr sz="1600"/>
            </a:lvl8pPr>
            <a:lvl9pPr marL="4114800" lvl="8" indent="-330200" algn="l">
              <a:lnSpc>
                <a:spcPct val="100000"/>
              </a:lnSpc>
              <a:spcBef>
                <a:spcPts val="320"/>
              </a:spcBef>
              <a:spcAft>
                <a:spcPts val="0"/>
              </a:spcAft>
              <a:buClr>
                <a:schemeClr val="dk1"/>
              </a:buClr>
              <a:buSzPts val="1600"/>
              <a:buFont typeface="Calibri"/>
              <a:buChar char="»"/>
              <a:defRPr sz="1600"/>
            </a:lvl9pPr>
          </a:lstStyle>
          <a:p>
            <a:endParaRPr/>
          </a:p>
        </p:txBody>
      </p:sp>
      <p:sp>
        <p:nvSpPr>
          <p:cNvPr id="43" name="Google Shape;43;p66"/>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4" name="Google Shape;44;p66"/>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67"/>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67"/>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68"/>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8"/>
          <p:cNvSpPr txBox="1">
            <a:spLocks noGrp="1"/>
          </p:cNvSpPr>
          <p:nvPr>
            <p:ph type="body" idx="1"/>
          </p:nvPr>
        </p:nvSpPr>
        <p:spPr>
          <a:xfrm>
            <a:off x="4766732"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Calibri"/>
              <a:buChar char="•"/>
              <a:defRPr sz="3200"/>
            </a:lvl1pPr>
            <a:lvl2pPr marL="914400" lvl="1" indent="-406400" algn="l">
              <a:lnSpc>
                <a:spcPct val="100000"/>
              </a:lnSpc>
              <a:spcBef>
                <a:spcPts val="560"/>
              </a:spcBef>
              <a:spcAft>
                <a:spcPts val="0"/>
              </a:spcAft>
              <a:buClr>
                <a:schemeClr val="dk1"/>
              </a:buClr>
              <a:buSzPts val="2800"/>
              <a:buFont typeface="Calibri"/>
              <a:buChar char="–"/>
              <a:defRPr sz="2800"/>
            </a:lvl2pPr>
            <a:lvl3pPr marL="1371600" lvl="2" indent="-381000" algn="l">
              <a:lnSpc>
                <a:spcPct val="100000"/>
              </a:lnSpc>
              <a:spcBef>
                <a:spcPts val="480"/>
              </a:spcBef>
              <a:spcAft>
                <a:spcPts val="0"/>
              </a:spcAft>
              <a:buClr>
                <a:schemeClr val="dk1"/>
              </a:buClr>
              <a:buSzPts val="2400"/>
              <a:buFont typeface="Calibri"/>
              <a:buChar char="•"/>
              <a:defRPr sz="2400"/>
            </a:lvl3pPr>
            <a:lvl4pPr marL="1828800" lvl="3" indent="-355600" algn="l">
              <a:lnSpc>
                <a:spcPct val="100000"/>
              </a:lnSpc>
              <a:spcBef>
                <a:spcPts val="400"/>
              </a:spcBef>
              <a:spcAft>
                <a:spcPts val="0"/>
              </a:spcAft>
              <a:buClr>
                <a:schemeClr val="dk1"/>
              </a:buClr>
              <a:buSzPts val="2000"/>
              <a:buFont typeface="Calibri"/>
              <a:buChar char="–"/>
              <a:defRPr sz="2000"/>
            </a:lvl4pPr>
            <a:lvl5pPr marL="2286000" lvl="4" indent="-355600" algn="l">
              <a:lnSpc>
                <a:spcPct val="100000"/>
              </a:lnSpc>
              <a:spcBef>
                <a:spcPts val="400"/>
              </a:spcBef>
              <a:spcAft>
                <a:spcPts val="0"/>
              </a:spcAft>
              <a:buClr>
                <a:schemeClr val="dk1"/>
              </a:buClr>
              <a:buSzPts val="2000"/>
              <a:buFont typeface="Calibri"/>
              <a:buChar char="»"/>
              <a:defRPr sz="2000"/>
            </a:lvl5pPr>
            <a:lvl6pPr marL="2743200" lvl="5" indent="-355600" algn="l">
              <a:lnSpc>
                <a:spcPct val="100000"/>
              </a:lnSpc>
              <a:spcBef>
                <a:spcPts val="400"/>
              </a:spcBef>
              <a:spcAft>
                <a:spcPts val="0"/>
              </a:spcAft>
              <a:buClr>
                <a:schemeClr val="dk1"/>
              </a:buClr>
              <a:buSzPts val="2000"/>
              <a:buFont typeface="Calibri"/>
              <a:buChar char="»"/>
              <a:defRPr sz="2000"/>
            </a:lvl6pPr>
            <a:lvl7pPr marL="3200400" lvl="6" indent="-355600" algn="l">
              <a:lnSpc>
                <a:spcPct val="100000"/>
              </a:lnSpc>
              <a:spcBef>
                <a:spcPts val="400"/>
              </a:spcBef>
              <a:spcAft>
                <a:spcPts val="0"/>
              </a:spcAft>
              <a:buClr>
                <a:schemeClr val="dk1"/>
              </a:buClr>
              <a:buSzPts val="2000"/>
              <a:buFont typeface="Calibri"/>
              <a:buChar char="»"/>
              <a:defRPr sz="2000"/>
            </a:lvl7pPr>
            <a:lvl8pPr marL="3657600" lvl="7" indent="-355600" algn="l">
              <a:lnSpc>
                <a:spcPct val="100000"/>
              </a:lnSpc>
              <a:spcBef>
                <a:spcPts val="400"/>
              </a:spcBef>
              <a:spcAft>
                <a:spcPts val="0"/>
              </a:spcAft>
              <a:buClr>
                <a:schemeClr val="dk1"/>
              </a:buClr>
              <a:buSzPts val="2000"/>
              <a:buFont typeface="Calibri"/>
              <a:buChar char="»"/>
              <a:defRPr sz="2000"/>
            </a:lvl8pPr>
            <a:lvl9pPr marL="4114800" lvl="8" indent="-355600" algn="l">
              <a:lnSpc>
                <a:spcPct val="100000"/>
              </a:lnSpc>
              <a:spcBef>
                <a:spcPts val="400"/>
              </a:spcBef>
              <a:spcAft>
                <a:spcPts val="0"/>
              </a:spcAft>
              <a:buClr>
                <a:schemeClr val="dk1"/>
              </a:buClr>
              <a:buSzPts val="2000"/>
              <a:buFont typeface="Calibri"/>
              <a:buChar char="»"/>
              <a:defRPr sz="2000"/>
            </a:lvl9pPr>
          </a:lstStyle>
          <a:p>
            <a:endParaRPr/>
          </a:p>
        </p:txBody>
      </p:sp>
      <p:sp>
        <p:nvSpPr>
          <p:cNvPr id="51" name="Google Shape;51;p68"/>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Font typeface="Calibri"/>
              <a:buNone/>
              <a:defRPr sz="1200"/>
            </a:lvl2pPr>
            <a:lvl3pPr marL="1371600" lvl="2" indent="-228600" algn="l">
              <a:lnSpc>
                <a:spcPct val="100000"/>
              </a:lnSpc>
              <a:spcBef>
                <a:spcPts val="200"/>
              </a:spcBef>
              <a:spcAft>
                <a:spcPts val="0"/>
              </a:spcAft>
              <a:buClr>
                <a:schemeClr val="dk1"/>
              </a:buClr>
              <a:buSzPts val="1000"/>
              <a:buFont typeface="Calibri"/>
              <a:buNone/>
              <a:defRPr sz="1000"/>
            </a:lvl3pPr>
            <a:lvl4pPr marL="1828800" lvl="3" indent="-228600" algn="l">
              <a:lnSpc>
                <a:spcPct val="100000"/>
              </a:lnSpc>
              <a:spcBef>
                <a:spcPts val="180"/>
              </a:spcBef>
              <a:spcAft>
                <a:spcPts val="0"/>
              </a:spcAft>
              <a:buClr>
                <a:schemeClr val="dk1"/>
              </a:buClr>
              <a:buSzPts val="900"/>
              <a:buFont typeface="Calibri"/>
              <a:buNone/>
              <a:defRPr sz="900"/>
            </a:lvl4pPr>
            <a:lvl5pPr marL="2286000" lvl="4" indent="-228600" algn="l">
              <a:lnSpc>
                <a:spcPct val="100000"/>
              </a:lnSpc>
              <a:spcBef>
                <a:spcPts val="180"/>
              </a:spcBef>
              <a:spcAft>
                <a:spcPts val="0"/>
              </a:spcAft>
              <a:buClr>
                <a:schemeClr val="dk1"/>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52" name="Google Shape;52;p68"/>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3" name="Google Shape;53;p68"/>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69"/>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9"/>
          <p:cNvSpPr>
            <a:spLocks noGrp="1"/>
          </p:cNvSpPr>
          <p:nvPr>
            <p:ph type="pic" idx="2"/>
          </p:nvPr>
        </p:nvSpPr>
        <p:spPr>
          <a:xfrm>
            <a:off x="2389717" y="612775"/>
            <a:ext cx="7315200" cy="4114800"/>
          </a:xfrm>
          <a:prstGeom prst="rect">
            <a:avLst/>
          </a:prstGeom>
          <a:noFill/>
          <a:ln>
            <a:noFill/>
          </a:ln>
        </p:spPr>
      </p:sp>
      <p:sp>
        <p:nvSpPr>
          <p:cNvPr id="57" name="Google Shape;57;p69"/>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alibri"/>
              <a:buNone/>
              <a:defRPr sz="1400"/>
            </a:lvl1pPr>
            <a:lvl2pPr marL="914400" lvl="1" indent="-228600" algn="l">
              <a:lnSpc>
                <a:spcPct val="100000"/>
              </a:lnSpc>
              <a:spcBef>
                <a:spcPts val="240"/>
              </a:spcBef>
              <a:spcAft>
                <a:spcPts val="0"/>
              </a:spcAft>
              <a:buClr>
                <a:schemeClr val="dk1"/>
              </a:buClr>
              <a:buSzPts val="1200"/>
              <a:buFont typeface="Calibri"/>
              <a:buNone/>
              <a:defRPr sz="1200"/>
            </a:lvl2pPr>
            <a:lvl3pPr marL="1371600" lvl="2" indent="-228600" algn="l">
              <a:lnSpc>
                <a:spcPct val="100000"/>
              </a:lnSpc>
              <a:spcBef>
                <a:spcPts val="200"/>
              </a:spcBef>
              <a:spcAft>
                <a:spcPts val="0"/>
              </a:spcAft>
              <a:buClr>
                <a:schemeClr val="dk1"/>
              </a:buClr>
              <a:buSzPts val="1000"/>
              <a:buFont typeface="Calibri"/>
              <a:buNone/>
              <a:defRPr sz="1000"/>
            </a:lvl3pPr>
            <a:lvl4pPr marL="1828800" lvl="3" indent="-228600" algn="l">
              <a:lnSpc>
                <a:spcPct val="100000"/>
              </a:lnSpc>
              <a:spcBef>
                <a:spcPts val="180"/>
              </a:spcBef>
              <a:spcAft>
                <a:spcPts val="0"/>
              </a:spcAft>
              <a:buClr>
                <a:schemeClr val="dk1"/>
              </a:buClr>
              <a:buSzPts val="900"/>
              <a:buFont typeface="Calibri"/>
              <a:buNone/>
              <a:defRPr sz="900"/>
            </a:lvl4pPr>
            <a:lvl5pPr marL="2286000" lvl="4" indent="-228600" algn="l">
              <a:lnSpc>
                <a:spcPct val="100000"/>
              </a:lnSpc>
              <a:spcBef>
                <a:spcPts val="180"/>
              </a:spcBef>
              <a:spcAft>
                <a:spcPts val="0"/>
              </a:spcAft>
              <a:buClr>
                <a:schemeClr val="dk1"/>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58" name="Google Shape;58;p69"/>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9" name="Google Shape;59;p69"/>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70"/>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0"/>
          <p:cNvSpPr txBox="1">
            <a:spLocks noGrp="1"/>
          </p:cNvSpPr>
          <p:nvPr>
            <p:ph type="body" idx="1"/>
          </p:nvPr>
        </p:nvSpPr>
        <p:spPr>
          <a:xfrm rot="5400000">
            <a:off x="3642519" y="-1813717"/>
            <a:ext cx="4906962"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70"/>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4" name="Google Shape;64;p70"/>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71"/>
          <p:cNvSpPr txBox="1">
            <a:spLocks noGrp="1"/>
          </p:cNvSpPr>
          <p:nvPr>
            <p:ph type="title"/>
          </p:nvPr>
        </p:nvSpPr>
        <p:spPr>
          <a:xfrm rot="5400000">
            <a:off x="7285037" y="1828801"/>
            <a:ext cx="5851525" cy="2743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71"/>
          <p:cNvSpPr txBox="1">
            <a:spLocks noGrp="1"/>
          </p:cNvSpPr>
          <p:nvPr>
            <p:ph type="dt" idx="10"/>
          </p:nvPr>
        </p:nvSpPr>
        <p:spPr>
          <a:xfrm>
            <a:off x="4775200" y="6172200"/>
            <a:ext cx="28448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69" name="Google Shape;69;p71"/>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microsoft.com/office/2007/relationships/hdphoto" Target="../media/hdphoto1.wdp"/><Relationship Id="rId5" Type="http://schemas.openxmlformats.org/officeDocument/2006/relationships/slideLayout" Target="../slideLayouts/slideLayout17.xml"/><Relationship Id="rId10"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1"/>
          <p:cNvSpPr txBox="1">
            <a:spLocks noGrp="1"/>
          </p:cNvSpPr>
          <p:nvPr>
            <p:ph type="title"/>
          </p:nvPr>
        </p:nvSpPr>
        <p:spPr>
          <a:xfrm>
            <a:off x="609600" y="274638"/>
            <a:ext cx="10972800" cy="79216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Calibri"/>
                <a:ea typeface="Calibri"/>
                <a:cs typeface="Calibri"/>
                <a:sym typeface="Calibri"/>
              </a:defRPr>
            </a:lvl9pPr>
          </a:lstStyle>
          <a:p>
            <a:endParaRPr/>
          </a:p>
        </p:txBody>
      </p:sp>
      <p:sp>
        <p:nvSpPr>
          <p:cNvPr id="11" name="Google Shape;11;p61"/>
          <p:cNvSpPr txBox="1">
            <a:spLocks noGrp="1"/>
          </p:cNvSpPr>
          <p:nvPr>
            <p:ph type="body" idx="1"/>
          </p:nvPr>
        </p:nvSpPr>
        <p:spPr>
          <a:xfrm>
            <a:off x="609600" y="1219200"/>
            <a:ext cx="10972800" cy="4906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1"/>
          <p:cNvSpPr txBox="1">
            <a:spLocks noGrp="1"/>
          </p:cNvSpPr>
          <p:nvPr>
            <p:ph type="sldNum" idx="12"/>
          </p:nvPr>
        </p:nvSpPr>
        <p:spPr>
          <a:xfrm>
            <a:off x="8737600" y="6245225"/>
            <a:ext cx="32512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3" name="Google Shape;13;p61"/>
          <p:cNvGrpSpPr/>
          <p:nvPr/>
        </p:nvGrpSpPr>
        <p:grpSpPr>
          <a:xfrm>
            <a:off x="10" y="0"/>
            <a:ext cx="12191988" cy="300038"/>
            <a:chOff x="4608" y="240"/>
            <a:chExt cx="362" cy="189"/>
          </a:xfrm>
        </p:grpSpPr>
        <p:sp>
          <p:nvSpPr>
            <p:cNvPr id="14" name="Google Shape;14;p61"/>
            <p:cNvSpPr/>
            <p:nvPr/>
          </p:nvSpPr>
          <p:spPr>
            <a:xfrm>
              <a:off x="4608" y="240"/>
              <a:ext cx="215" cy="189"/>
            </a:xfrm>
            <a:custGeom>
              <a:avLst/>
              <a:gdLst/>
              <a:ahLst/>
              <a:cxnLst/>
              <a:rect l="l" t="t" r="r" b="b"/>
              <a:pathLst>
                <a:path w="545" h="480" extrusionOk="0">
                  <a:moveTo>
                    <a:pt x="0" y="0"/>
                  </a:moveTo>
                  <a:lnTo>
                    <a:pt x="545" y="0"/>
                  </a:lnTo>
                  <a:lnTo>
                    <a:pt x="530" y="35"/>
                  </a:lnTo>
                  <a:lnTo>
                    <a:pt x="515" y="70"/>
                  </a:lnTo>
                  <a:lnTo>
                    <a:pt x="505" y="103"/>
                  </a:lnTo>
                  <a:lnTo>
                    <a:pt x="496" y="134"/>
                  </a:lnTo>
                  <a:lnTo>
                    <a:pt x="490" y="166"/>
                  </a:lnTo>
                  <a:lnTo>
                    <a:pt x="485" y="196"/>
                  </a:lnTo>
                  <a:lnTo>
                    <a:pt x="482" y="224"/>
                  </a:lnTo>
                  <a:lnTo>
                    <a:pt x="482" y="251"/>
                  </a:lnTo>
                  <a:lnTo>
                    <a:pt x="482" y="277"/>
                  </a:lnTo>
                  <a:lnTo>
                    <a:pt x="485" y="302"/>
                  </a:lnTo>
                  <a:lnTo>
                    <a:pt x="488" y="325"/>
                  </a:lnTo>
                  <a:lnTo>
                    <a:pt x="491" y="347"/>
                  </a:lnTo>
                  <a:lnTo>
                    <a:pt x="496" y="368"/>
                  </a:lnTo>
                  <a:lnTo>
                    <a:pt x="502" y="387"/>
                  </a:lnTo>
                  <a:lnTo>
                    <a:pt x="508" y="404"/>
                  </a:lnTo>
                  <a:lnTo>
                    <a:pt x="514" y="419"/>
                  </a:lnTo>
                  <a:lnTo>
                    <a:pt x="520" y="433"/>
                  </a:lnTo>
                  <a:lnTo>
                    <a:pt x="526" y="446"/>
                  </a:lnTo>
                  <a:lnTo>
                    <a:pt x="530" y="456"/>
                  </a:lnTo>
                  <a:lnTo>
                    <a:pt x="536" y="465"/>
                  </a:lnTo>
                  <a:lnTo>
                    <a:pt x="539" y="472"/>
                  </a:lnTo>
                  <a:lnTo>
                    <a:pt x="545" y="479"/>
                  </a:lnTo>
                  <a:lnTo>
                    <a:pt x="545" y="480"/>
                  </a:lnTo>
                  <a:lnTo>
                    <a:pt x="0" y="480"/>
                  </a:lnTo>
                  <a:lnTo>
                    <a:pt x="0" y="0"/>
                  </a:lnTo>
                  <a:close/>
                </a:path>
              </a:pathLst>
            </a:custGeom>
            <a:solidFill>
              <a:srgbClr val="B51F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61"/>
            <p:cNvSpPr/>
            <p:nvPr/>
          </p:nvSpPr>
          <p:spPr>
            <a:xfrm>
              <a:off x="4752" y="240"/>
              <a:ext cx="218" cy="189"/>
            </a:xfrm>
            <a:custGeom>
              <a:avLst/>
              <a:gdLst/>
              <a:ahLst/>
              <a:cxnLst/>
              <a:rect l="l" t="t" r="r" b="b"/>
              <a:pathLst>
                <a:path w="552" h="480" extrusionOk="0">
                  <a:moveTo>
                    <a:pt x="0" y="0"/>
                  </a:moveTo>
                  <a:lnTo>
                    <a:pt x="552" y="0"/>
                  </a:lnTo>
                  <a:lnTo>
                    <a:pt x="551" y="480"/>
                  </a:lnTo>
                  <a:lnTo>
                    <a:pt x="67" y="480"/>
                  </a:lnTo>
                  <a:lnTo>
                    <a:pt x="51" y="454"/>
                  </a:lnTo>
                  <a:lnTo>
                    <a:pt x="39" y="428"/>
                  </a:lnTo>
                  <a:lnTo>
                    <a:pt x="28" y="404"/>
                  </a:lnTo>
                  <a:lnTo>
                    <a:pt x="20" y="381"/>
                  </a:lnTo>
                  <a:lnTo>
                    <a:pt x="13" y="358"/>
                  </a:lnTo>
                  <a:lnTo>
                    <a:pt x="8" y="338"/>
                  </a:lnTo>
                  <a:lnTo>
                    <a:pt x="5" y="320"/>
                  </a:lnTo>
                  <a:lnTo>
                    <a:pt x="2" y="303"/>
                  </a:lnTo>
                  <a:lnTo>
                    <a:pt x="1" y="290"/>
                  </a:lnTo>
                  <a:lnTo>
                    <a:pt x="0" y="278"/>
                  </a:lnTo>
                  <a:lnTo>
                    <a:pt x="0" y="0"/>
                  </a:lnTo>
                  <a:close/>
                </a:path>
              </a:pathLst>
            </a:custGeom>
            <a:solidFill>
              <a:srgbClr val="B51F1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 name="Google Shape;16;p61"/>
          <p:cNvPicPr preferRelativeResize="0"/>
          <p:nvPr/>
        </p:nvPicPr>
        <p:blipFill rotWithShape="1">
          <a:blip r:embed="rId14">
            <a:alphaModFix/>
          </a:blip>
          <a:srcRect/>
          <a:stretch/>
        </p:blipFill>
        <p:spPr>
          <a:xfrm>
            <a:off x="10920536" y="-99392"/>
            <a:ext cx="1246379" cy="485382"/>
          </a:xfrm>
          <a:prstGeom prst="rect">
            <a:avLst/>
          </a:prstGeom>
          <a:noFill/>
          <a:ln>
            <a:noFill/>
          </a:ln>
        </p:spPr>
      </p:pic>
      <p:pic>
        <p:nvPicPr>
          <p:cNvPr id="17" name="Google Shape;17;p61" descr="C:\Users\kingherc\Desktop\svn\2013-damon-scheduler\technohour\tmp\Untitled-4.png"/>
          <p:cNvPicPr preferRelativeResize="0"/>
          <p:nvPr/>
        </p:nvPicPr>
        <p:blipFill rotWithShape="1">
          <a:blip r:embed="rId15">
            <a:alphaModFix/>
          </a:blip>
          <a:srcRect/>
          <a:stretch/>
        </p:blipFill>
        <p:spPr>
          <a:xfrm>
            <a:off x="93492" y="-2511"/>
            <a:ext cx="1022124" cy="3620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E884C0-A6A5-4D6A-9930-AEC54203A805}"/>
              </a:ext>
            </a:extLst>
          </p:cNvPr>
          <p:cNvSpPr/>
          <p:nvPr userDrawn="1"/>
        </p:nvSpPr>
        <p:spPr>
          <a:xfrm>
            <a:off x="0" y="-1"/>
            <a:ext cx="12192000" cy="320040"/>
          </a:xfrm>
          <a:prstGeom prst="rect">
            <a:avLst/>
          </a:prstGeom>
          <a:solidFill>
            <a:srgbClr val="B51F1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026" name="Rectangle 2"/>
          <p:cNvSpPr>
            <a:spLocks noGrp="1" noChangeArrowheads="1"/>
          </p:cNvSpPr>
          <p:nvPr>
            <p:ph type="title"/>
          </p:nvPr>
        </p:nvSpPr>
        <p:spPr bwMode="auto">
          <a:xfrm>
            <a:off x="0" y="247231"/>
            <a:ext cx="12192000" cy="861775"/>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1"/>
            <a:ext cx="10972800" cy="494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00B27BC0-81A3-48F2-A640-796FDBE3B94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5090" y="-137335"/>
            <a:ext cx="1397767" cy="605168"/>
          </a:xfrm>
          <a:prstGeom prst="rect">
            <a:avLst/>
          </a:prstGeom>
        </p:spPr>
      </p:pic>
      <p:pic>
        <p:nvPicPr>
          <p:cNvPr id="31" name="Picture 30" descr="dias_color_proposals_0142_3D_medium.jpg">
            <a:extLst>
              <a:ext uri="{FF2B5EF4-FFF2-40B4-BE49-F238E27FC236}">
                <a16:creationId xmlns:a16="http://schemas.microsoft.com/office/drawing/2014/main" id="{F308F401-E937-4568-AA24-D72F1992AB4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4094" b="83041" l="1591" r="98182">
                        <a14:foregroundMark x1="6818" y1="70175" x2="15000" y2="16959"/>
                        <a14:foregroundMark x1="34318" y1="71930" x2="34318" y2="40936"/>
                        <a14:foregroundMark x1="34545" y1="19298" x2="34545" y2="11111"/>
                        <a14:foregroundMark x1="32273" y1="9942" x2="32273" y2="9942"/>
                        <a14:foregroundMark x1="42955" y1="74854" x2="53409" y2="15789"/>
                        <a14:foregroundMark x1="64318" y1="74269" x2="53636" y2="15789"/>
                        <a14:foregroundMark x1="50455" y1="57895" x2="54318" y2="52632"/>
                        <a14:backgroundMark x1="15909" y1="32749" x2="11591" y2="65497"/>
                        <a14:backgroundMark x1="22273" y1="12865" x2="29773" y2="61404"/>
                        <a14:backgroundMark x1="57955" y1="11696" x2="67500" y2="68421"/>
                        <a14:backgroundMark x1="47273" y1="76023" x2="59318" y2="76023"/>
                        <a14:backgroundMark x1="50847" y1="46739" x2="52966" y2="34783"/>
                      </a14:backgroundRemoval>
                    </a14:imgEffect>
                  </a14:imgLayer>
                </a14:imgProps>
              </a:ext>
              <a:ext uri="{28A0092B-C50C-407E-A947-70E740481C1C}">
                <a14:useLocalDpi xmlns:a14="http://schemas.microsoft.com/office/drawing/2010/main" val="0"/>
              </a:ext>
            </a:extLst>
          </a:blip>
          <a:stretch>
            <a:fillRect/>
          </a:stretch>
        </p:blipFill>
        <p:spPr>
          <a:xfrm>
            <a:off x="88900" y="-20340"/>
            <a:ext cx="1066800" cy="414831"/>
          </a:xfrm>
          <a:prstGeom prst="rect">
            <a:avLst/>
          </a:prstGeom>
        </p:spPr>
      </p:pic>
      <p:sp>
        <p:nvSpPr>
          <p:cNvPr id="1030" name="Rectangle 6"/>
          <p:cNvSpPr>
            <a:spLocks noGrp="1" noChangeArrowheads="1"/>
          </p:cNvSpPr>
          <p:nvPr>
            <p:ph type="sldNum" sz="quarter" idx="4"/>
          </p:nvPr>
        </p:nvSpPr>
        <p:spPr bwMode="auto">
          <a:xfrm>
            <a:off x="8737600" y="6245225"/>
            <a:ext cx="32512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bg1">
                    <a:lumMod val="50000"/>
                  </a:schemeClr>
                </a:solidFill>
              </a:defRPr>
            </a:lvl1pPr>
          </a:lstStyle>
          <a:p>
            <a:fld id="{E150ECFD-5807-44D9-AF3B-3260B807F6AB}" type="slidenum">
              <a:rPr lang="en-US" smtClean="0"/>
              <a:pPr/>
              <a:t>‹#›</a:t>
            </a:fld>
            <a:endParaRPr lang="en-US"/>
          </a:p>
        </p:txBody>
      </p:sp>
    </p:spTree>
    <p:extLst>
      <p:ext uri="{BB962C8B-B14F-4D97-AF65-F5344CB8AC3E}">
        <p14:creationId xmlns:p14="http://schemas.microsoft.com/office/powerpoint/2010/main" val="23417034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71" r:id="rId7"/>
  </p:sldLayoutIdLst>
  <p:hf hdr="0" dt="0"/>
  <p:txStyles>
    <p:titleStyle>
      <a:lvl1pPr algn="ctr"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cs typeface="Arial" charset="0"/>
        </a:defRPr>
      </a:lvl2pPr>
      <a:lvl3pPr algn="l" rtl="0" eaLnBrk="1" fontAlgn="base" hangingPunct="1">
        <a:spcBef>
          <a:spcPct val="0"/>
        </a:spcBef>
        <a:spcAft>
          <a:spcPct val="0"/>
        </a:spcAft>
        <a:defRPr sz="4400">
          <a:solidFill>
            <a:schemeClr val="tx2"/>
          </a:solidFill>
          <a:latin typeface="Calibri" pitchFamily="34" charset="0"/>
          <a:cs typeface="Arial" charset="0"/>
        </a:defRPr>
      </a:lvl3pPr>
      <a:lvl4pPr algn="l" rtl="0" eaLnBrk="1" fontAlgn="base" hangingPunct="1">
        <a:spcBef>
          <a:spcPct val="0"/>
        </a:spcBef>
        <a:spcAft>
          <a:spcPct val="0"/>
        </a:spcAft>
        <a:defRPr sz="4400">
          <a:solidFill>
            <a:schemeClr val="tx2"/>
          </a:solidFill>
          <a:latin typeface="Calibri" pitchFamily="34" charset="0"/>
          <a:cs typeface="Arial" charset="0"/>
        </a:defRPr>
      </a:lvl4pPr>
      <a:lvl5pPr algn="l" rtl="0" eaLnBrk="1" fontAlgn="base" hangingPunct="1">
        <a:spcBef>
          <a:spcPct val="0"/>
        </a:spcBef>
        <a:spcAft>
          <a:spcPct val="0"/>
        </a:spcAft>
        <a:defRPr sz="4400">
          <a:solidFill>
            <a:schemeClr val="tx2"/>
          </a:solidFill>
          <a:latin typeface="Calibri" pitchFamily="34" charset="0"/>
          <a:cs typeface="Arial" charset="0"/>
        </a:defRPr>
      </a:lvl5pPr>
      <a:lvl6pPr marL="457189" algn="l" rtl="0" eaLnBrk="1" fontAlgn="base" hangingPunct="1">
        <a:spcBef>
          <a:spcPct val="0"/>
        </a:spcBef>
        <a:spcAft>
          <a:spcPct val="0"/>
        </a:spcAft>
        <a:defRPr sz="4400">
          <a:solidFill>
            <a:schemeClr val="tx2"/>
          </a:solidFill>
          <a:latin typeface="Calibri" pitchFamily="34" charset="0"/>
          <a:cs typeface="Arial" charset="0"/>
        </a:defRPr>
      </a:lvl6pPr>
      <a:lvl7pPr marL="914377" algn="l" rtl="0" eaLnBrk="1" fontAlgn="base" hangingPunct="1">
        <a:spcBef>
          <a:spcPct val="0"/>
        </a:spcBef>
        <a:spcAft>
          <a:spcPct val="0"/>
        </a:spcAft>
        <a:defRPr sz="4400">
          <a:solidFill>
            <a:schemeClr val="tx2"/>
          </a:solidFill>
          <a:latin typeface="Calibri" pitchFamily="34" charset="0"/>
          <a:cs typeface="Arial" charset="0"/>
        </a:defRPr>
      </a:lvl7pPr>
      <a:lvl8pPr marL="1371566" algn="l" rtl="0" eaLnBrk="1" fontAlgn="base" hangingPunct="1">
        <a:spcBef>
          <a:spcPct val="0"/>
        </a:spcBef>
        <a:spcAft>
          <a:spcPct val="0"/>
        </a:spcAft>
        <a:defRPr sz="4400">
          <a:solidFill>
            <a:schemeClr val="tx2"/>
          </a:solidFill>
          <a:latin typeface="Calibri" pitchFamily="34" charset="0"/>
          <a:cs typeface="Arial" charset="0"/>
        </a:defRPr>
      </a:lvl8pPr>
      <a:lvl9pPr marL="1828754" algn="l" rtl="0" eaLnBrk="1" fontAlgn="base" hangingPunct="1">
        <a:spcBef>
          <a:spcPct val="0"/>
        </a:spcBef>
        <a:spcAft>
          <a:spcPct val="0"/>
        </a:spcAft>
        <a:defRPr sz="4400">
          <a:solidFill>
            <a:schemeClr val="tx2"/>
          </a:solidFill>
          <a:latin typeface="Calibri" pitchFamily="34" charset="0"/>
          <a:cs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400">
          <a:solidFill>
            <a:schemeClr val="tx1"/>
          </a:solidFill>
          <a:latin typeface="+mn-lt"/>
          <a:cs typeface="+mn-cs"/>
        </a:defRPr>
      </a:lvl2pPr>
      <a:lvl3pPr marL="1142971" indent="-228594" algn="l" rtl="0" eaLnBrk="1" fontAlgn="base" hangingPunct="1">
        <a:spcBef>
          <a:spcPct val="20000"/>
        </a:spcBef>
        <a:spcAft>
          <a:spcPct val="0"/>
        </a:spcAft>
        <a:buChar char="•"/>
        <a:defRPr>
          <a:solidFill>
            <a:schemeClr val="tx1"/>
          </a:solidFill>
          <a:latin typeface="+mn-lt"/>
          <a:cs typeface="+mn-cs"/>
        </a:defRPr>
      </a:lvl3pPr>
      <a:lvl4pPr marL="1600160" indent="-228594" algn="l" rtl="0" eaLnBrk="1" fontAlgn="base" hangingPunct="1">
        <a:spcBef>
          <a:spcPct val="20000"/>
        </a:spcBef>
        <a:spcAft>
          <a:spcPct val="0"/>
        </a:spcAft>
        <a:buChar char="–"/>
        <a:defRPr>
          <a:solidFill>
            <a:schemeClr val="tx1"/>
          </a:solidFill>
          <a:latin typeface="+mn-lt"/>
          <a:cs typeface="+mn-cs"/>
        </a:defRPr>
      </a:lvl4pPr>
      <a:lvl5pPr marL="2057349" indent="-228594" algn="l" rtl="0" eaLnBrk="1" fontAlgn="base" hangingPunct="1">
        <a:spcBef>
          <a:spcPct val="20000"/>
        </a:spcBef>
        <a:spcAft>
          <a:spcPct val="0"/>
        </a:spcAft>
        <a:buChar char="»"/>
        <a:defRPr>
          <a:solidFill>
            <a:schemeClr val="tx1"/>
          </a:solidFill>
          <a:latin typeface="+mn-lt"/>
          <a:cs typeface="+mn-cs"/>
        </a:defRPr>
      </a:lvl5pPr>
      <a:lvl6pPr marL="2514537" indent="-228594" algn="l" rtl="0" eaLnBrk="1" fontAlgn="base" hangingPunct="1">
        <a:spcBef>
          <a:spcPct val="20000"/>
        </a:spcBef>
        <a:spcAft>
          <a:spcPct val="0"/>
        </a:spcAft>
        <a:buChar char="»"/>
        <a:defRPr>
          <a:solidFill>
            <a:schemeClr val="tx1"/>
          </a:solidFill>
          <a:latin typeface="+mn-lt"/>
          <a:cs typeface="+mn-cs"/>
        </a:defRPr>
      </a:lvl6pPr>
      <a:lvl7pPr marL="2971726" indent="-228594" algn="l" rtl="0" eaLnBrk="1" fontAlgn="base" hangingPunct="1">
        <a:spcBef>
          <a:spcPct val="20000"/>
        </a:spcBef>
        <a:spcAft>
          <a:spcPct val="0"/>
        </a:spcAft>
        <a:buChar char="»"/>
        <a:defRPr>
          <a:solidFill>
            <a:schemeClr val="tx1"/>
          </a:solidFill>
          <a:latin typeface="+mn-lt"/>
          <a:cs typeface="+mn-cs"/>
        </a:defRPr>
      </a:lvl7pPr>
      <a:lvl8pPr marL="3428914" indent="-228594" algn="l" rtl="0" eaLnBrk="1" fontAlgn="base" hangingPunct="1">
        <a:spcBef>
          <a:spcPct val="20000"/>
        </a:spcBef>
        <a:spcAft>
          <a:spcPct val="0"/>
        </a:spcAft>
        <a:buChar char="»"/>
        <a:defRPr>
          <a:solidFill>
            <a:schemeClr val="tx1"/>
          </a:solidFill>
          <a:latin typeface="+mn-lt"/>
          <a:cs typeface="+mn-cs"/>
        </a:defRPr>
      </a:lvl8pPr>
      <a:lvl9pPr marL="3886103" indent="-228594"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70.png"/><Relationship Id="rId4" Type="http://schemas.openxmlformats.org/officeDocument/2006/relationships/image" Target="../media/image260.png"/></Relationships>
</file>

<file path=ppt/slides/_rels/slide1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70.png"/><Relationship Id="rId4" Type="http://schemas.openxmlformats.org/officeDocument/2006/relationships/image" Target="../media/image260.png"/></Relationships>
</file>

<file path=ppt/slides/_rels/slide19.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420.png"/></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image" Target="../media/image440.png"/><Relationship Id="rId5" Type="http://schemas.openxmlformats.org/officeDocument/2006/relationships/image" Target="../media/image31.png"/><Relationship Id="rId4" Type="http://schemas.openxmlformats.org/officeDocument/2006/relationships/image" Target="../media/image420.png"/></Relationships>
</file>

<file path=ppt/slides/_rels/slide5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6.emf"/><Relationship Id="rId7" Type="http://schemas.openxmlformats.org/officeDocument/2006/relationships/image" Target="../media/image340.png"/><Relationship Id="rId2" Type="http://schemas.openxmlformats.org/officeDocument/2006/relationships/notesSlide" Target="../notesSlides/notesSlide53.xml"/><Relationship Id="rId1" Type="http://schemas.openxmlformats.org/officeDocument/2006/relationships/slideLayout" Target="../slideLayouts/slideLayout14.xml"/><Relationship Id="rId6" Type="http://schemas.openxmlformats.org/officeDocument/2006/relationships/image" Target="../media/image440.png"/><Relationship Id="rId4" Type="http://schemas.openxmlformats.org/officeDocument/2006/relationships/image" Target="../media/image4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7.emf"/><Relationship Id="rId7" Type="http://schemas.openxmlformats.org/officeDocument/2006/relationships/diagramQuickStyle" Target="../diagrams/quickStyle1.xml"/><Relationship Id="rId12"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diagramLayout" Target="../diagrams/layout1.xml"/><Relationship Id="rId11" Type="http://schemas.openxmlformats.org/officeDocument/2006/relationships/image" Target="../media/image47.png"/><Relationship Id="rId5" Type="http://schemas.openxmlformats.org/officeDocument/2006/relationships/diagramData" Target="../diagrams/data1.xml"/><Relationship Id="rId10" Type="http://schemas.openxmlformats.org/officeDocument/2006/relationships/image" Target="../media/image46.png"/><Relationship Id="rId4" Type="http://schemas.openxmlformats.org/officeDocument/2006/relationships/image" Target="../media/image38.emf"/><Relationship Id="rId9" Type="http://schemas.microsoft.com/office/2007/relationships/diagramDrawing" Target="../diagrams/drawing1.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hyperlink" Target="https://www.vldb.org/pvldb/vol4/p539-neumann.pdf" TargetMode="External"/><Relationship Id="rId2" Type="http://schemas.openxmlformats.org/officeDocument/2006/relationships/hyperlink" Target="https://ir.cwi.nl/pub/11098/11098B.pdf" TargetMode="Externa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1.xml"/><Relationship Id="rId1" Type="http://schemas.openxmlformats.org/officeDocument/2006/relationships/slideLayout" Target="../slideLayouts/slideLayout18.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6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hyperlink" Target="http://homepages.inf.ed.ac.uk/mc/Publications/krikellas_thesis.pdf" TargetMode="External"/><Relationship Id="rId4" Type="http://schemas.openxmlformats.org/officeDocument/2006/relationships/image" Target="../media/image50.emf"/></Relationships>
</file>

<file path=ppt/slides/_rels/slide69.xml.rels><?xml version="1.0" encoding="UTF-8" standalone="yes"?>
<Relationships xmlns="http://schemas.openxmlformats.org/package/2006/relationships"><Relationship Id="rId3" Type="http://schemas.openxmlformats.org/officeDocument/2006/relationships/hyperlink" Target="http://homepages.inf.ed.ac.uk/mc/Publications/krikellas_thesis.pdf" TargetMode="External"/><Relationship Id="rId2" Type="http://schemas.openxmlformats.org/officeDocument/2006/relationships/image" Target="../media/image51.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4500.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4400.png"/><Relationship Id="rId5" Type="http://schemas.openxmlformats.org/officeDocument/2006/relationships/image" Target="../media/image4300.png"/><Relationship Id="rId4" Type="http://schemas.openxmlformats.org/officeDocument/2006/relationships/image" Target="../media/image4200.png"/></Relationships>
</file>

<file path=ppt/slides/_rels/slide7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500.png"/><Relationship Id="rId2" Type="http://schemas.openxmlformats.org/officeDocument/2006/relationships/notesSlide" Target="../notesSlides/notesSlide65.xml"/><Relationship Id="rId1" Type="http://schemas.openxmlformats.org/officeDocument/2006/relationships/slideLayout" Target="../slideLayouts/slideLayout18.xml"/><Relationship Id="rId6" Type="http://schemas.openxmlformats.org/officeDocument/2006/relationships/image" Target="../media/image4400.png"/><Relationship Id="rId5" Type="http://schemas.openxmlformats.org/officeDocument/2006/relationships/image" Target="../media/image4300.png"/><Relationship Id="rId4" Type="http://schemas.openxmlformats.org/officeDocument/2006/relationships/image" Target="../media/image4200.png"/></Relationships>
</file>

<file path=ppt/slides/_rels/slide73.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800.pn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image" Target="../media/image4400.png"/><Relationship Id="rId5" Type="http://schemas.openxmlformats.org/officeDocument/2006/relationships/image" Target="../media/image4300.png"/><Relationship Id="rId4" Type="http://schemas.openxmlformats.org/officeDocument/2006/relationships/image" Target="../media/image4200.png"/></Relationships>
</file>

<file path=ppt/slides/_rels/slide74.xml.rels><?xml version="1.0" encoding="UTF-8" standalone="yes"?>
<Relationships xmlns="http://schemas.openxmlformats.org/package/2006/relationships"><Relationship Id="rId8" Type="http://schemas.openxmlformats.org/officeDocument/2006/relationships/image" Target="../media/image52.emf"/><Relationship Id="rId7" Type="http://schemas.openxmlformats.org/officeDocument/2006/relationships/package" Target="../embeddings/Microsoft_Visio_Drawing2811.vsdx"/><Relationship Id="rId2" Type="http://schemas.openxmlformats.org/officeDocument/2006/relationships/notesSlide" Target="../notesSlides/notesSlide67.xml"/><Relationship Id="rId1" Type="http://schemas.openxmlformats.org/officeDocument/2006/relationships/slideLayout" Target="../slideLayouts/slideLayout18.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75.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53.emf"/><Relationship Id="rId1" Type="http://schemas.openxmlformats.org/officeDocument/2006/relationships/slideLayout" Target="../slideLayouts/slideLayout18.xml"/><Relationship Id="rId6" Type="http://schemas.openxmlformats.org/officeDocument/2006/relationships/package" Target="../embeddings/Microsoft_Visio_Drawing2922.vsdx"/><Relationship Id="rId5" Type="http://schemas.openxmlformats.org/officeDocument/2006/relationships/image" Target="../media/image300.png"/><Relationship Id="rId4" Type="http://schemas.openxmlformats.org/officeDocument/2006/relationships/image" Target="../media/image290.png"/></Relationships>
</file>

<file path=ppt/slides/_rels/slide76.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54.emf"/><Relationship Id="rId1" Type="http://schemas.openxmlformats.org/officeDocument/2006/relationships/slideLayout" Target="../slideLayouts/slideLayout18.xml"/><Relationship Id="rId6" Type="http://schemas.openxmlformats.org/officeDocument/2006/relationships/package" Target="../embeddings/Microsoft_Visio_Drawing3033.vsdx"/><Relationship Id="rId5" Type="http://schemas.openxmlformats.org/officeDocument/2006/relationships/image" Target="../media/image300.png"/><Relationship Id="rId4" Type="http://schemas.openxmlformats.org/officeDocument/2006/relationships/image" Target="../media/image290.png"/></Relationships>
</file>

<file path=ppt/slides/_rels/slide77.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55.emf"/><Relationship Id="rId1" Type="http://schemas.openxmlformats.org/officeDocument/2006/relationships/slideLayout" Target="../slideLayouts/slideLayout18.xml"/><Relationship Id="rId6" Type="http://schemas.openxmlformats.org/officeDocument/2006/relationships/package" Target="../embeddings/Microsoft_Visio_Drawing3144.vsdx"/><Relationship Id="rId5" Type="http://schemas.openxmlformats.org/officeDocument/2006/relationships/image" Target="../media/image300.png"/><Relationship Id="rId4" Type="http://schemas.openxmlformats.org/officeDocument/2006/relationships/image" Target="../media/image290.png"/></Relationships>
</file>

<file path=ppt/slides/_rels/slide78.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56.emf"/><Relationship Id="rId1" Type="http://schemas.openxmlformats.org/officeDocument/2006/relationships/slideLayout" Target="../slideLayouts/slideLayout18.xml"/><Relationship Id="rId6" Type="http://schemas.openxmlformats.org/officeDocument/2006/relationships/package" Target="../embeddings/Microsoft_Visio_Drawing3255.vsdx"/><Relationship Id="rId5" Type="http://schemas.openxmlformats.org/officeDocument/2006/relationships/image" Target="../media/image300.png"/><Relationship Id="rId4" Type="http://schemas.openxmlformats.org/officeDocument/2006/relationships/image" Target="../media/image290.png"/></Relationships>
</file>

<file path=ppt/slides/_rels/slide79.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57.emf"/><Relationship Id="rId1" Type="http://schemas.openxmlformats.org/officeDocument/2006/relationships/slideLayout" Target="../slideLayouts/slideLayout18.xml"/><Relationship Id="rId6" Type="http://schemas.openxmlformats.org/officeDocument/2006/relationships/package" Target="../embeddings/Microsoft_Visio_Drawing66.vsdx"/><Relationship Id="rId5" Type="http://schemas.openxmlformats.org/officeDocument/2006/relationships/image" Target="../media/image300.png"/><Relationship Id="rId4" Type="http://schemas.openxmlformats.org/officeDocument/2006/relationships/image" Target="../media/image29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 name="Google Shape;91;p1"/>
          <p:cNvSpPr txBox="1">
            <a:spLocks noGrp="1"/>
          </p:cNvSpPr>
          <p:nvPr>
            <p:ph type="ctrTitle"/>
          </p:nvPr>
        </p:nvSpPr>
        <p:spPr bwMode="auto">
          <a:xfrm>
            <a:off x="1035937" y="521967"/>
            <a:ext cx="9867589" cy="1178841"/>
          </a:xfrm>
          <a:prstGeom prst="rect">
            <a:avLst/>
          </a:prstGeom>
          <a:noFill/>
          <a:ln>
            <a:noFill/>
          </a:ln>
        </p:spPr>
        <p:txBody>
          <a:bodyPr spcFirstLastPara="1" wrap="square" lIns="91425" tIns="45700" rIns="91425" bIns="45700" anchor="b" anchorCtr="0">
            <a:normAutofit/>
          </a:bodyPr>
          <a:lstStyle/>
          <a:p>
            <a:pPr marL="0" lvl="0" indent="0" algn="ctr">
              <a:lnSpc>
                <a:spcPct val="90000"/>
              </a:lnSpc>
              <a:spcBef>
                <a:spcPts val="0"/>
              </a:spcBef>
              <a:spcAft>
                <a:spcPts val="0"/>
              </a:spcAft>
              <a:buClr>
                <a:schemeClr val="dk1"/>
              </a:buClr>
              <a:buSzPct val="100000"/>
              <a:buFont typeface="Calibri"/>
              <a:buNone/>
              <a:defRPr/>
            </a:pPr>
            <a:r>
              <a:rPr sz="3600"/>
              <a:t>CS460</a:t>
            </a:r>
            <a:br>
              <a:rPr sz="3600"/>
            </a:br>
            <a:r>
              <a:rPr sz="3600"/>
              <a:t>Systems for Data Management and Data Science </a:t>
            </a:r>
          </a:p>
        </p:txBody>
      </p:sp>
      <p:sp>
        <p:nvSpPr>
          <p:cNvPr id="92" name="Google Shape;92;p1"/>
          <p:cNvSpPr txBox="1">
            <a:spLocks noGrp="1"/>
          </p:cNvSpPr>
          <p:nvPr>
            <p:ph type="subTitle" idx="1"/>
          </p:nvPr>
        </p:nvSpPr>
        <p:spPr bwMode="auto">
          <a:xfrm>
            <a:off x="1271465" y="3780084"/>
            <a:ext cx="9632062" cy="1089076"/>
          </a:xfrm>
          <a:prstGeom prst="rect">
            <a:avLst/>
          </a:prstGeom>
          <a:noFill/>
          <a:ln>
            <a:noFill/>
          </a:ln>
        </p:spPr>
        <p:txBody>
          <a:bodyPr spcFirstLastPara="1" wrap="square" lIns="91425" tIns="45700" rIns="91425" bIns="45700" anchor="t" anchorCtr="0">
            <a:normAutofit/>
          </a:bodyPr>
          <a:lstStyle/>
          <a:p>
            <a:pPr marL="0" lvl="0" indent="0" algn="ctr">
              <a:lnSpc>
                <a:spcPct val="90000"/>
              </a:lnSpc>
              <a:spcBef>
                <a:spcPts val="0"/>
              </a:spcBef>
              <a:spcAft>
                <a:spcPts val="0"/>
              </a:spcAft>
              <a:buClr>
                <a:schemeClr val="dk1"/>
              </a:buClr>
              <a:buSzPct val="100000"/>
              <a:buNone/>
              <a:defRPr/>
            </a:pPr>
            <a:r>
              <a:rPr sz="2800"/>
              <a:t>Prof. </a:t>
            </a:r>
            <a:r>
              <a:rPr lang="en-GB" sz="2800"/>
              <a:t>Anastasia Ailamaki</a:t>
            </a:r>
          </a:p>
          <a:p>
            <a:pPr marL="0" indent="0" algn="ctr">
              <a:buSzPts val="2400"/>
              <a:defRPr/>
            </a:pPr>
            <a:r>
              <a:rPr lang="en-US" sz="2800"/>
              <a:t>Data-Intensive Applications and Systems (DIAS) Lab</a:t>
            </a:r>
            <a:endParaRPr/>
          </a:p>
        </p:txBody>
      </p:sp>
      <p:sp>
        <p:nvSpPr>
          <p:cNvPr id="4" name="TextBox 3"/>
          <p:cNvSpPr txBox="1"/>
          <p:nvPr/>
        </p:nvSpPr>
        <p:spPr bwMode="auto">
          <a:xfrm>
            <a:off x="504617" y="2683414"/>
            <a:ext cx="11182766" cy="830997"/>
          </a:xfrm>
          <a:prstGeom prst="rect">
            <a:avLst/>
          </a:prstGeom>
          <a:noFill/>
        </p:spPr>
        <p:txBody>
          <a:bodyPr wrap="square">
            <a:spAutoFit/>
          </a:bodyPr>
          <a:lstStyle/>
          <a:p>
            <a:pPr marL="0" lvl="0" indent="0" algn="ctr" rtl="0">
              <a:lnSpc>
                <a:spcPct val="100000"/>
              </a:lnSpc>
              <a:spcBef>
                <a:spcPts val="0"/>
              </a:spcBef>
              <a:spcAft>
                <a:spcPts val="0"/>
              </a:spcAft>
              <a:buClr>
                <a:schemeClr val="dk1"/>
              </a:buClr>
              <a:buSzPts val="3200"/>
              <a:buFont typeface="Calibri"/>
              <a:buNone/>
            </a:pPr>
            <a:r>
              <a:rPr lang="en-US" sz="4800" b="1" dirty="0"/>
              <a:t>Query Execution</a:t>
            </a:r>
            <a:endParaRPr lang="en-US" sz="1800" b="1" dirty="0"/>
          </a:p>
        </p:txBody>
      </p:sp>
      <p:sp>
        <p:nvSpPr>
          <p:cNvPr id="5" name="Google Shape;101;p16"/>
          <p:cNvSpPr/>
          <p:nvPr/>
        </p:nvSpPr>
        <p:spPr bwMode="auto">
          <a:xfrm>
            <a:off x="2512610" y="5550331"/>
            <a:ext cx="9632061" cy="830997"/>
          </a:xfrm>
          <a:prstGeom prst="rect">
            <a:avLst/>
          </a:prstGeom>
          <a:noFill/>
          <a:ln>
            <a:noFill/>
          </a:ln>
        </p:spPr>
        <p:txBody>
          <a:bodyPr spcFirstLastPara="1" wrap="square" lIns="91425" tIns="45700" rIns="91425" bIns="45700" anchor="t" anchorCtr="0">
            <a:noAutofit/>
          </a:bodyPr>
          <a:lstStyle/>
          <a:p>
            <a:pPr>
              <a:defRPr/>
            </a:pPr>
            <a:r>
              <a:rPr lang="en-US" i="1" dirty="0"/>
              <a:t>“It is better to have 100 functions operate on one data structure than to have 10 functions operate on 10 data structures”</a:t>
            </a:r>
            <a:endParaRPr dirty="0"/>
          </a:p>
          <a:p>
            <a:pPr algn="r">
              <a:defRPr/>
            </a:pPr>
            <a:r>
              <a:rPr lang="en-US" i="1" dirty="0"/>
              <a:t>– Alan Perlis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Example: Iterator Model (</a:t>
            </a:r>
            <a:r>
              <a:rPr lang="en-US" sz="4400" b="0" dirty="0" err="1">
                <a:solidFill>
                  <a:schemeClr val="dk2"/>
                </a:solidFill>
                <a:latin typeface="Calibri"/>
                <a:cs typeface="Calibri"/>
              </a:rPr>
              <a:t>cont</a:t>
            </a:r>
            <a:r>
              <a:rPr lang="en-US" sz="4400" b="0" dirty="0">
                <a:solidFill>
                  <a:schemeClr val="dk2"/>
                </a:solidFill>
                <a:latin typeface="Calibri"/>
                <a:cs typeface="Calibri"/>
              </a:rPr>
              <a: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pic>
        <p:nvPicPr>
          <p:cNvPr id="5" name="Picture 4"/>
          <p:cNvPicPr>
            <a:picLocks noChangeAspect="1"/>
          </p:cNvPicPr>
          <p:nvPr/>
        </p:nvPicPr>
        <p:blipFill rotWithShape="1">
          <a:blip r:embed="rId3"/>
          <a:srcRect r="1057"/>
          <a:stretch/>
        </p:blipFill>
        <p:spPr>
          <a:xfrm>
            <a:off x="6391946" y="1055391"/>
            <a:ext cx="4055217" cy="1723695"/>
          </a:xfrm>
          <a:prstGeom prst="rect">
            <a:avLst/>
          </a:prstGeom>
        </p:spPr>
      </p:pic>
      <p:pic>
        <p:nvPicPr>
          <p:cNvPr id="6" name="Picture 5"/>
          <p:cNvPicPr>
            <a:picLocks noChangeAspect="1"/>
          </p:cNvPicPr>
          <p:nvPr/>
        </p:nvPicPr>
        <p:blipFill>
          <a:blip r:embed="rId4"/>
          <a:stretch>
            <a:fillRect/>
          </a:stretch>
        </p:blipFill>
        <p:spPr>
          <a:xfrm>
            <a:off x="6314008" y="2824868"/>
            <a:ext cx="4211092" cy="3658483"/>
          </a:xfrm>
          <a:prstGeom prst="rect">
            <a:avLst/>
          </a:prstGeom>
        </p:spPr>
      </p:pic>
      <p:pic>
        <p:nvPicPr>
          <p:cNvPr id="7" name="Picture 6"/>
          <p:cNvPicPr>
            <a:picLocks noChangeAspect="1"/>
          </p:cNvPicPr>
          <p:nvPr/>
        </p:nvPicPr>
        <p:blipFill>
          <a:blip r:embed="rId5"/>
          <a:stretch>
            <a:fillRect/>
          </a:stretch>
        </p:blipFill>
        <p:spPr>
          <a:xfrm>
            <a:off x="1569877" y="1724162"/>
            <a:ext cx="2409825" cy="552450"/>
          </a:xfrm>
          <a:prstGeom prst="rect">
            <a:avLst/>
          </a:prstGeom>
        </p:spPr>
      </p:pic>
      <p:pic>
        <p:nvPicPr>
          <p:cNvPr id="8" name="Picture 7"/>
          <p:cNvPicPr>
            <a:picLocks noChangeAspect="1"/>
          </p:cNvPicPr>
          <p:nvPr/>
        </p:nvPicPr>
        <p:blipFill>
          <a:blip r:embed="rId6"/>
          <a:stretch>
            <a:fillRect/>
          </a:stretch>
        </p:blipFill>
        <p:spPr>
          <a:xfrm>
            <a:off x="1403189" y="2824868"/>
            <a:ext cx="2743200" cy="933450"/>
          </a:xfrm>
          <a:prstGeom prst="rect">
            <a:avLst/>
          </a:prstGeom>
        </p:spPr>
      </p:pic>
      <p:pic>
        <p:nvPicPr>
          <p:cNvPr id="9" name="Picture 8"/>
          <p:cNvPicPr>
            <a:picLocks noChangeAspect="1"/>
          </p:cNvPicPr>
          <p:nvPr/>
        </p:nvPicPr>
        <p:blipFill>
          <a:blip r:embed="rId7"/>
          <a:stretch>
            <a:fillRect/>
          </a:stretch>
        </p:blipFill>
        <p:spPr>
          <a:xfrm>
            <a:off x="2893851" y="4654109"/>
            <a:ext cx="2505075" cy="542925"/>
          </a:xfrm>
          <a:prstGeom prst="rect">
            <a:avLst/>
          </a:prstGeom>
        </p:spPr>
      </p:pic>
      <p:pic>
        <p:nvPicPr>
          <p:cNvPr id="10" name="Picture 9"/>
          <p:cNvPicPr>
            <a:picLocks noChangeAspect="1"/>
          </p:cNvPicPr>
          <p:nvPr/>
        </p:nvPicPr>
        <p:blipFill>
          <a:blip r:embed="rId8"/>
          <a:stretch>
            <a:fillRect/>
          </a:stretch>
        </p:blipFill>
        <p:spPr>
          <a:xfrm>
            <a:off x="609600" y="5711824"/>
            <a:ext cx="1152525" cy="523875"/>
          </a:xfrm>
          <a:prstGeom prst="rect">
            <a:avLst/>
          </a:prstGeom>
        </p:spPr>
      </p:pic>
      <p:pic>
        <p:nvPicPr>
          <p:cNvPr id="11" name="Picture 10"/>
          <p:cNvPicPr>
            <a:picLocks noChangeAspect="1"/>
          </p:cNvPicPr>
          <p:nvPr/>
        </p:nvPicPr>
        <p:blipFill>
          <a:blip r:embed="rId9"/>
          <a:stretch>
            <a:fillRect/>
          </a:stretch>
        </p:blipFill>
        <p:spPr>
          <a:xfrm>
            <a:off x="3560600" y="5711824"/>
            <a:ext cx="1171575" cy="514350"/>
          </a:xfrm>
          <a:prstGeom prst="rect">
            <a:avLst/>
          </a:prstGeom>
        </p:spPr>
      </p:pic>
      <p:sp>
        <p:nvSpPr>
          <p:cNvPr id="17" name="Freeform 16"/>
          <p:cNvSpPr/>
          <p:nvPr/>
        </p:nvSpPr>
        <p:spPr>
          <a:xfrm>
            <a:off x="1075737" y="1917700"/>
            <a:ext cx="1692863" cy="876300"/>
          </a:xfrm>
          <a:custGeom>
            <a:avLst/>
            <a:gdLst>
              <a:gd name="connsiteX0" fmla="*/ 549863 w 1692863"/>
              <a:gd name="connsiteY0" fmla="*/ 0 h 876300"/>
              <a:gd name="connsiteX1" fmla="*/ 54563 w 1692863"/>
              <a:gd name="connsiteY1" fmla="*/ 292100 h 876300"/>
              <a:gd name="connsiteX2" fmla="*/ 1692863 w 1692863"/>
              <a:gd name="connsiteY2" fmla="*/ 876300 h 876300"/>
            </a:gdLst>
            <a:ahLst/>
            <a:cxnLst>
              <a:cxn ang="0">
                <a:pos x="connsiteX0" y="connsiteY0"/>
              </a:cxn>
              <a:cxn ang="0">
                <a:pos x="connsiteX1" y="connsiteY1"/>
              </a:cxn>
              <a:cxn ang="0">
                <a:pos x="connsiteX2" y="connsiteY2"/>
              </a:cxn>
            </a:cxnLst>
            <a:rect l="l" t="t" r="r" b="b"/>
            <a:pathLst>
              <a:path w="1692863" h="876300">
                <a:moveTo>
                  <a:pt x="549863" y="0"/>
                </a:moveTo>
                <a:cubicBezTo>
                  <a:pt x="206963" y="73025"/>
                  <a:pt x="-135937" y="146050"/>
                  <a:pt x="54563" y="292100"/>
                </a:cubicBezTo>
                <a:cubicBezTo>
                  <a:pt x="245063" y="438150"/>
                  <a:pt x="968963" y="657225"/>
                  <a:pt x="1692863" y="8763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19" name="Freeform 18"/>
          <p:cNvSpPr/>
          <p:nvPr/>
        </p:nvSpPr>
        <p:spPr>
          <a:xfrm>
            <a:off x="3556000" y="3378889"/>
            <a:ext cx="831296" cy="1243911"/>
          </a:xfrm>
          <a:custGeom>
            <a:avLst/>
            <a:gdLst>
              <a:gd name="connsiteX0" fmla="*/ 0 w 831296"/>
              <a:gd name="connsiteY0" fmla="*/ 12011 h 1243911"/>
              <a:gd name="connsiteX1" fmla="*/ 762000 w 831296"/>
              <a:gd name="connsiteY1" fmla="*/ 177111 h 1243911"/>
              <a:gd name="connsiteX2" fmla="*/ 749300 w 831296"/>
              <a:gd name="connsiteY2" fmla="*/ 1243911 h 1243911"/>
            </a:gdLst>
            <a:ahLst/>
            <a:cxnLst>
              <a:cxn ang="0">
                <a:pos x="connsiteX0" y="connsiteY0"/>
              </a:cxn>
              <a:cxn ang="0">
                <a:pos x="connsiteX1" y="connsiteY1"/>
              </a:cxn>
              <a:cxn ang="0">
                <a:pos x="connsiteX2" y="connsiteY2"/>
              </a:cxn>
            </a:cxnLst>
            <a:rect l="l" t="t" r="r" b="b"/>
            <a:pathLst>
              <a:path w="831296" h="1243911">
                <a:moveTo>
                  <a:pt x="0" y="12011"/>
                </a:moveTo>
                <a:cubicBezTo>
                  <a:pt x="318558" y="-8098"/>
                  <a:pt x="637117" y="-28206"/>
                  <a:pt x="762000" y="177111"/>
                </a:cubicBezTo>
                <a:cubicBezTo>
                  <a:pt x="886883" y="382428"/>
                  <a:pt x="818091" y="813169"/>
                  <a:pt x="749300" y="1243911"/>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3" name="Freeform 22"/>
          <p:cNvSpPr/>
          <p:nvPr/>
        </p:nvSpPr>
        <p:spPr>
          <a:xfrm>
            <a:off x="959642" y="2984500"/>
            <a:ext cx="475458" cy="2705100"/>
          </a:xfrm>
          <a:custGeom>
            <a:avLst/>
            <a:gdLst>
              <a:gd name="connsiteX0" fmla="*/ 475458 w 475458"/>
              <a:gd name="connsiteY0" fmla="*/ 0 h 2705100"/>
              <a:gd name="connsiteX1" fmla="*/ 5558 w 475458"/>
              <a:gd name="connsiteY1" fmla="*/ 762000 h 2705100"/>
              <a:gd name="connsiteX2" fmla="*/ 259558 w 475458"/>
              <a:gd name="connsiteY2" fmla="*/ 2705100 h 2705100"/>
            </a:gdLst>
            <a:ahLst/>
            <a:cxnLst>
              <a:cxn ang="0">
                <a:pos x="connsiteX0" y="connsiteY0"/>
              </a:cxn>
              <a:cxn ang="0">
                <a:pos x="connsiteX1" y="connsiteY1"/>
              </a:cxn>
              <a:cxn ang="0">
                <a:pos x="connsiteX2" y="connsiteY2"/>
              </a:cxn>
            </a:cxnLst>
            <a:rect l="l" t="t" r="r" b="b"/>
            <a:pathLst>
              <a:path w="475458" h="2705100">
                <a:moveTo>
                  <a:pt x="475458" y="0"/>
                </a:moveTo>
                <a:cubicBezTo>
                  <a:pt x="258499" y="155575"/>
                  <a:pt x="41541" y="311150"/>
                  <a:pt x="5558" y="762000"/>
                </a:cubicBezTo>
                <a:cubicBezTo>
                  <a:pt x="-30425" y="1212850"/>
                  <a:pt x="114566" y="1958975"/>
                  <a:pt x="259558" y="27051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5" name="Freeform 24"/>
          <p:cNvSpPr/>
          <p:nvPr/>
        </p:nvSpPr>
        <p:spPr>
          <a:xfrm>
            <a:off x="2426801" y="4838700"/>
            <a:ext cx="1738799" cy="863600"/>
          </a:xfrm>
          <a:custGeom>
            <a:avLst/>
            <a:gdLst>
              <a:gd name="connsiteX0" fmla="*/ 519599 w 1738799"/>
              <a:gd name="connsiteY0" fmla="*/ 0 h 863600"/>
              <a:gd name="connsiteX1" fmla="*/ 62399 w 1738799"/>
              <a:gd name="connsiteY1" fmla="*/ 355600 h 863600"/>
              <a:gd name="connsiteX2" fmla="*/ 1738799 w 1738799"/>
              <a:gd name="connsiteY2" fmla="*/ 863600 h 863600"/>
            </a:gdLst>
            <a:ahLst/>
            <a:cxnLst>
              <a:cxn ang="0">
                <a:pos x="connsiteX0" y="connsiteY0"/>
              </a:cxn>
              <a:cxn ang="0">
                <a:pos x="connsiteX1" y="connsiteY1"/>
              </a:cxn>
              <a:cxn ang="0">
                <a:pos x="connsiteX2" y="connsiteY2"/>
              </a:cxn>
            </a:cxnLst>
            <a:rect l="l" t="t" r="r" b="b"/>
            <a:pathLst>
              <a:path w="1738799" h="863600">
                <a:moveTo>
                  <a:pt x="519599" y="0"/>
                </a:moveTo>
                <a:cubicBezTo>
                  <a:pt x="189399" y="105833"/>
                  <a:pt x="-140801" y="211667"/>
                  <a:pt x="62399" y="355600"/>
                </a:cubicBezTo>
                <a:cubicBezTo>
                  <a:pt x="265599" y="499533"/>
                  <a:pt x="1002199" y="681566"/>
                  <a:pt x="1738799" y="8636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6" name="TextBox 25"/>
          <p:cNvSpPr txBox="1"/>
          <p:nvPr/>
        </p:nvSpPr>
        <p:spPr>
          <a:xfrm>
            <a:off x="705781" y="1841913"/>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1</a:t>
            </a:r>
          </a:p>
        </p:txBody>
      </p:sp>
      <p:sp>
        <p:nvSpPr>
          <p:cNvPr id="27" name="TextBox 26"/>
          <p:cNvSpPr txBox="1"/>
          <p:nvPr/>
        </p:nvSpPr>
        <p:spPr>
          <a:xfrm>
            <a:off x="705781" y="2794114"/>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2</a:t>
            </a:r>
          </a:p>
        </p:txBody>
      </p:sp>
      <p:sp>
        <p:nvSpPr>
          <p:cNvPr id="28" name="TextBox 27"/>
          <p:cNvSpPr txBox="1"/>
          <p:nvPr/>
        </p:nvSpPr>
        <p:spPr>
          <a:xfrm>
            <a:off x="248882" y="5664546"/>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3</a:t>
            </a:r>
          </a:p>
        </p:txBody>
      </p:sp>
      <p:sp>
        <p:nvSpPr>
          <p:cNvPr id="29" name="TextBox 28"/>
          <p:cNvSpPr txBox="1"/>
          <p:nvPr/>
        </p:nvSpPr>
        <p:spPr>
          <a:xfrm>
            <a:off x="5382463" y="4608356"/>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4</a:t>
            </a:r>
          </a:p>
        </p:txBody>
      </p:sp>
      <p:sp>
        <p:nvSpPr>
          <p:cNvPr id="30" name="TextBox 29"/>
          <p:cNvSpPr txBox="1"/>
          <p:nvPr/>
        </p:nvSpPr>
        <p:spPr>
          <a:xfrm>
            <a:off x="4681375" y="5641399"/>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5</a:t>
            </a:r>
          </a:p>
        </p:txBody>
      </p:sp>
    </p:spTree>
    <p:extLst>
      <p:ext uri="{BB962C8B-B14F-4D97-AF65-F5344CB8AC3E}">
        <p14:creationId xmlns:p14="http://schemas.microsoft.com/office/powerpoint/2010/main" val="153148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(Interpreted) Expression Evaluation</a:t>
            </a:r>
          </a:p>
        </p:txBody>
      </p:sp>
      <p:sp>
        <p:nvSpPr>
          <p:cNvPr id="3" name="Content Placeholder 2"/>
          <p:cNvSpPr>
            <a:spLocks noGrp="1"/>
          </p:cNvSpPr>
          <p:nvPr>
            <p:ph idx="1"/>
          </p:nvPr>
        </p:nvSpPr>
        <p:spPr>
          <a:xfrm>
            <a:off x="609600" y="2636911"/>
            <a:ext cx="10972800" cy="4084563"/>
          </a:xfrm>
        </p:spPr>
        <p:txBody>
          <a:bodyPr/>
          <a:lstStyle/>
          <a:p>
            <a:pPr marL="0" indent="0">
              <a:buNone/>
            </a:pPr>
            <a:r>
              <a:rPr lang="en-US" dirty="0"/>
              <a:t>Nodes in the tree represent</a:t>
            </a:r>
            <a:br>
              <a:rPr lang="en-US" dirty="0"/>
            </a:br>
            <a:r>
              <a:rPr lang="en-US" dirty="0"/>
              <a:t>different expression types:</a:t>
            </a:r>
          </a:p>
          <a:p>
            <a:r>
              <a:rPr lang="en-US" sz="2800" dirty="0"/>
              <a:t>Comparisons (=, &lt;, &gt;, !=)</a:t>
            </a:r>
          </a:p>
          <a:p>
            <a:r>
              <a:rPr lang="en-US" sz="2800" dirty="0"/>
              <a:t>Conjunction (AND), Disjunction (OR)</a:t>
            </a:r>
          </a:p>
          <a:p>
            <a:r>
              <a:rPr lang="en-US" sz="2800" dirty="0"/>
              <a:t>Arithmetic Operators (+,-,*,/,%)</a:t>
            </a:r>
          </a:p>
          <a:p>
            <a:r>
              <a:rPr lang="en-US" sz="2800" dirty="0"/>
              <a:t>Constant Values</a:t>
            </a:r>
          </a:p>
          <a:p>
            <a:r>
              <a:rPr lang="en-US" sz="2800" dirty="0"/>
              <a:t>Tuple Attribute References</a:t>
            </a:r>
            <a:br>
              <a:rPr lang="en-US" dirty="0"/>
            </a:b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6" name="Rectangle 5"/>
          <p:cNvSpPr/>
          <p:nvPr/>
        </p:nvSpPr>
        <p:spPr>
          <a:xfrm>
            <a:off x="7968207" y="2198695"/>
            <a:ext cx="2699793" cy="720080"/>
          </a:xfrm>
          <a:prstGeom prst="rect">
            <a:avLst/>
          </a:prstGeom>
          <a:noFill/>
          <a:ln w="57150">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7" name="Rectangle 6"/>
          <p:cNvSpPr/>
          <p:nvPr/>
        </p:nvSpPr>
        <p:spPr>
          <a:xfrm>
            <a:off x="8832304" y="3284984"/>
            <a:ext cx="1296144"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AND</a:t>
            </a:r>
          </a:p>
        </p:txBody>
      </p:sp>
      <p:sp>
        <p:nvSpPr>
          <p:cNvPr id="8" name="Rectangle 7"/>
          <p:cNvSpPr/>
          <p:nvPr/>
        </p:nvSpPr>
        <p:spPr>
          <a:xfrm>
            <a:off x="10067180" y="4513076"/>
            <a:ext cx="1296144"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&gt;</a:t>
            </a:r>
          </a:p>
        </p:txBody>
      </p:sp>
      <p:sp>
        <p:nvSpPr>
          <p:cNvPr id="9" name="Rectangle 8"/>
          <p:cNvSpPr/>
          <p:nvPr/>
        </p:nvSpPr>
        <p:spPr>
          <a:xfrm>
            <a:off x="7669212" y="4532939"/>
            <a:ext cx="1296144"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a:t>
            </a:r>
          </a:p>
        </p:txBody>
      </p:sp>
      <p:sp>
        <p:nvSpPr>
          <p:cNvPr id="12" name="Rectangle 11"/>
          <p:cNvSpPr/>
          <p:nvPr/>
        </p:nvSpPr>
        <p:spPr>
          <a:xfrm>
            <a:off x="5086524" y="6150446"/>
            <a:ext cx="1584176"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Attribute(</a:t>
            </a:r>
            <a:r>
              <a:rPr kumimoji="0" lang="en-US" sz="1800" b="0" i="0" u="none" strike="noStrike" kern="1200" cap="none" spc="0" normalizeH="0" baseline="0" noProof="0" dirty="0" err="1">
                <a:ln>
                  <a:noFill/>
                </a:ln>
                <a:solidFill>
                  <a:prstClr val="black"/>
                </a:solidFill>
                <a:effectLst/>
                <a:uLnTx/>
                <a:uFillTx/>
                <a:latin typeface="Calibri"/>
                <a:ea typeface="+mn-ea"/>
                <a:cs typeface="Arial"/>
              </a:rPr>
              <a:t>B.c</a:t>
            </a:r>
            <a:r>
              <a:rPr kumimoji="0" lang="en-US" sz="1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14" name="Rectangle 13"/>
          <p:cNvSpPr/>
          <p:nvPr/>
        </p:nvSpPr>
        <p:spPr>
          <a:xfrm>
            <a:off x="6803752" y="6143624"/>
            <a:ext cx="1584176"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Attribute(</a:t>
            </a:r>
            <a:r>
              <a:rPr kumimoji="0" lang="en-US" sz="1800" b="0" i="0" u="none" strike="noStrike" kern="1200" cap="none" spc="0" normalizeH="0" baseline="0" noProof="0" dirty="0" err="1">
                <a:ln>
                  <a:noFill/>
                </a:ln>
                <a:solidFill>
                  <a:prstClr val="black"/>
                </a:solidFill>
                <a:effectLst/>
                <a:uLnTx/>
                <a:uFillTx/>
                <a:latin typeface="Calibri"/>
                <a:ea typeface="+mn-ea"/>
                <a:cs typeface="Arial"/>
              </a:rPr>
              <a:t>B.d</a:t>
            </a:r>
            <a:r>
              <a:rPr kumimoji="0" lang="en-US" sz="1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15" name="Rectangle 14"/>
          <p:cNvSpPr/>
          <p:nvPr/>
        </p:nvSpPr>
        <p:spPr>
          <a:xfrm>
            <a:off x="8520980" y="6143624"/>
            <a:ext cx="1535460"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Attribute(</a:t>
            </a:r>
            <a:r>
              <a:rPr kumimoji="0" lang="en-US" sz="1800" b="0" i="0" u="none" strike="noStrike" kern="1200" cap="none" spc="0" normalizeH="0" baseline="0" noProof="0" dirty="0" err="1">
                <a:ln>
                  <a:noFill/>
                </a:ln>
                <a:solidFill>
                  <a:prstClr val="black"/>
                </a:solidFill>
                <a:effectLst/>
                <a:uLnTx/>
                <a:uFillTx/>
                <a:latin typeface="Calibri"/>
                <a:ea typeface="+mn-ea"/>
                <a:cs typeface="Arial"/>
              </a:rPr>
              <a:t>val</a:t>
            </a:r>
            <a:r>
              <a:rPr kumimoji="0" lang="en-US" sz="1800" b="0" i="0" u="none" strike="noStrike" kern="1200" cap="none" spc="0" normalizeH="0" baseline="0" noProof="0" dirty="0">
                <a:ln>
                  <a:noFill/>
                </a:ln>
                <a:solidFill>
                  <a:prstClr val="black"/>
                </a:solidFill>
                <a:effectLst/>
                <a:uLnTx/>
                <a:uFillTx/>
                <a:latin typeface="Calibri"/>
                <a:ea typeface="+mn-ea"/>
                <a:cs typeface="Arial"/>
              </a:rPr>
              <a:t>)</a:t>
            </a:r>
          </a:p>
        </p:txBody>
      </p:sp>
      <p:sp>
        <p:nvSpPr>
          <p:cNvPr id="16" name="Rectangle 15"/>
          <p:cNvSpPr/>
          <p:nvPr/>
        </p:nvSpPr>
        <p:spPr>
          <a:xfrm>
            <a:off x="10156700" y="6143624"/>
            <a:ext cx="1535460" cy="50405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Arial"/>
              </a:rPr>
              <a:t>Constant(100)</a:t>
            </a:r>
          </a:p>
        </p:txBody>
      </p:sp>
      <p:sp>
        <p:nvSpPr>
          <p:cNvPr id="22" name="Freeform 21"/>
          <p:cNvSpPr/>
          <p:nvPr/>
        </p:nvSpPr>
        <p:spPr>
          <a:xfrm>
            <a:off x="9639300" y="3797300"/>
            <a:ext cx="1195489" cy="685800"/>
          </a:xfrm>
          <a:custGeom>
            <a:avLst/>
            <a:gdLst>
              <a:gd name="connsiteX0" fmla="*/ 0 w 1195489"/>
              <a:gd name="connsiteY0" fmla="*/ 0 h 685800"/>
              <a:gd name="connsiteX1" fmla="*/ 1054100 w 1195489"/>
              <a:gd name="connsiteY1" fmla="*/ 292100 h 685800"/>
              <a:gd name="connsiteX2" fmla="*/ 1155700 w 1195489"/>
              <a:gd name="connsiteY2" fmla="*/ 685800 h 685800"/>
            </a:gdLst>
            <a:ahLst/>
            <a:cxnLst>
              <a:cxn ang="0">
                <a:pos x="connsiteX0" y="connsiteY0"/>
              </a:cxn>
              <a:cxn ang="0">
                <a:pos x="connsiteX1" y="connsiteY1"/>
              </a:cxn>
              <a:cxn ang="0">
                <a:pos x="connsiteX2" y="connsiteY2"/>
              </a:cxn>
            </a:cxnLst>
            <a:rect l="l" t="t" r="r" b="b"/>
            <a:pathLst>
              <a:path w="1195489" h="685800">
                <a:moveTo>
                  <a:pt x="0" y="0"/>
                </a:moveTo>
                <a:cubicBezTo>
                  <a:pt x="430741" y="88900"/>
                  <a:pt x="861483" y="177800"/>
                  <a:pt x="1054100" y="292100"/>
                </a:cubicBezTo>
                <a:cubicBezTo>
                  <a:pt x="1246717" y="406400"/>
                  <a:pt x="1201208" y="546100"/>
                  <a:pt x="1155700" y="6858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3" name="Freeform 22"/>
          <p:cNvSpPr/>
          <p:nvPr/>
        </p:nvSpPr>
        <p:spPr>
          <a:xfrm>
            <a:off x="5781300" y="5029200"/>
            <a:ext cx="2410200" cy="1104900"/>
          </a:xfrm>
          <a:custGeom>
            <a:avLst/>
            <a:gdLst>
              <a:gd name="connsiteX0" fmla="*/ 2410200 w 2410200"/>
              <a:gd name="connsiteY0" fmla="*/ 0 h 1104900"/>
              <a:gd name="connsiteX1" fmla="*/ 327400 w 2410200"/>
              <a:gd name="connsiteY1" fmla="*/ 609600 h 1104900"/>
              <a:gd name="connsiteX2" fmla="*/ 35300 w 2410200"/>
              <a:gd name="connsiteY2" fmla="*/ 1104900 h 1104900"/>
            </a:gdLst>
            <a:ahLst/>
            <a:cxnLst>
              <a:cxn ang="0">
                <a:pos x="connsiteX0" y="connsiteY0"/>
              </a:cxn>
              <a:cxn ang="0">
                <a:pos x="connsiteX1" y="connsiteY1"/>
              </a:cxn>
              <a:cxn ang="0">
                <a:pos x="connsiteX2" y="connsiteY2"/>
              </a:cxn>
            </a:cxnLst>
            <a:rect l="l" t="t" r="r" b="b"/>
            <a:pathLst>
              <a:path w="2410200" h="1104900">
                <a:moveTo>
                  <a:pt x="2410200" y="0"/>
                </a:moveTo>
                <a:cubicBezTo>
                  <a:pt x="1566708" y="212725"/>
                  <a:pt x="723217" y="425450"/>
                  <a:pt x="327400" y="609600"/>
                </a:cubicBezTo>
                <a:cubicBezTo>
                  <a:pt x="-68417" y="793750"/>
                  <a:pt x="-16559" y="949325"/>
                  <a:pt x="35300" y="11049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4" name="Freeform 23"/>
          <p:cNvSpPr/>
          <p:nvPr/>
        </p:nvSpPr>
        <p:spPr>
          <a:xfrm>
            <a:off x="7580354" y="5054600"/>
            <a:ext cx="738146" cy="1092200"/>
          </a:xfrm>
          <a:custGeom>
            <a:avLst/>
            <a:gdLst>
              <a:gd name="connsiteX0" fmla="*/ 738146 w 738146"/>
              <a:gd name="connsiteY0" fmla="*/ 0 h 1092200"/>
              <a:gd name="connsiteX1" fmla="*/ 115846 w 738146"/>
              <a:gd name="connsiteY1" fmla="*/ 723900 h 1092200"/>
              <a:gd name="connsiteX2" fmla="*/ 1546 w 738146"/>
              <a:gd name="connsiteY2" fmla="*/ 1092200 h 1092200"/>
            </a:gdLst>
            <a:ahLst/>
            <a:cxnLst>
              <a:cxn ang="0">
                <a:pos x="connsiteX0" y="connsiteY0"/>
              </a:cxn>
              <a:cxn ang="0">
                <a:pos x="connsiteX1" y="connsiteY1"/>
              </a:cxn>
              <a:cxn ang="0">
                <a:pos x="connsiteX2" y="connsiteY2"/>
              </a:cxn>
            </a:cxnLst>
            <a:rect l="l" t="t" r="r" b="b"/>
            <a:pathLst>
              <a:path w="738146" h="1092200">
                <a:moveTo>
                  <a:pt x="738146" y="0"/>
                </a:moveTo>
                <a:cubicBezTo>
                  <a:pt x="488379" y="270933"/>
                  <a:pt x="238613" y="541867"/>
                  <a:pt x="115846" y="723900"/>
                </a:cubicBezTo>
                <a:cubicBezTo>
                  <a:pt x="-6921" y="905933"/>
                  <a:pt x="-2688" y="999066"/>
                  <a:pt x="1546" y="10922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5" name="Freeform 24"/>
          <p:cNvSpPr/>
          <p:nvPr/>
        </p:nvSpPr>
        <p:spPr>
          <a:xfrm>
            <a:off x="9294313" y="5016500"/>
            <a:ext cx="1373687" cy="1117600"/>
          </a:xfrm>
          <a:custGeom>
            <a:avLst/>
            <a:gdLst>
              <a:gd name="connsiteX0" fmla="*/ 1373687 w 1373687"/>
              <a:gd name="connsiteY0" fmla="*/ 0 h 1117600"/>
              <a:gd name="connsiteX1" fmla="*/ 217987 w 1373687"/>
              <a:gd name="connsiteY1" fmla="*/ 508000 h 1117600"/>
              <a:gd name="connsiteX2" fmla="*/ 2087 w 1373687"/>
              <a:gd name="connsiteY2" fmla="*/ 1117600 h 1117600"/>
            </a:gdLst>
            <a:ahLst/>
            <a:cxnLst>
              <a:cxn ang="0">
                <a:pos x="connsiteX0" y="connsiteY0"/>
              </a:cxn>
              <a:cxn ang="0">
                <a:pos x="connsiteX1" y="connsiteY1"/>
              </a:cxn>
              <a:cxn ang="0">
                <a:pos x="connsiteX2" y="connsiteY2"/>
              </a:cxn>
            </a:cxnLst>
            <a:rect l="l" t="t" r="r" b="b"/>
            <a:pathLst>
              <a:path w="1373687" h="1117600">
                <a:moveTo>
                  <a:pt x="1373687" y="0"/>
                </a:moveTo>
                <a:cubicBezTo>
                  <a:pt x="910137" y="160866"/>
                  <a:pt x="446587" y="321733"/>
                  <a:pt x="217987" y="508000"/>
                </a:cubicBezTo>
                <a:cubicBezTo>
                  <a:pt x="-10613" y="694267"/>
                  <a:pt x="-4263" y="905933"/>
                  <a:pt x="2087" y="11176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6" name="Freeform 25"/>
          <p:cNvSpPr/>
          <p:nvPr/>
        </p:nvSpPr>
        <p:spPr>
          <a:xfrm>
            <a:off x="10807700" y="5003800"/>
            <a:ext cx="354584" cy="1104900"/>
          </a:xfrm>
          <a:custGeom>
            <a:avLst/>
            <a:gdLst>
              <a:gd name="connsiteX0" fmla="*/ 0 w 354584"/>
              <a:gd name="connsiteY0" fmla="*/ 0 h 1104900"/>
              <a:gd name="connsiteX1" fmla="*/ 342900 w 354584"/>
              <a:gd name="connsiteY1" fmla="*/ 685800 h 1104900"/>
              <a:gd name="connsiteX2" fmla="*/ 241300 w 354584"/>
              <a:gd name="connsiteY2" fmla="*/ 1104900 h 1104900"/>
            </a:gdLst>
            <a:ahLst/>
            <a:cxnLst>
              <a:cxn ang="0">
                <a:pos x="connsiteX0" y="connsiteY0"/>
              </a:cxn>
              <a:cxn ang="0">
                <a:pos x="connsiteX1" y="connsiteY1"/>
              </a:cxn>
              <a:cxn ang="0">
                <a:pos x="connsiteX2" y="connsiteY2"/>
              </a:cxn>
            </a:cxnLst>
            <a:rect l="l" t="t" r="r" b="b"/>
            <a:pathLst>
              <a:path w="354584" h="1104900">
                <a:moveTo>
                  <a:pt x="0" y="0"/>
                </a:moveTo>
                <a:cubicBezTo>
                  <a:pt x="151341" y="250825"/>
                  <a:pt x="302683" y="501650"/>
                  <a:pt x="342900" y="685800"/>
                </a:cubicBezTo>
                <a:cubicBezTo>
                  <a:pt x="383117" y="869950"/>
                  <a:pt x="312208" y="987425"/>
                  <a:pt x="241300" y="11049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8" name="Freeform 27"/>
          <p:cNvSpPr/>
          <p:nvPr/>
        </p:nvSpPr>
        <p:spPr>
          <a:xfrm>
            <a:off x="8153219" y="3810000"/>
            <a:ext cx="1257481" cy="673100"/>
          </a:xfrm>
          <a:custGeom>
            <a:avLst/>
            <a:gdLst>
              <a:gd name="connsiteX0" fmla="*/ 1257481 w 1257481"/>
              <a:gd name="connsiteY0" fmla="*/ 0 h 673100"/>
              <a:gd name="connsiteX1" fmla="*/ 177981 w 1257481"/>
              <a:gd name="connsiteY1" fmla="*/ 317500 h 673100"/>
              <a:gd name="connsiteX2" fmla="*/ 12881 w 1257481"/>
              <a:gd name="connsiteY2" fmla="*/ 673100 h 673100"/>
            </a:gdLst>
            <a:ahLst/>
            <a:cxnLst>
              <a:cxn ang="0">
                <a:pos x="connsiteX0" y="connsiteY0"/>
              </a:cxn>
              <a:cxn ang="0">
                <a:pos x="connsiteX1" y="connsiteY1"/>
              </a:cxn>
              <a:cxn ang="0">
                <a:pos x="connsiteX2" y="connsiteY2"/>
              </a:cxn>
            </a:cxnLst>
            <a:rect l="l" t="t" r="r" b="b"/>
            <a:pathLst>
              <a:path w="1257481" h="673100">
                <a:moveTo>
                  <a:pt x="1257481" y="0"/>
                </a:moveTo>
                <a:cubicBezTo>
                  <a:pt x="821447" y="102658"/>
                  <a:pt x="385414" y="205317"/>
                  <a:pt x="177981" y="317500"/>
                </a:cubicBezTo>
                <a:cubicBezTo>
                  <a:pt x="-29452" y="429683"/>
                  <a:pt x="-8286" y="551391"/>
                  <a:pt x="12881" y="673100"/>
                </a:cubicBezTo>
              </a:path>
            </a:pathLst>
          </a:custGeom>
          <a:noFill/>
          <a:ln w="57150">
            <a:solidFill>
              <a:schemeClr val="accent2">
                <a:lumMod val="75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0" name="Rectangle 19">
            <a:extLst>
              <a:ext uri="{FF2B5EF4-FFF2-40B4-BE49-F238E27FC236}">
                <a16:creationId xmlns:a16="http://schemas.microsoft.com/office/drawing/2014/main" id="{ADFE36D2-7902-43A0-A71D-08693EF916F2}"/>
              </a:ext>
            </a:extLst>
          </p:cNvPr>
          <p:cNvSpPr/>
          <p:nvPr/>
        </p:nvSpPr>
        <p:spPr>
          <a:xfrm>
            <a:off x="7752184" y="1072491"/>
            <a:ext cx="3118515" cy="1918226"/>
          </a:xfrm>
          <a:prstGeom prst="rect">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SELECT </a:t>
            </a:r>
            <a:r>
              <a:rPr kumimoji="0" lang="en-US" sz="2400" b="0" i="0" u="none" strike="noStrike" kern="1200" cap="none" spc="0" normalizeH="0" baseline="0" noProof="0" dirty="0">
                <a:ln>
                  <a:noFill/>
                </a:ln>
                <a:solidFill>
                  <a:prstClr val="black"/>
                </a:solidFill>
                <a:effectLst/>
                <a:uLnTx/>
                <a:uFillTx/>
                <a:latin typeface="Calibri"/>
                <a:ea typeface="+mn-ea"/>
                <a:cs typeface="Arial"/>
              </a:rPr>
              <a:t>A.id, </a:t>
            </a:r>
            <a:r>
              <a:rPr kumimoji="0" lang="en-US" sz="2400" b="0" i="0" u="none" strike="noStrike" kern="1200" cap="none" spc="0" normalizeH="0" baseline="0" noProof="0" dirty="0" err="1">
                <a:ln>
                  <a:noFill/>
                </a:ln>
                <a:solidFill>
                  <a:prstClr val="black"/>
                </a:solidFill>
                <a:effectLst/>
                <a:uLnTx/>
                <a:uFillTx/>
                <a:latin typeface="Calibri"/>
                <a:ea typeface="+mn-ea"/>
                <a:cs typeface="Arial"/>
              </a:rPr>
              <a:t>B.value</a:t>
            </a:r>
            <a:br>
              <a:rPr kumimoji="0" lang="en-US" sz="2400" b="1" i="0" u="none" strike="noStrike" kern="1200" cap="none" spc="0" normalizeH="0" baseline="0" noProof="0" dirty="0">
                <a:ln>
                  <a:noFill/>
                </a:ln>
                <a:solidFill>
                  <a:prstClr val="black"/>
                </a:solidFill>
                <a:effectLst/>
                <a:uLnTx/>
                <a:uFillTx/>
                <a:latin typeface="Calibri"/>
                <a:ea typeface="+mn-ea"/>
                <a:cs typeface="Arial"/>
              </a:rPr>
            </a:br>
            <a:r>
              <a:rPr kumimoji="0" lang="en-US" sz="2400" b="1" i="0" u="none" strike="noStrike" kern="1200" cap="none" spc="0" normalizeH="0" baseline="0" noProof="0" dirty="0">
                <a:ln>
                  <a:noFill/>
                </a:ln>
                <a:solidFill>
                  <a:prstClr val="black"/>
                </a:solidFill>
                <a:effectLst/>
                <a:uLnTx/>
                <a:uFillTx/>
                <a:latin typeface="Calibri"/>
                <a:ea typeface="+mn-ea"/>
                <a:cs typeface="Arial"/>
              </a:rPr>
              <a:t>  FROM </a:t>
            </a:r>
            <a:r>
              <a:rPr kumimoji="0" lang="en-US" sz="2400" b="0" i="0" u="none" strike="noStrike" kern="1200" cap="none" spc="0" normalizeH="0" baseline="0" noProof="0" dirty="0">
                <a:ln>
                  <a:noFill/>
                </a:ln>
                <a:solidFill>
                  <a:prstClr val="black"/>
                </a:solidFill>
                <a:effectLst/>
                <a:uLnTx/>
                <a:uFillTx/>
                <a:latin typeface="Calibri"/>
                <a:ea typeface="+mn-ea"/>
                <a:cs typeface="Arial"/>
              </a:rPr>
              <a:t>A, B</a:t>
            </a:r>
            <a:br>
              <a:rPr kumimoji="0" lang="en-US" sz="2400" b="1" i="0" u="none" strike="noStrike" kern="1200" cap="none" spc="0" normalizeH="0" baseline="0" noProof="0" dirty="0">
                <a:ln>
                  <a:noFill/>
                </a:ln>
                <a:solidFill>
                  <a:prstClr val="black"/>
                </a:solidFill>
                <a:effectLst/>
                <a:uLnTx/>
                <a:uFillTx/>
                <a:latin typeface="Calibri"/>
                <a:ea typeface="+mn-ea"/>
                <a:cs typeface="Arial"/>
              </a:rPr>
            </a:br>
            <a:r>
              <a:rPr kumimoji="0" lang="en-US" sz="2400" b="1" i="0" u="none" strike="noStrike" kern="1200" cap="none" spc="0" normalizeH="0" baseline="0" noProof="0" dirty="0">
                <a:ln>
                  <a:noFill/>
                </a:ln>
                <a:solidFill>
                  <a:prstClr val="black"/>
                </a:solidFill>
                <a:effectLst/>
                <a:uLnTx/>
                <a:uFillTx/>
                <a:latin typeface="Calibri"/>
                <a:ea typeface="+mn-ea"/>
                <a:cs typeface="Arial"/>
              </a:rPr>
              <a:t>WHERE </a:t>
            </a:r>
            <a:r>
              <a:rPr kumimoji="0" lang="en-US" sz="2400" b="0" i="0" u="none" strike="noStrike" kern="1200" cap="none" spc="0" normalizeH="0" baseline="0" noProof="0" dirty="0">
                <a:ln>
                  <a:noFill/>
                </a:ln>
                <a:solidFill>
                  <a:prstClr val="black"/>
                </a:solidFill>
                <a:effectLst/>
                <a:uLnTx/>
                <a:uFillTx/>
                <a:latin typeface="Calibri"/>
                <a:ea typeface="+mn-ea"/>
                <a:cs typeface="Arial"/>
              </a:rPr>
              <a:t>A.id = B.id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a:rPr>
              <a:t>     AND </a:t>
            </a:r>
            <a:r>
              <a:rPr kumimoji="0" lang="en-US" sz="2400" b="0" i="0" u="none" strike="noStrike" kern="1200" cap="none" spc="0" normalizeH="0" baseline="0" noProof="0" dirty="0" err="1">
                <a:ln>
                  <a:noFill/>
                </a:ln>
                <a:solidFill>
                  <a:prstClr val="black"/>
                </a:solidFill>
                <a:effectLst/>
                <a:uLnTx/>
                <a:uFillTx/>
                <a:latin typeface="Calibri"/>
                <a:ea typeface="+mn-ea"/>
                <a:cs typeface="Arial"/>
              </a:rPr>
              <a:t>B.c</a:t>
            </a:r>
            <a:r>
              <a:rPr kumimoji="0" lang="en-US" sz="2400" b="0" i="0" u="none" strike="noStrike" kern="1200" cap="none" spc="0" normalizeH="0" baseline="0" noProof="0" dirty="0">
                <a:ln>
                  <a:noFill/>
                </a:ln>
                <a:solidFill>
                  <a:prstClr val="black"/>
                </a:solidFill>
                <a:effectLst/>
                <a:uLnTx/>
                <a:uFillTx/>
                <a:latin typeface="Calibri"/>
                <a:ea typeface="+mn-ea"/>
                <a:cs typeface="Arial"/>
              </a:rPr>
              <a:t> = </a:t>
            </a:r>
            <a:r>
              <a:rPr kumimoji="0" lang="en-US" sz="2400" b="0" i="0" u="none" strike="noStrike" kern="1200" cap="none" spc="0" normalizeH="0" baseline="0" noProof="0" dirty="0" err="1">
                <a:ln>
                  <a:noFill/>
                </a:ln>
                <a:solidFill>
                  <a:prstClr val="black"/>
                </a:solidFill>
                <a:effectLst/>
                <a:uLnTx/>
                <a:uFillTx/>
                <a:latin typeface="Calibri"/>
                <a:ea typeface="+mn-ea"/>
                <a:cs typeface="Arial"/>
              </a:rPr>
              <a:t>B.d</a:t>
            </a:r>
            <a:br>
              <a:rPr kumimoji="0" lang="en-US" sz="2400" b="1" i="0" u="none" strike="noStrike" kern="1200" cap="none" spc="0" normalizeH="0" baseline="0" noProof="0" dirty="0">
                <a:ln>
                  <a:noFill/>
                </a:ln>
                <a:solidFill>
                  <a:prstClr val="black"/>
                </a:solidFill>
                <a:effectLst/>
                <a:uLnTx/>
                <a:uFillTx/>
                <a:latin typeface="Calibri"/>
                <a:ea typeface="+mn-ea"/>
                <a:cs typeface="Arial"/>
              </a:rPr>
            </a:br>
            <a:r>
              <a:rPr kumimoji="0" lang="en-US" sz="2400" b="1" i="0" u="none" strike="noStrike" kern="1200" cap="none" spc="0" normalizeH="0" baseline="0" noProof="0" dirty="0">
                <a:ln>
                  <a:noFill/>
                </a:ln>
                <a:solidFill>
                  <a:prstClr val="black"/>
                </a:solidFill>
                <a:effectLst/>
                <a:uLnTx/>
                <a:uFillTx/>
                <a:latin typeface="Calibri"/>
                <a:ea typeface="+mn-ea"/>
                <a:cs typeface="Arial"/>
              </a:rPr>
              <a:t>     AND </a:t>
            </a:r>
            <a:r>
              <a:rPr kumimoji="0" lang="en-US" sz="2400" b="0" i="0" u="none" strike="noStrike" kern="1200" cap="none" spc="0" normalizeH="0" baseline="0" noProof="0" dirty="0" err="1">
                <a:ln>
                  <a:noFill/>
                </a:ln>
                <a:solidFill>
                  <a:prstClr val="black"/>
                </a:solidFill>
                <a:effectLst/>
                <a:uLnTx/>
                <a:uFillTx/>
                <a:latin typeface="Calibri"/>
                <a:ea typeface="+mn-ea"/>
                <a:cs typeface="Arial"/>
              </a:rPr>
              <a:t>B.value</a:t>
            </a:r>
            <a:r>
              <a:rPr kumimoji="0" lang="en-US" sz="2400" b="0" i="0" u="none" strike="noStrike" kern="1200" cap="none" spc="0" normalizeH="0" baseline="0" noProof="0" dirty="0">
                <a:ln>
                  <a:noFill/>
                </a:ln>
                <a:solidFill>
                  <a:prstClr val="black"/>
                </a:solidFill>
                <a:effectLst/>
                <a:uLnTx/>
                <a:uFillTx/>
                <a:latin typeface="Calibri"/>
                <a:ea typeface="+mn-ea"/>
                <a:cs typeface="Arial"/>
              </a:rPr>
              <a:t> &gt; 100</a:t>
            </a:r>
          </a:p>
        </p:txBody>
      </p:sp>
      <p:sp>
        <p:nvSpPr>
          <p:cNvPr id="21" name="TextBox 20">
            <a:extLst>
              <a:ext uri="{FF2B5EF4-FFF2-40B4-BE49-F238E27FC236}">
                <a16:creationId xmlns:a16="http://schemas.microsoft.com/office/drawing/2014/main" id="{94BAA3C0-8ABC-4E50-8238-F3AECBC2CA91}"/>
              </a:ext>
            </a:extLst>
          </p:cNvPr>
          <p:cNvSpPr txBox="1"/>
          <p:nvPr/>
        </p:nvSpPr>
        <p:spPr>
          <a:xfrm>
            <a:off x="326501" y="1052736"/>
            <a:ext cx="6345563" cy="163121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Expression pred =</a:t>
            </a:r>
            <a:r>
              <a:rPr kumimoji="0" lang="en-US" sz="2000" b="0" i="0" u="none" strike="noStrike" kern="1200" cap="none" spc="0" normalizeH="0" baseline="0" noProof="0" dirty="0">
                <a:ln>
                  <a:noFill/>
                </a:ln>
                <a:solidFill>
                  <a:prstClr val="black"/>
                </a:solidFill>
                <a:effectLst/>
                <a:uLnTx/>
                <a:uFillTx/>
                <a:latin typeface="Calibri"/>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B.c</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B.d</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AND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B.value</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&gt; 100)</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generator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&lt;Tuple&gt; next(): …</a:t>
            </a:r>
          </a:p>
        </p:txBody>
      </p:sp>
      <p:sp>
        <p:nvSpPr>
          <p:cNvPr id="10" name="Rectangle 9">
            <a:extLst>
              <a:ext uri="{FF2B5EF4-FFF2-40B4-BE49-F238E27FC236}">
                <a16:creationId xmlns:a16="http://schemas.microsoft.com/office/drawing/2014/main" id="{83AED093-29C4-447D-BA66-39E0783AE9F9}"/>
              </a:ext>
            </a:extLst>
          </p:cNvPr>
          <p:cNvSpPr/>
          <p:nvPr/>
        </p:nvSpPr>
        <p:spPr>
          <a:xfrm>
            <a:off x="410365" y="1109006"/>
            <a:ext cx="2940472" cy="1527903"/>
          </a:xfrm>
          <a:prstGeom prst="rect">
            <a:avLst/>
          </a:prstGeom>
          <a:solidFill>
            <a:schemeClr val="bg1">
              <a:alpha val="29291"/>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9" name="Rectangle 28">
            <a:extLst>
              <a:ext uri="{FF2B5EF4-FFF2-40B4-BE49-F238E27FC236}">
                <a16:creationId xmlns:a16="http://schemas.microsoft.com/office/drawing/2014/main" id="{A7C8AEDE-C592-47EC-9082-629CD3378CAF}"/>
              </a:ext>
            </a:extLst>
          </p:cNvPr>
          <p:cNvSpPr/>
          <p:nvPr/>
        </p:nvSpPr>
        <p:spPr>
          <a:xfrm>
            <a:off x="3206821" y="2196483"/>
            <a:ext cx="2677389" cy="440429"/>
          </a:xfrm>
          <a:prstGeom prst="rect">
            <a:avLst/>
          </a:prstGeom>
          <a:solidFill>
            <a:schemeClr val="bg1">
              <a:alpha val="29291"/>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Tree>
    <p:extLst>
      <p:ext uri="{BB962C8B-B14F-4D97-AF65-F5344CB8AC3E}">
        <p14:creationId xmlns:p14="http://schemas.microsoft.com/office/powerpoint/2010/main" val="75898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Interpreted, tuple-at-a-time processing</a:t>
            </a:r>
          </a:p>
        </p:txBody>
      </p:sp>
      <p:sp>
        <p:nvSpPr>
          <p:cNvPr id="3" name="Content Placeholder 2"/>
          <p:cNvSpPr>
            <a:spLocks noGrp="1"/>
          </p:cNvSpPr>
          <p:nvPr>
            <p:ph idx="1"/>
          </p:nvPr>
        </p:nvSpPr>
        <p:spPr>
          <a:xfrm>
            <a:off x="4087354" y="1140315"/>
            <a:ext cx="8417358" cy="2333099"/>
          </a:xfrm>
        </p:spPr>
        <p:txBody>
          <a:bodyPr/>
          <a:lstStyle/>
          <a:p>
            <a:pPr marL="0" indent="0">
              <a:buNone/>
            </a:pPr>
            <a:r>
              <a:rPr lang="en-US" sz="2800" dirty="0"/>
              <a:t>The DBMS traverses the tree.</a:t>
            </a:r>
            <a:br>
              <a:rPr lang="en-US" sz="2800" dirty="0"/>
            </a:br>
            <a:r>
              <a:rPr lang="en-US" sz="2800" dirty="0"/>
              <a:t>For each node that it visits, it has to figure out</a:t>
            </a:r>
            <a:br>
              <a:rPr lang="en-US" sz="2800" dirty="0"/>
            </a:br>
            <a:r>
              <a:rPr lang="en-US" sz="2800" dirty="0"/>
              <a:t>what the operator needs to do. Same for expressions.</a:t>
            </a:r>
          </a:p>
          <a:p>
            <a:pPr marL="0" indent="0">
              <a:buNone/>
            </a:pPr>
            <a:r>
              <a:rPr lang="en-US" sz="2800" dirty="0"/>
              <a:t>This happens for every… single… tuple…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pic>
        <p:nvPicPr>
          <p:cNvPr id="5" name="Picture 4"/>
          <p:cNvPicPr>
            <a:picLocks noChangeAspect="1"/>
          </p:cNvPicPr>
          <p:nvPr/>
        </p:nvPicPr>
        <p:blipFill>
          <a:blip r:embed="rId3"/>
          <a:stretch>
            <a:fillRect/>
          </a:stretch>
        </p:blipFill>
        <p:spPr>
          <a:xfrm>
            <a:off x="1079613" y="1724162"/>
            <a:ext cx="2409825" cy="552450"/>
          </a:xfrm>
          <a:prstGeom prst="rect">
            <a:avLst/>
          </a:prstGeom>
        </p:spPr>
      </p:pic>
      <p:pic>
        <p:nvPicPr>
          <p:cNvPr id="6" name="Picture 5"/>
          <p:cNvPicPr>
            <a:picLocks noChangeAspect="1"/>
          </p:cNvPicPr>
          <p:nvPr/>
        </p:nvPicPr>
        <p:blipFill>
          <a:blip r:embed="rId4"/>
          <a:stretch>
            <a:fillRect/>
          </a:stretch>
        </p:blipFill>
        <p:spPr>
          <a:xfrm>
            <a:off x="912925" y="2824868"/>
            <a:ext cx="2743200" cy="933450"/>
          </a:xfrm>
          <a:prstGeom prst="rect">
            <a:avLst/>
          </a:prstGeom>
        </p:spPr>
      </p:pic>
      <p:pic>
        <p:nvPicPr>
          <p:cNvPr id="7" name="Picture 6"/>
          <p:cNvPicPr>
            <a:picLocks noChangeAspect="1"/>
          </p:cNvPicPr>
          <p:nvPr/>
        </p:nvPicPr>
        <p:blipFill>
          <a:blip r:embed="rId5"/>
          <a:stretch>
            <a:fillRect/>
          </a:stretch>
        </p:blipFill>
        <p:spPr>
          <a:xfrm>
            <a:off x="2403587" y="4654109"/>
            <a:ext cx="2505075" cy="542925"/>
          </a:xfrm>
          <a:prstGeom prst="rect">
            <a:avLst/>
          </a:prstGeom>
        </p:spPr>
      </p:pic>
      <p:pic>
        <p:nvPicPr>
          <p:cNvPr id="8" name="Picture 7"/>
          <p:cNvPicPr>
            <a:picLocks noChangeAspect="1"/>
          </p:cNvPicPr>
          <p:nvPr/>
        </p:nvPicPr>
        <p:blipFill>
          <a:blip r:embed="rId6"/>
          <a:stretch>
            <a:fillRect/>
          </a:stretch>
        </p:blipFill>
        <p:spPr>
          <a:xfrm>
            <a:off x="119336" y="5711824"/>
            <a:ext cx="1152525" cy="523875"/>
          </a:xfrm>
          <a:prstGeom prst="rect">
            <a:avLst/>
          </a:prstGeom>
        </p:spPr>
      </p:pic>
      <p:pic>
        <p:nvPicPr>
          <p:cNvPr id="9" name="Picture 8"/>
          <p:cNvPicPr>
            <a:picLocks noChangeAspect="1"/>
          </p:cNvPicPr>
          <p:nvPr/>
        </p:nvPicPr>
        <p:blipFill>
          <a:blip r:embed="rId7"/>
          <a:stretch>
            <a:fillRect/>
          </a:stretch>
        </p:blipFill>
        <p:spPr>
          <a:xfrm>
            <a:off x="3070336" y="5711824"/>
            <a:ext cx="1171575" cy="514350"/>
          </a:xfrm>
          <a:prstGeom prst="rect">
            <a:avLst/>
          </a:prstGeom>
        </p:spPr>
      </p:pic>
      <p:sp>
        <p:nvSpPr>
          <p:cNvPr id="10" name="Freeform 9"/>
          <p:cNvSpPr/>
          <p:nvPr/>
        </p:nvSpPr>
        <p:spPr>
          <a:xfrm>
            <a:off x="585473" y="1917700"/>
            <a:ext cx="1692863" cy="876300"/>
          </a:xfrm>
          <a:custGeom>
            <a:avLst/>
            <a:gdLst>
              <a:gd name="connsiteX0" fmla="*/ 549863 w 1692863"/>
              <a:gd name="connsiteY0" fmla="*/ 0 h 876300"/>
              <a:gd name="connsiteX1" fmla="*/ 54563 w 1692863"/>
              <a:gd name="connsiteY1" fmla="*/ 292100 h 876300"/>
              <a:gd name="connsiteX2" fmla="*/ 1692863 w 1692863"/>
              <a:gd name="connsiteY2" fmla="*/ 876300 h 876300"/>
            </a:gdLst>
            <a:ahLst/>
            <a:cxnLst>
              <a:cxn ang="0">
                <a:pos x="connsiteX0" y="connsiteY0"/>
              </a:cxn>
              <a:cxn ang="0">
                <a:pos x="connsiteX1" y="connsiteY1"/>
              </a:cxn>
              <a:cxn ang="0">
                <a:pos x="connsiteX2" y="connsiteY2"/>
              </a:cxn>
            </a:cxnLst>
            <a:rect l="l" t="t" r="r" b="b"/>
            <a:pathLst>
              <a:path w="1692863" h="876300">
                <a:moveTo>
                  <a:pt x="549863" y="0"/>
                </a:moveTo>
                <a:cubicBezTo>
                  <a:pt x="206963" y="73025"/>
                  <a:pt x="-135937" y="146050"/>
                  <a:pt x="54563" y="292100"/>
                </a:cubicBezTo>
                <a:cubicBezTo>
                  <a:pt x="245063" y="438150"/>
                  <a:pt x="968963" y="657225"/>
                  <a:pt x="1692863" y="8763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11" name="Freeform 10"/>
          <p:cNvSpPr/>
          <p:nvPr/>
        </p:nvSpPr>
        <p:spPr>
          <a:xfrm>
            <a:off x="3065736" y="3378889"/>
            <a:ext cx="831296" cy="1243911"/>
          </a:xfrm>
          <a:custGeom>
            <a:avLst/>
            <a:gdLst>
              <a:gd name="connsiteX0" fmla="*/ 0 w 831296"/>
              <a:gd name="connsiteY0" fmla="*/ 12011 h 1243911"/>
              <a:gd name="connsiteX1" fmla="*/ 762000 w 831296"/>
              <a:gd name="connsiteY1" fmla="*/ 177111 h 1243911"/>
              <a:gd name="connsiteX2" fmla="*/ 749300 w 831296"/>
              <a:gd name="connsiteY2" fmla="*/ 1243911 h 1243911"/>
            </a:gdLst>
            <a:ahLst/>
            <a:cxnLst>
              <a:cxn ang="0">
                <a:pos x="connsiteX0" y="connsiteY0"/>
              </a:cxn>
              <a:cxn ang="0">
                <a:pos x="connsiteX1" y="connsiteY1"/>
              </a:cxn>
              <a:cxn ang="0">
                <a:pos x="connsiteX2" y="connsiteY2"/>
              </a:cxn>
            </a:cxnLst>
            <a:rect l="l" t="t" r="r" b="b"/>
            <a:pathLst>
              <a:path w="831296" h="1243911">
                <a:moveTo>
                  <a:pt x="0" y="12011"/>
                </a:moveTo>
                <a:cubicBezTo>
                  <a:pt x="318558" y="-8098"/>
                  <a:pt x="637117" y="-28206"/>
                  <a:pt x="762000" y="177111"/>
                </a:cubicBezTo>
                <a:cubicBezTo>
                  <a:pt x="886883" y="382428"/>
                  <a:pt x="818091" y="813169"/>
                  <a:pt x="749300" y="1243911"/>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12" name="Freeform 11"/>
          <p:cNvSpPr/>
          <p:nvPr/>
        </p:nvSpPr>
        <p:spPr>
          <a:xfrm>
            <a:off x="469378" y="2984500"/>
            <a:ext cx="475458" cy="2705100"/>
          </a:xfrm>
          <a:custGeom>
            <a:avLst/>
            <a:gdLst>
              <a:gd name="connsiteX0" fmla="*/ 475458 w 475458"/>
              <a:gd name="connsiteY0" fmla="*/ 0 h 2705100"/>
              <a:gd name="connsiteX1" fmla="*/ 5558 w 475458"/>
              <a:gd name="connsiteY1" fmla="*/ 762000 h 2705100"/>
              <a:gd name="connsiteX2" fmla="*/ 259558 w 475458"/>
              <a:gd name="connsiteY2" fmla="*/ 2705100 h 2705100"/>
            </a:gdLst>
            <a:ahLst/>
            <a:cxnLst>
              <a:cxn ang="0">
                <a:pos x="connsiteX0" y="connsiteY0"/>
              </a:cxn>
              <a:cxn ang="0">
                <a:pos x="connsiteX1" y="connsiteY1"/>
              </a:cxn>
              <a:cxn ang="0">
                <a:pos x="connsiteX2" y="connsiteY2"/>
              </a:cxn>
            </a:cxnLst>
            <a:rect l="l" t="t" r="r" b="b"/>
            <a:pathLst>
              <a:path w="475458" h="2705100">
                <a:moveTo>
                  <a:pt x="475458" y="0"/>
                </a:moveTo>
                <a:cubicBezTo>
                  <a:pt x="258499" y="155575"/>
                  <a:pt x="41541" y="311150"/>
                  <a:pt x="5558" y="762000"/>
                </a:cubicBezTo>
                <a:cubicBezTo>
                  <a:pt x="-30425" y="1212850"/>
                  <a:pt x="114566" y="1958975"/>
                  <a:pt x="259558" y="27051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13" name="Freeform 12"/>
          <p:cNvSpPr/>
          <p:nvPr/>
        </p:nvSpPr>
        <p:spPr>
          <a:xfrm>
            <a:off x="1936537" y="4838700"/>
            <a:ext cx="1738799" cy="863600"/>
          </a:xfrm>
          <a:custGeom>
            <a:avLst/>
            <a:gdLst>
              <a:gd name="connsiteX0" fmla="*/ 519599 w 1738799"/>
              <a:gd name="connsiteY0" fmla="*/ 0 h 863600"/>
              <a:gd name="connsiteX1" fmla="*/ 62399 w 1738799"/>
              <a:gd name="connsiteY1" fmla="*/ 355600 h 863600"/>
              <a:gd name="connsiteX2" fmla="*/ 1738799 w 1738799"/>
              <a:gd name="connsiteY2" fmla="*/ 863600 h 863600"/>
            </a:gdLst>
            <a:ahLst/>
            <a:cxnLst>
              <a:cxn ang="0">
                <a:pos x="connsiteX0" y="connsiteY0"/>
              </a:cxn>
              <a:cxn ang="0">
                <a:pos x="connsiteX1" y="connsiteY1"/>
              </a:cxn>
              <a:cxn ang="0">
                <a:pos x="connsiteX2" y="connsiteY2"/>
              </a:cxn>
            </a:cxnLst>
            <a:rect l="l" t="t" r="r" b="b"/>
            <a:pathLst>
              <a:path w="1738799" h="863600">
                <a:moveTo>
                  <a:pt x="519599" y="0"/>
                </a:moveTo>
                <a:cubicBezTo>
                  <a:pt x="189399" y="105833"/>
                  <a:pt x="-140801" y="211667"/>
                  <a:pt x="62399" y="355600"/>
                </a:cubicBezTo>
                <a:cubicBezTo>
                  <a:pt x="265599" y="499533"/>
                  <a:pt x="1002199" y="681566"/>
                  <a:pt x="1738799" y="86360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0" name="Content Placeholder 2">
            <a:extLst>
              <a:ext uri="{FF2B5EF4-FFF2-40B4-BE49-F238E27FC236}">
                <a16:creationId xmlns:a16="http://schemas.microsoft.com/office/drawing/2014/main" id="{FC9F5AA5-6C61-40EA-9760-653A47E1A6E5}"/>
              </a:ext>
            </a:extLst>
          </p:cNvPr>
          <p:cNvSpPr txBox="1">
            <a:spLocks/>
          </p:cNvSpPr>
          <p:nvPr/>
        </p:nvSpPr>
        <p:spPr bwMode="auto">
          <a:xfrm>
            <a:off x="5243229" y="3356593"/>
            <a:ext cx="6745571" cy="2952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400">
                <a:solidFill>
                  <a:schemeClr val="tx1"/>
                </a:solidFill>
                <a:latin typeface="+mn-lt"/>
                <a:cs typeface="+mn-cs"/>
              </a:defRPr>
            </a:lvl2pPr>
            <a:lvl3pPr marL="1142971" indent="-228594" algn="l" rtl="0" eaLnBrk="1" fontAlgn="base" hangingPunct="1">
              <a:spcBef>
                <a:spcPct val="20000"/>
              </a:spcBef>
              <a:spcAft>
                <a:spcPct val="0"/>
              </a:spcAft>
              <a:buChar char="•"/>
              <a:defRPr>
                <a:solidFill>
                  <a:schemeClr val="tx1"/>
                </a:solidFill>
                <a:latin typeface="+mn-lt"/>
                <a:cs typeface="+mn-cs"/>
              </a:defRPr>
            </a:lvl3pPr>
            <a:lvl4pPr marL="1600160" indent="-228594" algn="l" rtl="0" eaLnBrk="1" fontAlgn="base" hangingPunct="1">
              <a:spcBef>
                <a:spcPct val="20000"/>
              </a:spcBef>
              <a:spcAft>
                <a:spcPct val="0"/>
              </a:spcAft>
              <a:buChar char="–"/>
              <a:defRPr>
                <a:solidFill>
                  <a:schemeClr val="tx1"/>
                </a:solidFill>
                <a:latin typeface="+mn-lt"/>
                <a:cs typeface="+mn-cs"/>
              </a:defRPr>
            </a:lvl4pPr>
            <a:lvl5pPr marL="2057349" indent="-228594" algn="l" rtl="0" eaLnBrk="1" fontAlgn="base" hangingPunct="1">
              <a:spcBef>
                <a:spcPct val="20000"/>
              </a:spcBef>
              <a:spcAft>
                <a:spcPct val="0"/>
              </a:spcAft>
              <a:buChar char="»"/>
              <a:defRPr>
                <a:solidFill>
                  <a:schemeClr val="tx1"/>
                </a:solidFill>
                <a:latin typeface="+mn-lt"/>
                <a:cs typeface="+mn-cs"/>
              </a:defRPr>
            </a:lvl5pPr>
            <a:lvl6pPr marL="2514537" indent="-228594" algn="l" rtl="0" eaLnBrk="1" fontAlgn="base" hangingPunct="1">
              <a:spcBef>
                <a:spcPct val="20000"/>
              </a:spcBef>
              <a:spcAft>
                <a:spcPct val="0"/>
              </a:spcAft>
              <a:buChar char="»"/>
              <a:defRPr>
                <a:solidFill>
                  <a:schemeClr val="tx1"/>
                </a:solidFill>
                <a:latin typeface="+mn-lt"/>
                <a:cs typeface="+mn-cs"/>
              </a:defRPr>
            </a:lvl6pPr>
            <a:lvl7pPr marL="2971726" indent="-228594" algn="l" rtl="0" eaLnBrk="1" fontAlgn="base" hangingPunct="1">
              <a:spcBef>
                <a:spcPct val="20000"/>
              </a:spcBef>
              <a:spcAft>
                <a:spcPct val="0"/>
              </a:spcAft>
              <a:buChar char="»"/>
              <a:defRPr>
                <a:solidFill>
                  <a:schemeClr val="tx1"/>
                </a:solidFill>
                <a:latin typeface="+mn-lt"/>
                <a:cs typeface="+mn-cs"/>
              </a:defRPr>
            </a:lvl7pPr>
            <a:lvl8pPr marL="3428914" indent="-228594" algn="l" rtl="0" eaLnBrk="1" fontAlgn="base" hangingPunct="1">
              <a:spcBef>
                <a:spcPct val="20000"/>
              </a:spcBef>
              <a:spcAft>
                <a:spcPct val="0"/>
              </a:spcAft>
              <a:buChar char="»"/>
              <a:defRPr>
                <a:solidFill>
                  <a:schemeClr val="tx1"/>
                </a:solidFill>
                <a:latin typeface="+mn-lt"/>
                <a:cs typeface="+mn-cs"/>
              </a:defRPr>
            </a:lvl8pPr>
            <a:lvl9pPr marL="3886103" indent="-228594" algn="l" rtl="0" eaLnBrk="1" fontAlgn="base" hangingPunct="1">
              <a:spcBef>
                <a:spcPct val="20000"/>
              </a:spcBef>
              <a:spcAft>
                <a:spcPct val="0"/>
              </a:spcAft>
              <a:buChar char="»"/>
              <a:defRPr>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a:ea typeface="+mn-ea"/>
                <a:cs typeface="Arial"/>
              </a:rPr>
              <a:t>Many function calls</a:t>
            </a:r>
          </a:p>
          <a:p>
            <a:pPr marL="342891" marR="0" lvl="0" indent="-342891"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rPr>
              <a:t>Save/restore contents of CPU registers</a:t>
            </a:r>
          </a:p>
          <a:p>
            <a:pPr marL="342891" marR="0" lvl="0" indent="-342891"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rPr>
              <a:t>Force new instruction stream in the pipeline </a:t>
            </a:r>
            <a:r>
              <a:rPr kumimoji="0" lang="en-US" sz="2800" b="0" i="0" u="none" strike="noStrike" kern="0" cap="none" spc="0" normalizeH="0" baseline="0" noProof="0" dirty="0">
                <a:ln>
                  <a:noFill/>
                </a:ln>
                <a:solidFill>
                  <a:prstClr val="black"/>
                </a:solidFill>
                <a:effectLst/>
                <a:uLnTx/>
                <a:uFillTx/>
                <a:latin typeface="Calibri"/>
                <a:ea typeface="+mn-ea"/>
                <a:cs typeface="Arial"/>
                <a:sym typeface="Wingdings"/>
              </a:rPr>
              <a:t> bad for instruction cache</a:t>
            </a:r>
          </a:p>
          <a:p>
            <a:pPr marL="5715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a:ea typeface="+mn-ea"/>
                <a:cs typeface="Arial"/>
                <a:sym typeface="Wingdings"/>
              </a:rPr>
              <a:t>Generic code</a:t>
            </a:r>
          </a:p>
          <a:p>
            <a:pPr marL="514350" marR="0" lvl="0" indent="-4572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prstClr val="black"/>
                </a:solidFill>
                <a:effectLst/>
                <a:uLnTx/>
                <a:uFillTx/>
                <a:latin typeface="Calibri"/>
                <a:ea typeface="+mn-ea"/>
                <a:cs typeface="Arial"/>
                <a:sym typeface="Wingdings"/>
              </a:rPr>
              <a:t>Has to cover every table, datatype, query</a:t>
            </a:r>
          </a:p>
          <a:p>
            <a:pPr marL="342891" marR="0" lvl="0" indent="-342891"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8582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Processing model</a:t>
            </a:r>
          </a:p>
        </p:txBody>
      </p:sp>
      <p:sp>
        <p:nvSpPr>
          <p:cNvPr id="3" name="Content Placeholder 2"/>
          <p:cNvSpPr>
            <a:spLocks noGrp="1"/>
          </p:cNvSpPr>
          <p:nvPr>
            <p:ph idx="1"/>
          </p:nvPr>
        </p:nvSpPr>
        <p:spPr/>
        <p:txBody>
          <a:bodyPr/>
          <a:lstStyle/>
          <a:p>
            <a:pPr marL="0" indent="0">
              <a:buNone/>
            </a:pPr>
            <a:r>
              <a:rPr lang="en-US" dirty="0"/>
              <a:t>The </a:t>
            </a:r>
            <a:r>
              <a:rPr lang="en-US" b="1" i="1" dirty="0"/>
              <a:t>processing model</a:t>
            </a:r>
            <a:r>
              <a:rPr lang="en-US" dirty="0"/>
              <a:t> of a DBMS defines how the system executes a query plan.</a:t>
            </a:r>
          </a:p>
          <a:p>
            <a:pPr lvl="1"/>
            <a:r>
              <a:rPr lang="en-US" dirty="0"/>
              <a:t>Different trade-offs for different workloads</a:t>
            </a:r>
          </a:p>
          <a:p>
            <a:pPr lvl="1"/>
            <a:endParaRPr lang="en-US" dirty="0"/>
          </a:p>
          <a:p>
            <a:r>
              <a:rPr lang="en-US" dirty="0">
                <a:solidFill>
                  <a:schemeClr val="tx1">
                    <a:lumMod val="50000"/>
                    <a:lumOff val="50000"/>
                  </a:schemeClr>
                </a:solidFill>
              </a:rPr>
              <a:t>Extreme I: Tuple-at-a-time via the </a:t>
            </a:r>
            <a:r>
              <a:rPr lang="en-US" b="1" dirty="0">
                <a:solidFill>
                  <a:schemeClr val="tx1">
                    <a:lumMod val="50000"/>
                    <a:lumOff val="50000"/>
                  </a:schemeClr>
                </a:solidFill>
              </a:rPr>
              <a:t>iterator model</a:t>
            </a:r>
          </a:p>
          <a:p>
            <a:r>
              <a:rPr lang="en-US" dirty="0"/>
              <a:t>Extreme II: </a:t>
            </a:r>
            <a:r>
              <a:rPr lang="en-US" b="1" dirty="0"/>
              <a:t>Block-oriented model </a:t>
            </a:r>
            <a:r>
              <a:rPr lang="en-US" dirty="0"/>
              <a:t>(typically column-at-a-time)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81679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Block-oriented (aka materialization) model</a:t>
            </a:r>
          </a:p>
        </p:txBody>
      </p:sp>
      <p:sp>
        <p:nvSpPr>
          <p:cNvPr id="3" name="Content Placeholder 2"/>
          <p:cNvSpPr>
            <a:spLocks noGrp="1"/>
          </p:cNvSpPr>
          <p:nvPr>
            <p:ph idx="1"/>
          </p:nvPr>
        </p:nvSpPr>
        <p:spPr/>
        <p:txBody>
          <a:bodyPr/>
          <a:lstStyle/>
          <a:p>
            <a:pPr marL="0" indent="0">
              <a:buNone/>
            </a:pPr>
            <a:r>
              <a:rPr lang="en-US" dirty="0"/>
              <a:t>Each operator processes its input all at once and emits its output all at once</a:t>
            </a:r>
          </a:p>
          <a:p>
            <a:r>
              <a:rPr lang="en-US" dirty="0"/>
              <a:t>The operator “materializes” its output as a single result.</a:t>
            </a:r>
          </a:p>
          <a:p>
            <a:r>
              <a:rPr lang="en-US" dirty="0"/>
              <a:t>Often bottom-up plan processing.</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5" name="TextBox 4">
            <a:extLst>
              <a:ext uri="{FF2B5EF4-FFF2-40B4-BE49-F238E27FC236}">
                <a16:creationId xmlns:a16="http://schemas.microsoft.com/office/drawing/2014/main" id="{B33424D3-D477-4B67-9766-B09C5ACAC376}"/>
              </a:ext>
            </a:extLst>
          </p:cNvPr>
          <p:cNvSpPr txBox="1"/>
          <p:nvPr/>
        </p:nvSpPr>
        <p:spPr>
          <a:xfrm>
            <a:off x="8140328" y="3232298"/>
            <a:ext cx="3848472" cy="707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Tuples Output() </a:t>
            </a:r>
          </a:p>
        </p:txBody>
      </p:sp>
      <p:sp>
        <p:nvSpPr>
          <p:cNvPr id="6" name="TextBox 5">
            <a:extLst>
              <a:ext uri="{FF2B5EF4-FFF2-40B4-BE49-F238E27FC236}">
                <a16:creationId xmlns:a16="http://schemas.microsoft.com/office/drawing/2014/main" id="{22FB8678-4350-4C48-BEA5-97E19AAF9490}"/>
              </a:ext>
            </a:extLst>
          </p:cNvPr>
          <p:cNvSpPr txBox="1"/>
          <p:nvPr/>
        </p:nvSpPr>
        <p:spPr>
          <a:xfrm>
            <a:off x="451792" y="4341975"/>
            <a:ext cx="5375920" cy="224676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Tuples Output():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for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input.Output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out.append</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a:t>
            </a:r>
          </a:p>
        </p:txBody>
      </p:sp>
      <p:sp>
        <p:nvSpPr>
          <p:cNvPr id="7" name="TextBox 6">
            <a:extLst>
              <a:ext uri="{FF2B5EF4-FFF2-40B4-BE49-F238E27FC236}">
                <a16:creationId xmlns:a16="http://schemas.microsoft.com/office/drawing/2014/main" id="{EB5A64EE-A3C9-487F-A349-8EC90064EC50}"/>
              </a:ext>
            </a:extLst>
          </p:cNvPr>
          <p:cNvSpPr txBox="1"/>
          <p:nvPr/>
        </p:nvSpPr>
        <p:spPr>
          <a:xfrm>
            <a:off x="5940128" y="4033381"/>
            <a:ext cx="6048672" cy="2554545"/>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pred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Tuples Output():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out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for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input.Output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pred(t)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out.append</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a:t>
            </a:r>
          </a:p>
        </p:txBody>
      </p:sp>
    </p:spTree>
    <p:extLst>
      <p:ext uri="{BB962C8B-B14F-4D97-AF65-F5344CB8AC3E}">
        <p14:creationId xmlns:p14="http://schemas.microsoft.com/office/powerpoint/2010/main" val="119433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Block-oriented Model</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pic>
        <p:nvPicPr>
          <p:cNvPr id="5" name="Picture 4"/>
          <p:cNvPicPr>
            <a:picLocks noChangeAspect="1"/>
          </p:cNvPicPr>
          <p:nvPr/>
        </p:nvPicPr>
        <p:blipFill rotWithShape="1">
          <a:blip r:embed="rId3"/>
          <a:srcRect r="1057"/>
          <a:stretch/>
        </p:blipFill>
        <p:spPr>
          <a:xfrm>
            <a:off x="6391946" y="1055391"/>
            <a:ext cx="4055217" cy="1723695"/>
          </a:xfrm>
          <a:prstGeom prst="rect">
            <a:avLst/>
          </a:prstGeom>
        </p:spPr>
      </p:pic>
      <p:pic>
        <p:nvPicPr>
          <p:cNvPr id="6" name="Picture 5"/>
          <p:cNvPicPr>
            <a:picLocks noChangeAspect="1"/>
          </p:cNvPicPr>
          <p:nvPr/>
        </p:nvPicPr>
        <p:blipFill>
          <a:blip r:embed="rId4"/>
          <a:stretch>
            <a:fillRect/>
          </a:stretch>
        </p:blipFill>
        <p:spPr>
          <a:xfrm>
            <a:off x="6314008" y="2824868"/>
            <a:ext cx="4211092" cy="3658483"/>
          </a:xfrm>
          <a:prstGeom prst="rect">
            <a:avLst/>
          </a:prstGeom>
        </p:spPr>
      </p:pic>
      <p:sp>
        <p:nvSpPr>
          <p:cNvPr id="17" name="Freeform 16"/>
          <p:cNvSpPr/>
          <p:nvPr/>
        </p:nvSpPr>
        <p:spPr>
          <a:xfrm>
            <a:off x="1075737" y="1917700"/>
            <a:ext cx="1692863" cy="876300"/>
          </a:xfrm>
          <a:custGeom>
            <a:avLst/>
            <a:gdLst>
              <a:gd name="connsiteX0" fmla="*/ 549863 w 1692863"/>
              <a:gd name="connsiteY0" fmla="*/ 0 h 876300"/>
              <a:gd name="connsiteX1" fmla="*/ 54563 w 1692863"/>
              <a:gd name="connsiteY1" fmla="*/ 292100 h 876300"/>
              <a:gd name="connsiteX2" fmla="*/ 1692863 w 1692863"/>
              <a:gd name="connsiteY2" fmla="*/ 876300 h 876300"/>
            </a:gdLst>
            <a:ahLst/>
            <a:cxnLst>
              <a:cxn ang="0">
                <a:pos x="connsiteX0" y="connsiteY0"/>
              </a:cxn>
              <a:cxn ang="0">
                <a:pos x="connsiteX1" y="connsiteY1"/>
              </a:cxn>
              <a:cxn ang="0">
                <a:pos x="connsiteX2" y="connsiteY2"/>
              </a:cxn>
            </a:cxnLst>
            <a:rect l="l" t="t" r="r" b="b"/>
            <a:pathLst>
              <a:path w="1692863" h="876300">
                <a:moveTo>
                  <a:pt x="549863" y="0"/>
                </a:moveTo>
                <a:cubicBezTo>
                  <a:pt x="206963" y="73025"/>
                  <a:pt x="-135937" y="146050"/>
                  <a:pt x="54563" y="292100"/>
                </a:cubicBezTo>
                <a:cubicBezTo>
                  <a:pt x="245063" y="438150"/>
                  <a:pt x="968963" y="657225"/>
                  <a:pt x="1692863" y="876300"/>
                </a:cubicBezTo>
              </a:path>
            </a:pathLst>
          </a:custGeom>
          <a:noFill/>
          <a:ln w="38100">
            <a:solidFill>
              <a:srgbClr val="C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3" name="Freeform 22"/>
          <p:cNvSpPr/>
          <p:nvPr/>
        </p:nvSpPr>
        <p:spPr>
          <a:xfrm>
            <a:off x="959642" y="3100164"/>
            <a:ext cx="308770" cy="2705100"/>
          </a:xfrm>
          <a:custGeom>
            <a:avLst/>
            <a:gdLst>
              <a:gd name="connsiteX0" fmla="*/ 475458 w 475458"/>
              <a:gd name="connsiteY0" fmla="*/ 0 h 2705100"/>
              <a:gd name="connsiteX1" fmla="*/ 5558 w 475458"/>
              <a:gd name="connsiteY1" fmla="*/ 762000 h 2705100"/>
              <a:gd name="connsiteX2" fmla="*/ 259558 w 475458"/>
              <a:gd name="connsiteY2" fmla="*/ 2705100 h 2705100"/>
            </a:gdLst>
            <a:ahLst/>
            <a:cxnLst>
              <a:cxn ang="0">
                <a:pos x="connsiteX0" y="connsiteY0"/>
              </a:cxn>
              <a:cxn ang="0">
                <a:pos x="connsiteX1" y="connsiteY1"/>
              </a:cxn>
              <a:cxn ang="0">
                <a:pos x="connsiteX2" y="connsiteY2"/>
              </a:cxn>
            </a:cxnLst>
            <a:rect l="l" t="t" r="r" b="b"/>
            <a:pathLst>
              <a:path w="475458" h="2705100">
                <a:moveTo>
                  <a:pt x="475458" y="0"/>
                </a:moveTo>
                <a:cubicBezTo>
                  <a:pt x="258499" y="155575"/>
                  <a:pt x="41541" y="311150"/>
                  <a:pt x="5558" y="762000"/>
                </a:cubicBezTo>
                <a:cubicBezTo>
                  <a:pt x="-30425" y="1212850"/>
                  <a:pt x="114566" y="1958975"/>
                  <a:pt x="259558" y="2705100"/>
                </a:cubicBezTo>
              </a:path>
            </a:pathLst>
          </a:custGeom>
          <a:noFill/>
          <a:ln w="38100">
            <a:solidFill>
              <a:srgbClr val="C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5" name="Freeform 24"/>
          <p:cNvSpPr/>
          <p:nvPr/>
        </p:nvSpPr>
        <p:spPr>
          <a:xfrm>
            <a:off x="2135560" y="4838700"/>
            <a:ext cx="1738799" cy="863600"/>
          </a:xfrm>
          <a:custGeom>
            <a:avLst/>
            <a:gdLst>
              <a:gd name="connsiteX0" fmla="*/ 519599 w 1738799"/>
              <a:gd name="connsiteY0" fmla="*/ 0 h 863600"/>
              <a:gd name="connsiteX1" fmla="*/ 62399 w 1738799"/>
              <a:gd name="connsiteY1" fmla="*/ 355600 h 863600"/>
              <a:gd name="connsiteX2" fmla="*/ 1738799 w 1738799"/>
              <a:gd name="connsiteY2" fmla="*/ 863600 h 863600"/>
            </a:gdLst>
            <a:ahLst/>
            <a:cxnLst>
              <a:cxn ang="0">
                <a:pos x="connsiteX0" y="connsiteY0"/>
              </a:cxn>
              <a:cxn ang="0">
                <a:pos x="connsiteX1" y="connsiteY1"/>
              </a:cxn>
              <a:cxn ang="0">
                <a:pos x="connsiteX2" y="connsiteY2"/>
              </a:cxn>
            </a:cxnLst>
            <a:rect l="l" t="t" r="r" b="b"/>
            <a:pathLst>
              <a:path w="1738799" h="863600">
                <a:moveTo>
                  <a:pt x="519599" y="0"/>
                </a:moveTo>
                <a:cubicBezTo>
                  <a:pt x="189399" y="105833"/>
                  <a:pt x="-140801" y="211667"/>
                  <a:pt x="62399" y="355600"/>
                </a:cubicBezTo>
                <a:cubicBezTo>
                  <a:pt x="265599" y="499533"/>
                  <a:pt x="1002199" y="681566"/>
                  <a:pt x="1738799" y="863600"/>
                </a:cubicBezTo>
              </a:path>
            </a:pathLst>
          </a:custGeom>
          <a:noFill/>
          <a:ln w="38100">
            <a:solidFill>
              <a:srgbClr val="C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6" name="TextBox 25"/>
          <p:cNvSpPr txBox="1"/>
          <p:nvPr/>
        </p:nvSpPr>
        <p:spPr>
          <a:xfrm>
            <a:off x="333275" y="5804201"/>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1</a:t>
            </a:r>
          </a:p>
        </p:txBody>
      </p:sp>
      <p:sp>
        <p:nvSpPr>
          <p:cNvPr id="27" name="TextBox 26"/>
          <p:cNvSpPr txBox="1"/>
          <p:nvPr/>
        </p:nvSpPr>
        <p:spPr>
          <a:xfrm>
            <a:off x="705781" y="2794114"/>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4</a:t>
            </a:r>
          </a:p>
        </p:txBody>
      </p:sp>
      <p:sp>
        <p:nvSpPr>
          <p:cNvPr id="28" name="TextBox 27"/>
          <p:cNvSpPr txBox="1"/>
          <p:nvPr/>
        </p:nvSpPr>
        <p:spPr>
          <a:xfrm>
            <a:off x="676218" y="1754083"/>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5</a:t>
            </a:r>
          </a:p>
        </p:txBody>
      </p:sp>
      <p:sp>
        <p:nvSpPr>
          <p:cNvPr id="29" name="TextBox 28"/>
          <p:cNvSpPr txBox="1"/>
          <p:nvPr/>
        </p:nvSpPr>
        <p:spPr>
          <a:xfrm>
            <a:off x="5382463" y="4608356"/>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3</a:t>
            </a:r>
          </a:p>
        </p:txBody>
      </p:sp>
      <p:sp>
        <p:nvSpPr>
          <p:cNvPr id="30" name="TextBox 29"/>
          <p:cNvSpPr txBox="1"/>
          <p:nvPr/>
        </p:nvSpPr>
        <p:spPr>
          <a:xfrm>
            <a:off x="4681375" y="5641399"/>
            <a:ext cx="864096"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Consolas" panose="020B0609020204030204" pitchFamily="49" charset="0"/>
                <a:ea typeface="+mn-ea"/>
                <a:cs typeface="Consolas" panose="020B0609020204030204" pitchFamily="49" charset="0"/>
              </a:rPr>
              <a:t>2</a:t>
            </a:r>
          </a:p>
        </p:txBody>
      </p:sp>
      <p:pic>
        <p:nvPicPr>
          <p:cNvPr id="3" name="Picture 2"/>
          <p:cNvPicPr>
            <a:picLocks noChangeAspect="1"/>
          </p:cNvPicPr>
          <p:nvPr/>
        </p:nvPicPr>
        <p:blipFill>
          <a:blip r:embed="rId5"/>
          <a:stretch>
            <a:fillRect/>
          </a:stretch>
        </p:blipFill>
        <p:spPr>
          <a:xfrm>
            <a:off x="1631504" y="1562559"/>
            <a:ext cx="2390775" cy="723900"/>
          </a:xfrm>
          <a:prstGeom prst="rect">
            <a:avLst/>
          </a:prstGeom>
        </p:spPr>
      </p:pic>
      <p:pic>
        <p:nvPicPr>
          <p:cNvPr id="12" name="Picture 11"/>
          <p:cNvPicPr>
            <a:picLocks noChangeAspect="1"/>
          </p:cNvPicPr>
          <p:nvPr/>
        </p:nvPicPr>
        <p:blipFill>
          <a:blip r:embed="rId6"/>
          <a:stretch>
            <a:fillRect/>
          </a:stretch>
        </p:blipFill>
        <p:spPr>
          <a:xfrm>
            <a:off x="1268412" y="2682874"/>
            <a:ext cx="3000375" cy="1133475"/>
          </a:xfrm>
          <a:prstGeom prst="rect">
            <a:avLst/>
          </a:prstGeom>
        </p:spPr>
      </p:pic>
      <p:pic>
        <p:nvPicPr>
          <p:cNvPr id="13" name="Picture 12"/>
          <p:cNvPicPr>
            <a:picLocks noChangeAspect="1"/>
          </p:cNvPicPr>
          <p:nvPr/>
        </p:nvPicPr>
        <p:blipFill>
          <a:blip r:embed="rId7"/>
          <a:stretch>
            <a:fillRect/>
          </a:stretch>
        </p:blipFill>
        <p:spPr>
          <a:xfrm>
            <a:off x="2671229" y="4529268"/>
            <a:ext cx="2733675" cy="742950"/>
          </a:xfrm>
          <a:prstGeom prst="rect">
            <a:avLst/>
          </a:prstGeom>
        </p:spPr>
      </p:pic>
      <p:pic>
        <p:nvPicPr>
          <p:cNvPr id="14" name="Picture 13"/>
          <p:cNvPicPr>
            <a:picLocks noChangeAspect="1"/>
          </p:cNvPicPr>
          <p:nvPr/>
        </p:nvPicPr>
        <p:blipFill>
          <a:blip r:embed="rId8"/>
          <a:stretch>
            <a:fillRect/>
          </a:stretch>
        </p:blipFill>
        <p:spPr>
          <a:xfrm>
            <a:off x="3158199" y="5748927"/>
            <a:ext cx="1571625" cy="695325"/>
          </a:xfrm>
          <a:prstGeom prst="rect">
            <a:avLst/>
          </a:prstGeom>
        </p:spPr>
      </p:pic>
      <p:pic>
        <p:nvPicPr>
          <p:cNvPr id="15" name="Picture 14"/>
          <p:cNvPicPr>
            <a:picLocks noChangeAspect="1"/>
          </p:cNvPicPr>
          <p:nvPr/>
        </p:nvPicPr>
        <p:blipFill>
          <a:blip r:embed="rId9"/>
          <a:stretch>
            <a:fillRect/>
          </a:stretch>
        </p:blipFill>
        <p:spPr>
          <a:xfrm>
            <a:off x="749739" y="5758452"/>
            <a:ext cx="1581150" cy="685800"/>
          </a:xfrm>
          <a:prstGeom prst="rect">
            <a:avLst/>
          </a:prstGeom>
        </p:spPr>
      </p:pic>
      <p:sp>
        <p:nvSpPr>
          <p:cNvPr id="19" name="Freeform 18"/>
          <p:cNvSpPr/>
          <p:nvPr/>
        </p:nvSpPr>
        <p:spPr>
          <a:xfrm>
            <a:off x="3615098" y="3378889"/>
            <a:ext cx="1439990" cy="1243911"/>
          </a:xfrm>
          <a:custGeom>
            <a:avLst/>
            <a:gdLst>
              <a:gd name="connsiteX0" fmla="*/ 0 w 831296"/>
              <a:gd name="connsiteY0" fmla="*/ 12011 h 1243911"/>
              <a:gd name="connsiteX1" fmla="*/ 762000 w 831296"/>
              <a:gd name="connsiteY1" fmla="*/ 177111 h 1243911"/>
              <a:gd name="connsiteX2" fmla="*/ 749300 w 831296"/>
              <a:gd name="connsiteY2" fmla="*/ 1243911 h 1243911"/>
            </a:gdLst>
            <a:ahLst/>
            <a:cxnLst>
              <a:cxn ang="0">
                <a:pos x="connsiteX0" y="connsiteY0"/>
              </a:cxn>
              <a:cxn ang="0">
                <a:pos x="connsiteX1" y="connsiteY1"/>
              </a:cxn>
              <a:cxn ang="0">
                <a:pos x="connsiteX2" y="connsiteY2"/>
              </a:cxn>
            </a:cxnLst>
            <a:rect l="l" t="t" r="r" b="b"/>
            <a:pathLst>
              <a:path w="831296" h="1243911">
                <a:moveTo>
                  <a:pt x="0" y="12011"/>
                </a:moveTo>
                <a:cubicBezTo>
                  <a:pt x="318558" y="-8098"/>
                  <a:pt x="637117" y="-28206"/>
                  <a:pt x="762000" y="177111"/>
                </a:cubicBezTo>
                <a:cubicBezTo>
                  <a:pt x="886883" y="382428"/>
                  <a:pt x="818091" y="813169"/>
                  <a:pt x="749300" y="1243911"/>
                </a:cubicBezTo>
              </a:path>
            </a:pathLst>
          </a:custGeom>
          <a:noFill/>
          <a:ln w="38100">
            <a:solidFill>
              <a:srgbClr val="C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Tree>
    <p:extLst>
      <p:ext uri="{BB962C8B-B14F-4D97-AF65-F5344CB8AC3E}">
        <p14:creationId xmlns:p14="http://schemas.microsoft.com/office/powerpoint/2010/main" val="341842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12192000" cy="792162"/>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000" b="0" dirty="0">
                <a:solidFill>
                  <a:schemeClr val="dk2"/>
                </a:solidFill>
                <a:latin typeface="Calibri"/>
                <a:cs typeface="Calibri"/>
              </a:rPr>
              <a:t>The (output) materialization problem – Naïve version</a:t>
            </a:r>
          </a:p>
        </p:txBody>
      </p:sp>
      <p:sp>
        <p:nvSpPr>
          <p:cNvPr id="21" name="Content Placeholder 2"/>
          <p:cNvSpPr>
            <a:spLocks noGrp="1"/>
          </p:cNvSpPr>
          <p:nvPr>
            <p:ph idx="1"/>
          </p:nvPr>
        </p:nvSpPr>
        <p:spPr>
          <a:xfrm>
            <a:off x="451488" y="3720679"/>
            <a:ext cx="5428488" cy="1729031"/>
          </a:xfrm>
        </p:spPr>
        <p:txBody>
          <a:bodyPr/>
          <a:lstStyle/>
          <a:p>
            <a:pPr marL="0" indent="0">
              <a:buNone/>
            </a:pPr>
            <a:r>
              <a:rPr lang="en-US" sz="2400" b="1">
                <a:latin typeface="Consolas" panose="020B0609020204030204" pitchFamily="49" charset="0"/>
                <a:ea typeface="Courier New" charset="0"/>
                <a:cs typeface="Consolas" panose="020B0609020204030204" pitchFamily="49" charset="0"/>
              </a:rPr>
              <a:t>SELECT </a:t>
            </a:r>
            <a:r>
              <a:rPr lang="en-US" sz="2400">
                <a:latin typeface="Consolas" panose="020B0609020204030204" pitchFamily="49" charset="0"/>
                <a:ea typeface="Courier New" charset="0"/>
                <a:cs typeface="Consolas" panose="020B0609020204030204" pitchFamily="49" charset="0"/>
              </a:rPr>
              <a:t>Name</a:t>
            </a:r>
            <a:r>
              <a:rPr lang="en-US" sz="2400" b="1">
                <a:latin typeface="Consolas" panose="020B0609020204030204" pitchFamily="49" charset="0"/>
                <a:ea typeface="Courier New" charset="0"/>
                <a:cs typeface="Consolas" panose="020B0609020204030204" pitchFamily="49" charset="0"/>
              </a:rPr>
              <a:t> </a:t>
            </a:r>
            <a:br>
              <a:rPr lang="en-US" sz="2400" b="1">
                <a:latin typeface="Consolas" panose="020B0609020204030204" pitchFamily="49" charset="0"/>
                <a:ea typeface="Courier New" charset="0"/>
                <a:cs typeface="Consolas" panose="020B0609020204030204" pitchFamily="49" charset="0"/>
              </a:rPr>
            </a:br>
            <a:r>
              <a:rPr lang="en-US" sz="2400" b="1">
                <a:latin typeface="Consolas" panose="020B0609020204030204" pitchFamily="49" charset="0"/>
                <a:ea typeface="Courier New" charset="0"/>
                <a:cs typeface="Consolas" panose="020B0609020204030204" pitchFamily="49" charset="0"/>
              </a:rPr>
              <a:t>FROM </a:t>
            </a:r>
            <a:r>
              <a:rPr lang="en-US" sz="2400">
                <a:latin typeface="Consolas" panose="020B0609020204030204" pitchFamily="49" charset="0"/>
                <a:ea typeface="Courier New" charset="0"/>
                <a:cs typeface="Consolas" panose="020B0609020204030204" pitchFamily="49" charset="0"/>
              </a:rPr>
              <a:t>tbl</a:t>
            </a:r>
          </a:p>
          <a:p>
            <a:pPr marL="0" indent="0">
              <a:buNone/>
            </a:pPr>
            <a:r>
              <a:rPr lang="en-US" sz="2400" b="1">
                <a:latin typeface="Consolas" panose="020B0609020204030204" pitchFamily="49" charset="0"/>
                <a:ea typeface="Courier New" charset="0"/>
                <a:cs typeface="Consolas" panose="020B0609020204030204" pitchFamily="49" charset="0"/>
              </a:rPr>
              <a:t>WHERE </a:t>
            </a:r>
            <a:r>
              <a:rPr lang="en-US" sz="2400">
                <a:latin typeface="Consolas" panose="020B0609020204030204" pitchFamily="49" charset="0"/>
                <a:ea typeface="Courier New" charset="0"/>
                <a:cs typeface="Consolas" panose="020B0609020204030204" pitchFamily="49" charset="0"/>
              </a:rPr>
              <a:t>Age  &gt; 20 </a:t>
            </a:r>
          </a:p>
          <a:p>
            <a:pPr marL="0" indent="0">
              <a:buNone/>
            </a:pPr>
            <a:r>
              <a:rPr lang="en-US" sz="2400">
                <a:latin typeface="Consolas" panose="020B0609020204030204" pitchFamily="49" charset="0"/>
                <a:ea typeface="Courier New" charset="0"/>
                <a:cs typeface="Consolas" panose="020B0609020204030204" pitchFamily="49" charset="0"/>
              </a:rPr>
              <a:t>      </a:t>
            </a:r>
            <a:r>
              <a:rPr lang="en-US" sz="2400" b="1">
                <a:latin typeface="Consolas" panose="020B0609020204030204" pitchFamily="49" charset="0"/>
                <a:ea typeface="Courier New" charset="0"/>
                <a:cs typeface="Consolas" panose="020B0609020204030204" pitchFamily="49" charset="0"/>
              </a:rPr>
              <a:t>AND</a:t>
            </a:r>
            <a:r>
              <a:rPr lang="en-US" sz="2400">
                <a:latin typeface="Consolas" panose="020B0609020204030204" pitchFamily="49" charset="0"/>
                <a:ea typeface="Courier New" charset="0"/>
                <a:cs typeface="Consolas" panose="020B0609020204030204" pitchFamily="49" charset="0"/>
              </a:rPr>
              <a:t> Dept = “HR”</a:t>
            </a:r>
            <a:endParaRPr lang="en-US" sz="2400" dirty="0">
              <a:latin typeface="Consolas" panose="020B0609020204030204" pitchFamily="49" charset="0"/>
              <a:ea typeface="Courier New"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22" name="TextBox 21"/>
          <p:cNvSpPr txBox="1"/>
          <p:nvPr/>
        </p:nvSpPr>
        <p:spPr>
          <a:xfrm>
            <a:off x="7565096" y="5652537"/>
            <a:ext cx="63350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3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AlternateContent xmlns:mc="http://schemas.openxmlformats.org/markup-compatibility/2006" xmlns:a14="http://schemas.microsoft.com/office/drawing/2010/main">
        <mc:Choice Requires="a14">
          <p:sp>
            <p:nvSpPr>
              <p:cNvPr id="24" name="TextBox 23"/>
              <p:cNvSpPr txBox="1"/>
              <p:nvPr/>
            </p:nvSpPr>
            <p:spPr>
              <a:xfrm>
                <a:off x="6039033" y="4149080"/>
                <a:ext cx="1990417" cy="7580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𝑎𝑔𝑒</m:t>
                          </m:r>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&gt;20</m:t>
                          </m:r>
                        </m:sub>
                      </m:sSub>
                    </m:oMath>
                  </m:oMathPara>
                </a14:m>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039033" y="4149080"/>
                <a:ext cx="1990417" cy="758028"/>
              </a:xfrm>
              <a:prstGeom prst="rect">
                <a:avLst/>
              </a:prstGeom>
              <a:blipFill rotWithShape="1">
                <a:blip r:embed="rId3"/>
                <a:stretch>
                  <a:fillRect/>
                </a:stretch>
              </a:blipFill>
            </p:spPr>
            <p:txBody>
              <a:bodyPr/>
              <a:lstStyle/>
              <a:p>
                <a:r>
                  <a:rPr lang="en-US">
                    <a:noFill/>
                  </a:rPr>
                  <a:t> </a:t>
                </a:r>
              </a:p>
            </p:txBody>
          </p:sp>
        </mc:Fallback>
      </mc:AlternateContent>
      <p:cxnSp>
        <p:nvCxnSpPr>
          <p:cNvPr id="31" name="Straight Arrow Connector 30"/>
          <p:cNvCxnSpPr/>
          <p:nvPr/>
        </p:nvCxnSpPr>
        <p:spPr>
          <a:xfrm flipV="1">
            <a:off x="8125907" y="4981077"/>
            <a:ext cx="778405" cy="74134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032104" y="5019311"/>
            <a:ext cx="588346" cy="69652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8192739" y="4155843"/>
                <a:ext cx="2252155" cy="7554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𝑑𝑒𝑝𝑡</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𝐻𝑅</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8192739" y="4155843"/>
                <a:ext cx="2252155" cy="755463"/>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37" name="Table 36"/>
          <p:cNvGraphicFramePr>
            <a:graphicFrameLocks noGrp="1"/>
          </p:cNvGraphicFramePr>
          <p:nvPr/>
        </p:nvGraphicFramePr>
        <p:xfrm>
          <a:off x="11116034" y="3927507"/>
          <a:ext cx="1028683" cy="13716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Dept</a:t>
                      </a:r>
                      <a:endParaRPr lang="en-US" sz="2400" dirty="0"/>
                    </a:p>
                  </a:txBody>
                  <a:tcPr/>
                </a:tc>
                <a:extLst>
                  <a:ext uri="{0D108BD9-81ED-4DB2-BD59-A6C34878D82A}">
                    <a16:rowId xmlns:a16="http://schemas.microsoft.com/office/drawing/2014/main" val="10000"/>
                  </a:ext>
                </a:extLst>
              </a:tr>
              <a:tr h="370840">
                <a:tc>
                  <a:txBody>
                    <a:bodyPr/>
                    <a:lstStyle/>
                    <a:p>
                      <a:r>
                        <a:rPr lang="en-US" sz="2400" dirty="0"/>
                        <a:t>HR</a:t>
                      </a:r>
                    </a:p>
                  </a:txBody>
                  <a:tcPr/>
                </a:tc>
                <a:extLst>
                  <a:ext uri="{0D108BD9-81ED-4DB2-BD59-A6C34878D82A}">
                    <a16:rowId xmlns:a16="http://schemas.microsoft.com/office/drawing/2014/main" val="10001"/>
                  </a:ext>
                </a:extLst>
              </a:tr>
              <a:tr h="370840">
                <a:tc>
                  <a:txBody>
                    <a:bodyPr/>
                    <a:lstStyle/>
                    <a:p>
                      <a:r>
                        <a:rPr lang="en-US" sz="2400" dirty="0"/>
                        <a:t>HR</a:t>
                      </a:r>
                    </a:p>
                  </a:txBody>
                  <a:tcPr/>
                </a:tc>
                <a:extLst>
                  <a:ext uri="{0D108BD9-81ED-4DB2-BD59-A6C34878D82A}">
                    <a16:rowId xmlns:a16="http://schemas.microsoft.com/office/drawing/2014/main" val="10003"/>
                  </a:ext>
                </a:extLst>
              </a:tr>
            </a:tbl>
          </a:graphicData>
        </a:graphic>
      </p:graphicFrame>
      <p:cxnSp>
        <p:nvCxnSpPr>
          <p:cNvPr id="40" name="Straight Arrow Connector 39"/>
          <p:cNvCxnSpPr/>
          <p:nvPr/>
        </p:nvCxnSpPr>
        <p:spPr>
          <a:xfrm flipV="1">
            <a:off x="7824192" y="1988840"/>
            <a:ext cx="0" cy="108012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7179462" y="1352962"/>
                <a:ext cx="166802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𝜋</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𝑛𝑎𝑚𝑒</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7179462" y="1352962"/>
                <a:ext cx="1668021" cy="707886"/>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42" name="Table 41"/>
          <p:cNvGraphicFramePr>
            <a:graphicFrameLocks noGrp="1"/>
          </p:cNvGraphicFramePr>
          <p:nvPr/>
        </p:nvGraphicFramePr>
        <p:xfrm>
          <a:off x="10154131" y="1170397"/>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John</a:t>
                      </a:r>
                    </a:p>
                  </a:txBody>
                  <a:tcPr/>
                </a:tc>
                <a:extLst>
                  <a:ext uri="{0D108BD9-81ED-4DB2-BD59-A6C34878D82A}">
                    <a16:rowId xmlns:a16="http://schemas.microsoft.com/office/drawing/2014/main" val="10001"/>
                  </a:ext>
                </a:extLst>
              </a:tr>
            </a:tbl>
          </a:graphicData>
        </a:graphic>
      </p:graphicFrame>
      <p:graphicFrame>
        <p:nvGraphicFramePr>
          <p:cNvPr id="43" name="Table 42"/>
          <p:cNvGraphicFramePr>
            <a:graphicFrameLocks noGrp="1"/>
          </p:cNvGraphicFramePr>
          <p:nvPr/>
        </p:nvGraphicFramePr>
        <p:xfrm>
          <a:off x="10305820" y="3927507"/>
          <a:ext cx="739899" cy="1371600"/>
        </p:xfrm>
        <a:graphic>
          <a:graphicData uri="http://schemas.openxmlformats.org/drawingml/2006/table">
            <a:tbl>
              <a:tblPr firstRow="1" bandRow="1">
                <a:tableStyleId>{5940675A-B579-460E-94D1-54222C63F5DA}</a:tableStyleId>
              </a:tblPr>
              <a:tblGrid>
                <a:gridCol w="739899">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2</a:t>
                      </a:r>
                    </a:p>
                  </a:txBody>
                  <a:tcPr/>
                </a:tc>
                <a:extLst>
                  <a:ext uri="{0D108BD9-81ED-4DB2-BD59-A6C34878D82A}">
                    <a16:rowId xmlns:a16="http://schemas.microsoft.com/office/drawing/2014/main" val="10002"/>
                  </a:ext>
                </a:extLst>
              </a:tr>
            </a:tbl>
          </a:graphicData>
        </a:graphic>
      </p:graphicFrame>
      <p:graphicFrame>
        <p:nvGraphicFramePr>
          <p:cNvPr id="45" name="Table 44"/>
          <p:cNvGraphicFramePr>
            <a:graphicFrameLocks noGrp="1"/>
          </p:cNvGraphicFramePr>
          <p:nvPr/>
        </p:nvGraphicFramePr>
        <p:xfrm>
          <a:off x="9020301" y="1175682"/>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bl>
          </a:graphicData>
        </a:graphic>
      </p:graphicFrame>
      <p:graphicFrame>
        <p:nvGraphicFramePr>
          <p:cNvPr id="57" name="Table 56"/>
          <p:cNvGraphicFramePr>
            <a:graphicFrameLocks noGrp="1"/>
          </p:cNvGraphicFramePr>
          <p:nvPr/>
        </p:nvGraphicFramePr>
        <p:xfrm>
          <a:off x="5200487" y="3927507"/>
          <a:ext cx="751497" cy="1371600"/>
        </p:xfrm>
        <a:graphic>
          <a:graphicData uri="http://schemas.openxmlformats.org/drawingml/2006/table">
            <a:tbl>
              <a:tblPr firstRow="1" bandRow="1">
                <a:tableStyleId>{5940675A-B579-460E-94D1-54222C63F5DA}</a:tableStyleId>
              </a:tblPr>
              <a:tblGrid>
                <a:gridCol w="751497">
                  <a:extLst>
                    <a:ext uri="{9D8B030D-6E8A-4147-A177-3AD203B41FA5}">
                      <a16:colId xmlns:a16="http://schemas.microsoft.com/office/drawing/2014/main" val="20000"/>
                    </a:ext>
                  </a:extLst>
                </a:gridCol>
              </a:tblGrid>
              <a:tr h="365760">
                <a:tc>
                  <a:txBody>
                    <a:bodyPr/>
                    <a:lstStyle/>
                    <a:p>
                      <a:r>
                        <a:rPr lang="en-US" sz="2400" dirty="0"/>
                        <a:t>Age</a:t>
                      </a:r>
                    </a:p>
                  </a:txBody>
                  <a:tcPr/>
                </a:tc>
                <a:extLst>
                  <a:ext uri="{0D108BD9-81ED-4DB2-BD59-A6C34878D82A}">
                    <a16:rowId xmlns:a16="http://schemas.microsoft.com/office/drawing/2014/main" val="10000"/>
                  </a:ext>
                </a:extLst>
              </a:tr>
              <a:tr h="370840">
                <a:tc>
                  <a:txBody>
                    <a:bodyPr/>
                    <a:lstStyle/>
                    <a:p>
                      <a:r>
                        <a:rPr lang="en-US" sz="2400" dirty="0"/>
                        <a:t>22</a:t>
                      </a:r>
                    </a:p>
                  </a:txBody>
                  <a:tcPr/>
                </a:tc>
                <a:extLst>
                  <a:ext uri="{0D108BD9-81ED-4DB2-BD59-A6C34878D82A}">
                    <a16:rowId xmlns:a16="http://schemas.microsoft.com/office/drawing/2014/main" val="10001"/>
                  </a:ext>
                </a:extLst>
              </a:tr>
              <a:tr h="370840">
                <a:tc>
                  <a:txBody>
                    <a:bodyPr/>
                    <a:lstStyle/>
                    <a:p>
                      <a:r>
                        <a:rPr lang="en-US" sz="2400" dirty="0"/>
                        <a:t>37</a:t>
                      </a:r>
                    </a:p>
                  </a:txBody>
                  <a:tcPr/>
                </a:tc>
                <a:extLst>
                  <a:ext uri="{0D108BD9-81ED-4DB2-BD59-A6C34878D82A}">
                    <a16:rowId xmlns:a16="http://schemas.microsoft.com/office/drawing/2014/main" val="10003"/>
                  </a:ext>
                </a:extLst>
              </a:tr>
            </a:tbl>
          </a:graphicData>
        </a:graphic>
      </p:graphicFrame>
      <p:graphicFrame>
        <p:nvGraphicFramePr>
          <p:cNvPr id="58" name="Table 57"/>
          <p:cNvGraphicFramePr>
            <a:graphicFrameLocks noGrp="1"/>
          </p:cNvGraphicFramePr>
          <p:nvPr/>
        </p:nvGraphicFramePr>
        <p:xfrm>
          <a:off x="4479794" y="3927507"/>
          <a:ext cx="555203" cy="1371600"/>
        </p:xfrm>
        <a:graphic>
          <a:graphicData uri="http://schemas.openxmlformats.org/drawingml/2006/table">
            <a:tbl>
              <a:tblPr firstRow="1" bandRow="1">
                <a:tableStyleId>{5940675A-B579-460E-94D1-54222C63F5DA}</a:tableStyleId>
              </a:tblPr>
              <a:tblGrid>
                <a:gridCol w="55520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3</a:t>
                      </a:r>
                    </a:p>
                  </a:txBody>
                  <a:tcPr/>
                </a:tc>
                <a:extLst>
                  <a:ext uri="{0D108BD9-81ED-4DB2-BD59-A6C34878D82A}">
                    <a16:rowId xmlns:a16="http://schemas.microsoft.com/office/drawing/2014/main" val="10002"/>
                  </a:ext>
                </a:extLst>
              </a:tr>
            </a:tbl>
          </a:graphicData>
        </a:graphic>
      </p:graphicFrame>
      <p:cxnSp>
        <p:nvCxnSpPr>
          <p:cNvPr id="59" name="Straight Arrow Connector 58"/>
          <p:cNvCxnSpPr/>
          <p:nvPr/>
        </p:nvCxnSpPr>
        <p:spPr>
          <a:xfrm flipH="1" flipV="1">
            <a:off x="8089632" y="3410172"/>
            <a:ext cx="778405" cy="74134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995829" y="3448406"/>
            <a:ext cx="588346" cy="696526"/>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7464152" y="2937138"/>
                <a:ext cx="780983"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ja-JP" sz="4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7464152" y="2937138"/>
                <a:ext cx="780983" cy="769441"/>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62" name="Table 61"/>
          <p:cNvGraphicFramePr>
            <a:graphicFrameLocks noGrp="1"/>
          </p:cNvGraphicFramePr>
          <p:nvPr/>
        </p:nvGraphicFramePr>
        <p:xfrm>
          <a:off x="8263735" y="2452621"/>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bl>
          </a:graphicData>
        </a:graphic>
      </p:graphicFrame>
      <p:graphicFrame>
        <p:nvGraphicFramePr>
          <p:cNvPr id="63" name="Table 62"/>
          <p:cNvGraphicFramePr>
            <a:graphicFrameLocks noGrp="1"/>
          </p:cNvGraphicFramePr>
          <p:nvPr/>
        </p:nvGraphicFramePr>
        <p:xfrm>
          <a:off x="1307179" y="163666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John</a:t>
                      </a:r>
                    </a:p>
                  </a:txBody>
                  <a:tcPr/>
                </a:tc>
                <a:extLst>
                  <a:ext uri="{0D108BD9-81ED-4DB2-BD59-A6C34878D82A}">
                    <a16:rowId xmlns:a16="http://schemas.microsoft.com/office/drawing/2014/main" val="10001"/>
                  </a:ext>
                </a:extLst>
              </a:tr>
              <a:tr h="370840">
                <a:tc>
                  <a:txBody>
                    <a:bodyPr/>
                    <a:lstStyle/>
                    <a:p>
                      <a:r>
                        <a:rPr lang="en-US" sz="2400" dirty="0"/>
                        <a:t>Jack</a:t>
                      </a:r>
                    </a:p>
                  </a:txBody>
                  <a:tcPr/>
                </a:tc>
                <a:extLst>
                  <a:ext uri="{0D108BD9-81ED-4DB2-BD59-A6C34878D82A}">
                    <a16:rowId xmlns:a16="http://schemas.microsoft.com/office/drawing/2014/main" val="10002"/>
                  </a:ext>
                </a:extLst>
              </a:tr>
              <a:tr h="370840">
                <a:tc>
                  <a:txBody>
                    <a:bodyPr/>
                    <a:lstStyle/>
                    <a:p>
                      <a:r>
                        <a:rPr lang="en-US" sz="2400" dirty="0"/>
                        <a:t>Jane</a:t>
                      </a:r>
                    </a:p>
                  </a:txBody>
                  <a:tcPr/>
                </a:tc>
                <a:extLst>
                  <a:ext uri="{0D108BD9-81ED-4DB2-BD59-A6C34878D82A}">
                    <a16:rowId xmlns:a16="http://schemas.microsoft.com/office/drawing/2014/main" val="10003"/>
                  </a:ext>
                </a:extLst>
              </a:tr>
            </a:tbl>
          </a:graphicData>
        </a:graphic>
      </p:graphicFrame>
      <p:graphicFrame>
        <p:nvGraphicFramePr>
          <p:cNvPr id="64" name="Table 63"/>
          <p:cNvGraphicFramePr>
            <a:graphicFrameLocks noGrp="1"/>
          </p:cNvGraphicFramePr>
          <p:nvPr/>
        </p:nvGraphicFramePr>
        <p:xfrm>
          <a:off x="2450567" y="163581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Age</a:t>
                      </a:r>
                    </a:p>
                  </a:txBody>
                  <a:tcPr/>
                </a:tc>
                <a:extLst>
                  <a:ext uri="{0D108BD9-81ED-4DB2-BD59-A6C34878D82A}">
                    <a16:rowId xmlns:a16="http://schemas.microsoft.com/office/drawing/2014/main" val="10000"/>
                  </a:ext>
                </a:extLst>
              </a:tr>
              <a:tr h="370840">
                <a:tc>
                  <a:txBody>
                    <a:bodyPr/>
                    <a:lstStyle/>
                    <a:p>
                      <a:r>
                        <a:rPr lang="en-US" sz="2400" dirty="0"/>
                        <a:t>22</a:t>
                      </a:r>
                    </a:p>
                  </a:txBody>
                  <a:tcPr/>
                </a:tc>
                <a:extLst>
                  <a:ext uri="{0D108BD9-81ED-4DB2-BD59-A6C34878D82A}">
                    <a16:rowId xmlns:a16="http://schemas.microsoft.com/office/drawing/2014/main" val="10001"/>
                  </a:ext>
                </a:extLst>
              </a:tr>
              <a:tr h="370840">
                <a:tc>
                  <a:txBody>
                    <a:bodyPr/>
                    <a:lstStyle/>
                    <a:p>
                      <a:r>
                        <a:rPr lang="en-US" sz="2400" dirty="0"/>
                        <a:t>19</a:t>
                      </a:r>
                    </a:p>
                  </a:txBody>
                  <a:tcPr/>
                </a:tc>
                <a:extLst>
                  <a:ext uri="{0D108BD9-81ED-4DB2-BD59-A6C34878D82A}">
                    <a16:rowId xmlns:a16="http://schemas.microsoft.com/office/drawing/2014/main" val="10002"/>
                  </a:ext>
                </a:extLst>
              </a:tr>
              <a:tr h="370840">
                <a:tc>
                  <a:txBody>
                    <a:bodyPr/>
                    <a:lstStyle/>
                    <a:p>
                      <a:r>
                        <a:rPr lang="en-US" sz="2400" dirty="0"/>
                        <a:t>37</a:t>
                      </a:r>
                    </a:p>
                  </a:txBody>
                  <a:tcPr/>
                </a:tc>
                <a:extLst>
                  <a:ext uri="{0D108BD9-81ED-4DB2-BD59-A6C34878D82A}">
                    <a16:rowId xmlns:a16="http://schemas.microsoft.com/office/drawing/2014/main" val="10003"/>
                  </a:ext>
                </a:extLst>
              </a:tr>
            </a:tbl>
          </a:graphicData>
        </a:graphic>
      </p:graphicFrame>
      <p:graphicFrame>
        <p:nvGraphicFramePr>
          <p:cNvPr id="65" name="Table 64"/>
          <p:cNvGraphicFramePr>
            <a:graphicFrameLocks noGrp="1"/>
          </p:cNvGraphicFramePr>
          <p:nvPr/>
        </p:nvGraphicFramePr>
        <p:xfrm>
          <a:off x="3593955" y="163581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Dept</a:t>
                      </a:r>
                      <a:endParaRPr lang="en-US" sz="2400" dirty="0"/>
                    </a:p>
                  </a:txBody>
                  <a:tcPr/>
                </a:tc>
                <a:extLst>
                  <a:ext uri="{0D108BD9-81ED-4DB2-BD59-A6C34878D82A}">
                    <a16:rowId xmlns:a16="http://schemas.microsoft.com/office/drawing/2014/main" val="10000"/>
                  </a:ext>
                </a:extLst>
              </a:tr>
              <a:tr h="370840">
                <a:tc>
                  <a:txBody>
                    <a:bodyPr/>
                    <a:lstStyle/>
                    <a:p>
                      <a:r>
                        <a:rPr lang="en-US" sz="2400" dirty="0"/>
                        <a:t>HR</a:t>
                      </a:r>
                    </a:p>
                  </a:txBody>
                  <a:tcPr/>
                </a:tc>
                <a:extLst>
                  <a:ext uri="{0D108BD9-81ED-4DB2-BD59-A6C34878D82A}">
                    <a16:rowId xmlns:a16="http://schemas.microsoft.com/office/drawing/2014/main" val="10001"/>
                  </a:ext>
                </a:extLst>
              </a:tr>
              <a:tr h="370840">
                <a:tc>
                  <a:txBody>
                    <a:bodyPr/>
                    <a:lstStyle/>
                    <a:p>
                      <a:r>
                        <a:rPr lang="en-US" sz="2400" dirty="0"/>
                        <a:t>HR</a:t>
                      </a:r>
                    </a:p>
                  </a:txBody>
                  <a:tcPr/>
                </a:tc>
                <a:extLst>
                  <a:ext uri="{0D108BD9-81ED-4DB2-BD59-A6C34878D82A}">
                    <a16:rowId xmlns:a16="http://schemas.microsoft.com/office/drawing/2014/main" val="10002"/>
                  </a:ext>
                </a:extLst>
              </a:tr>
              <a:tr h="370840">
                <a:tc>
                  <a:txBody>
                    <a:bodyPr/>
                    <a:lstStyle/>
                    <a:p>
                      <a:r>
                        <a:rPr lang="en-US" sz="2400" dirty="0"/>
                        <a:t>IT</a:t>
                      </a:r>
                    </a:p>
                  </a:txBody>
                  <a:tcPr/>
                </a:tc>
                <a:extLst>
                  <a:ext uri="{0D108BD9-81ED-4DB2-BD59-A6C34878D82A}">
                    <a16:rowId xmlns:a16="http://schemas.microsoft.com/office/drawing/2014/main" val="10003"/>
                  </a:ext>
                </a:extLst>
              </a:tr>
            </a:tbl>
          </a:graphicData>
        </a:graphic>
      </p:graphicFrame>
      <p:sp>
        <p:nvSpPr>
          <p:cNvPr id="66" name="Rectangle 65"/>
          <p:cNvSpPr/>
          <p:nvPr/>
        </p:nvSpPr>
        <p:spPr>
          <a:xfrm>
            <a:off x="2062910" y="1066865"/>
            <a:ext cx="53251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67" name="Table 66"/>
          <p:cNvGraphicFramePr>
            <a:graphicFrameLocks noGrp="1"/>
          </p:cNvGraphicFramePr>
          <p:nvPr/>
        </p:nvGraphicFramePr>
        <p:xfrm>
          <a:off x="163791" y="1640739"/>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2</a:t>
                      </a:r>
                    </a:p>
                  </a:txBody>
                  <a:tcPr/>
                </a:tc>
                <a:extLst>
                  <a:ext uri="{0D108BD9-81ED-4DB2-BD59-A6C34878D82A}">
                    <a16:rowId xmlns:a16="http://schemas.microsoft.com/office/drawing/2014/main" val="10002"/>
                  </a:ext>
                </a:extLst>
              </a:tr>
              <a:tr h="370840">
                <a:tc>
                  <a:txBody>
                    <a:bodyPr/>
                    <a:lstStyle/>
                    <a:p>
                      <a:r>
                        <a:rPr lang="en-US" sz="2400" dirty="0"/>
                        <a:t>3</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7" name="Rectangle 26"/>
              <p:cNvSpPr/>
              <p:nvPr/>
            </p:nvSpPr>
            <p:spPr>
              <a:xfrm>
                <a:off x="7536160" y="2865130"/>
                <a:ext cx="61021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4000" b="0" i="0" u="none" strike="noStrike" kern="1200" cap="none" spc="0" normalizeH="0" baseline="0" noProof="0" dirty="0">
                    <a:ln>
                      <a:noFill/>
                    </a:ln>
                    <a:solidFill>
                      <a:prstClr val="black"/>
                    </a:solidFill>
                    <a:effectLst/>
                    <a:uLnTx/>
                    <a:uFillTx/>
                    <a:latin typeface="Calibri" pitchFamily="34" charset="0"/>
                    <a:ea typeface="+mn-ea"/>
                    <a:cs typeface="Arial" charset="0"/>
                  </a:rPr>
                  <a:t> </a:t>
                </a:r>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7536160" y="2865130"/>
                <a:ext cx="610213" cy="707886"/>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520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12192000" cy="792162"/>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The (output) materialization problem – version 2</a:t>
            </a:r>
          </a:p>
        </p:txBody>
      </p:sp>
      <p:sp>
        <p:nvSpPr>
          <p:cNvPr id="21" name="Content Placeholder 2"/>
          <p:cNvSpPr>
            <a:spLocks noGrp="1"/>
          </p:cNvSpPr>
          <p:nvPr>
            <p:ph idx="1"/>
          </p:nvPr>
        </p:nvSpPr>
        <p:spPr>
          <a:xfrm>
            <a:off x="451488" y="3720679"/>
            <a:ext cx="5428488" cy="1729031"/>
          </a:xfrm>
        </p:spPr>
        <p:txBody>
          <a:bodyPr/>
          <a:lstStyle/>
          <a:p>
            <a:pPr marL="0" indent="0">
              <a:buNone/>
            </a:pPr>
            <a:r>
              <a:rPr lang="en-US" sz="2400" b="1">
                <a:latin typeface="Consolas" panose="020B0609020204030204" pitchFamily="49" charset="0"/>
                <a:ea typeface="Courier New" charset="0"/>
                <a:cs typeface="Consolas" panose="020B0609020204030204" pitchFamily="49" charset="0"/>
              </a:rPr>
              <a:t>SELECT </a:t>
            </a:r>
            <a:r>
              <a:rPr lang="en-US" sz="2400">
                <a:latin typeface="Consolas" panose="020B0609020204030204" pitchFamily="49" charset="0"/>
                <a:ea typeface="Courier New" charset="0"/>
                <a:cs typeface="Consolas" panose="020B0609020204030204" pitchFamily="49" charset="0"/>
              </a:rPr>
              <a:t>Name</a:t>
            </a:r>
            <a:r>
              <a:rPr lang="en-US" sz="2400" b="1">
                <a:latin typeface="Consolas" panose="020B0609020204030204" pitchFamily="49" charset="0"/>
                <a:ea typeface="Courier New" charset="0"/>
                <a:cs typeface="Consolas" panose="020B0609020204030204" pitchFamily="49" charset="0"/>
              </a:rPr>
              <a:t> </a:t>
            </a:r>
            <a:br>
              <a:rPr lang="en-US" sz="2400" b="1">
                <a:latin typeface="Consolas" panose="020B0609020204030204" pitchFamily="49" charset="0"/>
                <a:ea typeface="Courier New" charset="0"/>
                <a:cs typeface="Consolas" panose="020B0609020204030204" pitchFamily="49" charset="0"/>
              </a:rPr>
            </a:br>
            <a:r>
              <a:rPr lang="en-US" sz="2400" b="1">
                <a:latin typeface="Consolas" panose="020B0609020204030204" pitchFamily="49" charset="0"/>
                <a:ea typeface="Courier New" charset="0"/>
                <a:cs typeface="Consolas" panose="020B0609020204030204" pitchFamily="49" charset="0"/>
              </a:rPr>
              <a:t>FROM </a:t>
            </a:r>
            <a:r>
              <a:rPr lang="en-US" sz="2400">
                <a:latin typeface="Consolas" panose="020B0609020204030204" pitchFamily="49" charset="0"/>
                <a:ea typeface="Courier New" charset="0"/>
                <a:cs typeface="Consolas" panose="020B0609020204030204" pitchFamily="49" charset="0"/>
              </a:rPr>
              <a:t>tbl</a:t>
            </a:r>
          </a:p>
          <a:p>
            <a:pPr marL="0" indent="0">
              <a:buNone/>
            </a:pPr>
            <a:r>
              <a:rPr lang="en-US" sz="2400" b="1">
                <a:latin typeface="Consolas" panose="020B0609020204030204" pitchFamily="49" charset="0"/>
                <a:ea typeface="Courier New" charset="0"/>
                <a:cs typeface="Consolas" panose="020B0609020204030204" pitchFamily="49" charset="0"/>
              </a:rPr>
              <a:t>WHERE </a:t>
            </a:r>
            <a:r>
              <a:rPr lang="en-US" sz="2400">
                <a:latin typeface="Consolas" panose="020B0609020204030204" pitchFamily="49" charset="0"/>
                <a:ea typeface="Courier New" charset="0"/>
                <a:cs typeface="Consolas" panose="020B0609020204030204" pitchFamily="49" charset="0"/>
              </a:rPr>
              <a:t>Age  &gt; 20 </a:t>
            </a:r>
          </a:p>
          <a:p>
            <a:pPr marL="0" indent="0">
              <a:buNone/>
            </a:pPr>
            <a:r>
              <a:rPr lang="en-US" sz="2400">
                <a:latin typeface="Consolas" panose="020B0609020204030204" pitchFamily="49" charset="0"/>
                <a:ea typeface="Courier New" charset="0"/>
                <a:cs typeface="Consolas" panose="020B0609020204030204" pitchFamily="49" charset="0"/>
              </a:rPr>
              <a:t>      </a:t>
            </a:r>
            <a:r>
              <a:rPr lang="en-US" sz="2400" b="1">
                <a:latin typeface="Consolas" panose="020B0609020204030204" pitchFamily="49" charset="0"/>
                <a:ea typeface="Courier New" charset="0"/>
                <a:cs typeface="Consolas" panose="020B0609020204030204" pitchFamily="49" charset="0"/>
              </a:rPr>
              <a:t>AND</a:t>
            </a:r>
            <a:r>
              <a:rPr lang="en-US" sz="2400">
                <a:latin typeface="Consolas" panose="020B0609020204030204" pitchFamily="49" charset="0"/>
                <a:ea typeface="Courier New" charset="0"/>
                <a:cs typeface="Consolas" panose="020B0609020204030204" pitchFamily="49" charset="0"/>
              </a:rPr>
              <a:t> Dept = “HR”</a:t>
            </a:r>
            <a:endParaRPr lang="en-US" sz="2400" dirty="0">
              <a:latin typeface="Consolas" panose="020B0609020204030204" pitchFamily="49" charset="0"/>
              <a:ea typeface="Courier New"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graphicFrame>
        <p:nvGraphicFramePr>
          <p:cNvPr id="63" name="Table 62"/>
          <p:cNvGraphicFramePr>
            <a:graphicFrameLocks noGrp="1"/>
          </p:cNvGraphicFramePr>
          <p:nvPr/>
        </p:nvGraphicFramePr>
        <p:xfrm>
          <a:off x="1307179" y="163666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John</a:t>
                      </a:r>
                    </a:p>
                  </a:txBody>
                  <a:tcPr/>
                </a:tc>
                <a:extLst>
                  <a:ext uri="{0D108BD9-81ED-4DB2-BD59-A6C34878D82A}">
                    <a16:rowId xmlns:a16="http://schemas.microsoft.com/office/drawing/2014/main" val="10001"/>
                  </a:ext>
                </a:extLst>
              </a:tr>
              <a:tr h="370840">
                <a:tc>
                  <a:txBody>
                    <a:bodyPr/>
                    <a:lstStyle/>
                    <a:p>
                      <a:r>
                        <a:rPr lang="en-US" sz="2400" dirty="0"/>
                        <a:t>Jack</a:t>
                      </a:r>
                    </a:p>
                  </a:txBody>
                  <a:tcPr/>
                </a:tc>
                <a:extLst>
                  <a:ext uri="{0D108BD9-81ED-4DB2-BD59-A6C34878D82A}">
                    <a16:rowId xmlns:a16="http://schemas.microsoft.com/office/drawing/2014/main" val="10002"/>
                  </a:ext>
                </a:extLst>
              </a:tr>
              <a:tr h="370840">
                <a:tc>
                  <a:txBody>
                    <a:bodyPr/>
                    <a:lstStyle/>
                    <a:p>
                      <a:r>
                        <a:rPr lang="en-US" sz="2400" dirty="0"/>
                        <a:t>Jane</a:t>
                      </a:r>
                    </a:p>
                  </a:txBody>
                  <a:tcPr/>
                </a:tc>
                <a:extLst>
                  <a:ext uri="{0D108BD9-81ED-4DB2-BD59-A6C34878D82A}">
                    <a16:rowId xmlns:a16="http://schemas.microsoft.com/office/drawing/2014/main" val="10003"/>
                  </a:ext>
                </a:extLst>
              </a:tr>
            </a:tbl>
          </a:graphicData>
        </a:graphic>
      </p:graphicFrame>
      <p:graphicFrame>
        <p:nvGraphicFramePr>
          <p:cNvPr id="64" name="Table 63"/>
          <p:cNvGraphicFramePr>
            <a:graphicFrameLocks noGrp="1"/>
          </p:cNvGraphicFramePr>
          <p:nvPr/>
        </p:nvGraphicFramePr>
        <p:xfrm>
          <a:off x="2450567" y="163581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Age</a:t>
                      </a:r>
                    </a:p>
                  </a:txBody>
                  <a:tcPr/>
                </a:tc>
                <a:extLst>
                  <a:ext uri="{0D108BD9-81ED-4DB2-BD59-A6C34878D82A}">
                    <a16:rowId xmlns:a16="http://schemas.microsoft.com/office/drawing/2014/main" val="10000"/>
                  </a:ext>
                </a:extLst>
              </a:tr>
              <a:tr h="370840">
                <a:tc>
                  <a:txBody>
                    <a:bodyPr/>
                    <a:lstStyle/>
                    <a:p>
                      <a:r>
                        <a:rPr lang="en-US" sz="2400" dirty="0"/>
                        <a:t>22</a:t>
                      </a:r>
                    </a:p>
                  </a:txBody>
                  <a:tcPr/>
                </a:tc>
                <a:extLst>
                  <a:ext uri="{0D108BD9-81ED-4DB2-BD59-A6C34878D82A}">
                    <a16:rowId xmlns:a16="http://schemas.microsoft.com/office/drawing/2014/main" val="10001"/>
                  </a:ext>
                </a:extLst>
              </a:tr>
              <a:tr h="370840">
                <a:tc>
                  <a:txBody>
                    <a:bodyPr/>
                    <a:lstStyle/>
                    <a:p>
                      <a:r>
                        <a:rPr lang="en-US" sz="2400" dirty="0"/>
                        <a:t>19</a:t>
                      </a:r>
                    </a:p>
                  </a:txBody>
                  <a:tcPr/>
                </a:tc>
                <a:extLst>
                  <a:ext uri="{0D108BD9-81ED-4DB2-BD59-A6C34878D82A}">
                    <a16:rowId xmlns:a16="http://schemas.microsoft.com/office/drawing/2014/main" val="10002"/>
                  </a:ext>
                </a:extLst>
              </a:tr>
              <a:tr h="370840">
                <a:tc>
                  <a:txBody>
                    <a:bodyPr/>
                    <a:lstStyle/>
                    <a:p>
                      <a:r>
                        <a:rPr lang="en-US" sz="2400" dirty="0"/>
                        <a:t>37</a:t>
                      </a:r>
                    </a:p>
                  </a:txBody>
                  <a:tcPr/>
                </a:tc>
                <a:extLst>
                  <a:ext uri="{0D108BD9-81ED-4DB2-BD59-A6C34878D82A}">
                    <a16:rowId xmlns:a16="http://schemas.microsoft.com/office/drawing/2014/main" val="10003"/>
                  </a:ext>
                </a:extLst>
              </a:tr>
            </a:tbl>
          </a:graphicData>
        </a:graphic>
      </p:graphicFrame>
      <p:graphicFrame>
        <p:nvGraphicFramePr>
          <p:cNvPr id="65" name="Table 64"/>
          <p:cNvGraphicFramePr>
            <a:graphicFrameLocks noGrp="1"/>
          </p:cNvGraphicFramePr>
          <p:nvPr/>
        </p:nvGraphicFramePr>
        <p:xfrm>
          <a:off x="3593955" y="163581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Dept</a:t>
                      </a:r>
                      <a:endParaRPr lang="en-US" sz="2400" dirty="0"/>
                    </a:p>
                  </a:txBody>
                  <a:tcPr/>
                </a:tc>
                <a:extLst>
                  <a:ext uri="{0D108BD9-81ED-4DB2-BD59-A6C34878D82A}">
                    <a16:rowId xmlns:a16="http://schemas.microsoft.com/office/drawing/2014/main" val="10000"/>
                  </a:ext>
                </a:extLst>
              </a:tr>
              <a:tr h="370840">
                <a:tc>
                  <a:txBody>
                    <a:bodyPr/>
                    <a:lstStyle/>
                    <a:p>
                      <a:r>
                        <a:rPr lang="en-US" sz="2400" dirty="0"/>
                        <a:t>HR</a:t>
                      </a:r>
                    </a:p>
                  </a:txBody>
                  <a:tcPr/>
                </a:tc>
                <a:extLst>
                  <a:ext uri="{0D108BD9-81ED-4DB2-BD59-A6C34878D82A}">
                    <a16:rowId xmlns:a16="http://schemas.microsoft.com/office/drawing/2014/main" val="10001"/>
                  </a:ext>
                </a:extLst>
              </a:tr>
              <a:tr h="370840">
                <a:tc>
                  <a:txBody>
                    <a:bodyPr/>
                    <a:lstStyle/>
                    <a:p>
                      <a:r>
                        <a:rPr lang="en-US" sz="2400" dirty="0"/>
                        <a:t>HR</a:t>
                      </a:r>
                    </a:p>
                  </a:txBody>
                  <a:tcPr/>
                </a:tc>
                <a:extLst>
                  <a:ext uri="{0D108BD9-81ED-4DB2-BD59-A6C34878D82A}">
                    <a16:rowId xmlns:a16="http://schemas.microsoft.com/office/drawing/2014/main" val="10002"/>
                  </a:ext>
                </a:extLst>
              </a:tr>
              <a:tr h="370840">
                <a:tc>
                  <a:txBody>
                    <a:bodyPr/>
                    <a:lstStyle/>
                    <a:p>
                      <a:r>
                        <a:rPr lang="en-US" sz="2400" dirty="0"/>
                        <a:t>IT</a:t>
                      </a:r>
                    </a:p>
                  </a:txBody>
                  <a:tcPr/>
                </a:tc>
                <a:extLst>
                  <a:ext uri="{0D108BD9-81ED-4DB2-BD59-A6C34878D82A}">
                    <a16:rowId xmlns:a16="http://schemas.microsoft.com/office/drawing/2014/main" val="10003"/>
                  </a:ext>
                </a:extLst>
              </a:tr>
            </a:tbl>
          </a:graphicData>
        </a:graphic>
      </p:graphicFrame>
      <p:sp>
        <p:nvSpPr>
          <p:cNvPr id="66" name="Rectangle 65"/>
          <p:cNvSpPr/>
          <p:nvPr/>
        </p:nvSpPr>
        <p:spPr>
          <a:xfrm>
            <a:off x="2062910" y="1066865"/>
            <a:ext cx="53251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67" name="Table 66"/>
          <p:cNvGraphicFramePr>
            <a:graphicFrameLocks noGrp="1"/>
          </p:cNvGraphicFramePr>
          <p:nvPr/>
        </p:nvGraphicFramePr>
        <p:xfrm>
          <a:off x="163791" y="1640739"/>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2</a:t>
                      </a:r>
                    </a:p>
                  </a:txBody>
                  <a:tcPr/>
                </a:tc>
                <a:extLst>
                  <a:ext uri="{0D108BD9-81ED-4DB2-BD59-A6C34878D82A}">
                    <a16:rowId xmlns:a16="http://schemas.microsoft.com/office/drawing/2014/main" val="10002"/>
                  </a:ext>
                </a:extLst>
              </a:tr>
              <a:tr h="370840">
                <a:tc>
                  <a:txBody>
                    <a:bodyPr/>
                    <a:lstStyle/>
                    <a:p>
                      <a:r>
                        <a:rPr lang="en-US" sz="2400" dirty="0"/>
                        <a:t>3</a:t>
                      </a:r>
                    </a:p>
                  </a:txBody>
                  <a:tcPr/>
                </a:tc>
                <a:extLst>
                  <a:ext uri="{0D108BD9-81ED-4DB2-BD59-A6C34878D82A}">
                    <a16:rowId xmlns:a16="http://schemas.microsoft.com/office/drawing/2014/main" val="10003"/>
                  </a:ext>
                </a:extLst>
              </a:tr>
            </a:tbl>
          </a:graphicData>
        </a:graphic>
      </p:graphicFrame>
      <p:sp>
        <p:nvSpPr>
          <p:cNvPr id="27" name="TextBox 26"/>
          <p:cNvSpPr txBox="1"/>
          <p:nvPr/>
        </p:nvSpPr>
        <p:spPr>
          <a:xfrm>
            <a:off x="5791528" y="6144154"/>
            <a:ext cx="63350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3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AlternateContent xmlns:mc="http://schemas.openxmlformats.org/markup-compatibility/2006" xmlns:a14="http://schemas.microsoft.com/office/drawing/2010/main">
        <mc:Choice Requires="a14">
          <p:sp>
            <p:nvSpPr>
              <p:cNvPr id="28" name="TextBox 27"/>
              <p:cNvSpPr txBox="1"/>
              <p:nvPr/>
            </p:nvSpPr>
            <p:spPr>
              <a:xfrm>
                <a:off x="5113072" y="4752900"/>
                <a:ext cx="1990417" cy="7580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𝑎𝑔𝑒</m:t>
                          </m:r>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&gt;20</m:t>
                          </m:r>
                        </m:sub>
                      </m:sSub>
                    </m:oMath>
                  </m:oMathPara>
                </a14:m>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113072" y="4752900"/>
                <a:ext cx="1990417" cy="758028"/>
              </a:xfrm>
              <a:prstGeom prst="rect">
                <a:avLst/>
              </a:prstGeom>
              <a:blipFill rotWithShape="0">
                <a:blip r:embed="rId3"/>
                <a:stretch>
                  <a:fillRect/>
                </a:stretch>
              </a:blipFill>
            </p:spPr>
            <p:txBody>
              <a:bodyPr/>
              <a:lstStyle/>
              <a:p>
                <a:r>
                  <a:rPr lang="en-US">
                    <a:noFill/>
                  </a:rPr>
                  <a:t> </a:t>
                </a:r>
              </a:p>
            </p:txBody>
          </p:sp>
        </mc:Fallback>
      </mc:AlternateContent>
      <p:cxnSp>
        <p:nvCxnSpPr>
          <p:cNvPr id="29" name="Straight Arrow Connector 28"/>
          <p:cNvCxnSpPr>
            <a:stCxn id="28" idx="0"/>
            <a:endCxn id="34" idx="2"/>
          </p:cNvCxnSpPr>
          <p:nvPr/>
        </p:nvCxnSpPr>
        <p:spPr>
          <a:xfrm flipH="1" flipV="1">
            <a:off x="6108280" y="3450859"/>
            <a:ext cx="1" cy="130204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108282" y="5517232"/>
            <a:ext cx="0" cy="69022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4982202" y="2695396"/>
                <a:ext cx="2252155" cy="7554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𝑑𝑒𝑝𝑡</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𝐻𝑅</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4982202" y="2695396"/>
                <a:ext cx="2252155" cy="755463"/>
              </a:xfrm>
              <a:prstGeom prst="rect">
                <a:avLst/>
              </a:prstGeom>
              <a:blipFill rotWithShape="0">
                <a:blip r:embed="rId4"/>
                <a:stretch>
                  <a:fillRect/>
                </a:stretch>
              </a:blipFill>
            </p:spPr>
            <p:txBody>
              <a:bodyPr/>
              <a:lstStyle/>
              <a:p>
                <a:r>
                  <a:rPr lang="en-US">
                    <a:noFill/>
                  </a:rPr>
                  <a:t> </a:t>
                </a:r>
              </a:p>
            </p:txBody>
          </p:sp>
        </mc:Fallback>
      </mc:AlternateContent>
      <p:cxnSp>
        <p:nvCxnSpPr>
          <p:cNvPr id="35" name="Straight Arrow Connector 34"/>
          <p:cNvCxnSpPr/>
          <p:nvPr/>
        </p:nvCxnSpPr>
        <p:spPr>
          <a:xfrm flipV="1">
            <a:off x="6092150" y="2003724"/>
            <a:ext cx="0" cy="69022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258139" y="1227971"/>
                <a:ext cx="166802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𝜋</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𝑛𝑎𝑚𝑒</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258139" y="1227971"/>
                <a:ext cx="1668021" cy="707886"/>
              </a:xfrm>
              <a:prstGeom prst="rect">
                <a:avLst/>
              </a:prstGeom>
              <a:blipFill rotWithShape="0">
                <a:blip r:embed="rId5"/>
                <a:stretch>
                  <a:fillRect/>
                </a:stretch>
              </a:blipFill>
            </p:spPr>
            <p:txBody>
              <a:bodyPr/>
              <a:lstStyle/>
              <a:p>
                <a:r>
                  <a:rPr lang="en-US">
                    <a:noFill/>
                  </a:rPr>
                  <a:t> </a:t>
                </a:r>
              </a:p>
            </p:txBody>
          </p:sp>
        </mc:Fallback>
      </mc:AlternateContent>
      <p:graphicFrame>
        <p:nvGraphicFramePr>
          <p:cNvPr id="38" name="Table 37"/>
          <p:cNvGraphicFramePr>
            <a:graphicFrameLocks noGrp="1"/>
          </p:cNvGraphicFramePr>
          <p:nvPr/>
        </p:nvGraphicFramePr>
        <p:xfrm>
          <a:off x="8232808" y="1167301"/>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John</a:t>
                      </a:r>
                    </a:p>
                  </a:txBody>
                  <a:tcPr/>
                </a:tc>
                <a:extLst>
                  <a:ext uri="{0D108BD9-81ED-4DB2-BD59-A6C34878D82A}">
                    <a16:rowId xmlns:a16="http://schemas.microsoft.com/office/drawing/2014/main" val="10001"/>
                  </a:ext>
                </a:extLst>
              </a:tr>
            </a:tbl>
          </a:graphicData>
        </a:graphic>
      </p:graphicFrame>
      <p:graphicFrame>
        <p:nvGraphicFramePr>
          <p:cNvPr id="39" name="Table 38"/>
          <p:cNvGraphicFramePr>
            <a:graphicFrameLocks noGrp="1"/>
          </p:cNvGraphicFramePr>
          <p:nvPr/>
        </p:nvGraphicFramePr>
        <p:xfrm>
          <a:off x="7110475" y="4490742"/>
          <a:ext cx="1028683" cy="13716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3</a:t>
                      </a:r>
                    </a:p>
                  </a:txBody>
                  <a:tcPr/>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nvGraphicFramePr>
        <p:xfrm>
          <a:off x="7098978" y="1172586"/>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bl>
          </a:graphicData>
        </a:graphic>
      </p:graphicFrame>
      <p:graphicFrame>
        <p:nvGraphicFramePr>
          <p:cNvPr id="46" name="Table 45"/>
          <p:cNvGraphicFramePr>
            <a:graphicFrameLocks noGrp="1"/>
          </p:cNvGraphicFramePr>
          <p:nvPr/>
        </p:nvGraphicFramePr>
        <p:xfrm>
          <a:off x="7780632" y="2536459"/>
          <a:ext cx="1028683" cy="9144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bl>
          </a:graphicData>
        </a:graphic>
      </p:graphicFrame>
      <p:sp>
        <p:nvSpPr>
          <p:cNvPr id="47" name="Freeform 46"/>
          <p:cNvSpPr/>
          <p:nvPr/>
        </p:nvSpPr>
        <p:spPr>
          <a:xfrm>
            <a:off x="7330698" y="3347634"/>
            <a:ext cx="353593" cy="1007390"/>
          </a:xfrm>
          <a:custGeom>
            <a:avLst/>
            <a:gdLst>
              <a:gd name="connsiteX0" fmla="*/ 325464 w 369091"/>
              <a:gd name="connsiteY0" fmla="*/ 1007390 h 1007390"/>
              <a:gd name="connsiteX1" fmla="*/ 340963 w 369091"/>
              <a:gd name="connsiteY1" fmla="*/ 573437 h 1007390"/>
              <a:gd name="connsiteX2" fmla="*/ 0 w 369091"/>
              <a:gd name="connsiteY2" fmla="*/ 0 h 1007390"/>
            </a:gdLst>
            <a:ahLst/>
            <a:cxnLst>
              <a:cxn ang="0">
                <a:pos x="connsiteX0" y="connsiteY0"/>
              </a:cxn>
              <a:cxn ang="0">
                <a:pos x="connsiteX1" y="connsiteY1"/>
              </a:cxn>
              <a:cxn ang="0">
                <a:pos x="connsiteX2" y="connsiteY2"/>
              </a:cxn>
            </a:cxnLst>
            <a:rect l="l" t="t" r="r" b="b"/>
            <a:pathLst>
              <a:path w="369091" h="1007390">
                <a:moveTo>
                  <a:pt x="325464" y="1007390"/>
                </a:moveTo>
                <a:cubicBezTo>
                  <a:pt x="360335" y="874362"/>
                  <a:pt x="395207" y="741335"/>
                  <a:pt x="340963" y="573437"/>
                </a:cubicBezTo>
                <a:cubicBezTo>
                  <a:pt x="286719" y="405539"/>
                  <a:pt x="143359" y="202769"/>
                  <a:pt x="0" y="0"/>
                </a:cubicBez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48" name="Rectangle 47"/>
          <p:cNvSpPr/>
          <p:nvPr/>
        </p:nvSpPr>
        <p:spPr>
          <a:xfrm>
            <a:off x="7680176" y="3573016"/>
            <a:ext cx="4681731" cy="8309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385D8A"/>
                </a:solidFill>
                <a:effectLst/>
                <a:uLnTx/>
                <a:uFillTx/>
                <a:latin typeface="Calibri" pitchFamily="34" charset="0"/>
                <a:ea typeface="+mn-ea"/>
                <a:cs typeface="Arial" charset="0"/>
              </a:rPr>
              <a:t>tid</a:t>
            </a:r>
            <a: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t> as extra filter to reduce output! </a:t>
            </a:r>
            <a:b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br>
            <a: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t>Can we reduce it further?</a:t>
            </a:r>
          </a:p>
        </p:txBody>
      </p:sp>
    </p:spTree>
    <p:extLst>
      <p:ext uri="{BB962C8B-B14F-4D97-AF65-F5344CB8AC3E}">
        <p14:creationId xmlns:p14="http://schemas.microsoft.com/office/powerpoint/2010/main" val="264754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12192000" cy="792162"/>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000" b="0">
                <a:solidFill>
                  <a:schemeClr val="dk2"/>
                </a:solidFill>
                <a:latin typeface="Calibri"/>
                <a:cs typeface="Calibri"/>
              </a:rPr>
              <a:t>The (output) materialization problem – selection vector</a:t>
            </a:r>
            <a:endParaRPr lang="en-US" sz="4000" b="0" dirty="0">
              <a:solidFill>
                <a:schemeClr val="dk2"/>
              </a:solidFill>
              <a:latin typeface="Calibri"/>
              <a:cs typeface="Calibri"/>
            </a:endParaRPr>
          </a:p>
        </p:txBody>
      </p:sp>
      <p:sp>
        <p:nvSpPr>
          <p:cNvPr id="21" name="Content Placeholder 2"/>
          <p:cNvSpPr>
            <a:spLocks noGrp="1"/>
          </p:cNvSpPr>
          <p:nvPr>
            <p:ph idx="1"/>
          </p:nvPr>
        </p:nvSpPr>
        <p:spPr>
          <a:xfrm>
            <a:off x="451488" y="1195913"/>
            <a:ext cx="5428488" cy="960102"/>
          </a:xfrm>
        </p:spPr>
        <p:txBody>
          <a:bodyPr/>
          <a:lstStyle/>
          <a:p>
            <a:pPr marL="0" indent="0">
              <a:buNone/>
            </a:pPr>
            <a:r>
              <a:rPr lang="en-US" sz="2400" b="1">
                <a:latin typeface="Consolas" panose="020B0609020204030204" pitchFamily="49" charset="0"/>
                <a:ea typeface="Courier New" charset="0"/>
                <a:cs typeface="Consolas" panose="020B0609020204030204" pitchFamily="49" charset="0"/>
              </a:rPr>
              <a:t>SELECT </a:t>
            </a:r>
            <a:r>
              <a:rPr lang="en-US" sz="2400">
                <a:latin typeface="Consolas" panose="020B0609020204030204" pitchFamily="49" charset="0"/>
                <a:ea typeface="Courier New" charset="0"/>
                <a:cs typeface="Consolas" panose="020B0609020204030204" pitchFamily="49" charset="0"/>
              </a:rPr>
              <a:t>Name</a:t>
            </a:r>
            <a:r>
              <a:rPr lang="en-US" sz="2400" b="1">
                <a:latin typeface="Consolas" panose="020B0609020204030204" pitchFamily="49" charset="0"/>
                <a:ea typeface="Courier New" charset="0"/>
                <a:cs typeface="Consolas" panose="020B0609020204030204" pitchFamily="49" charset="0"/>
              </a:rPr>
              <a:t> </a:t>
            </a:r>
            <a:br>
              <a:rPr lang="en-US" sz="2400" b="1">
                <a:latin typeface="Consolas" panose="020B0609020204030204" pitchFamily="49" charset="0"/>
                <a:ea typeface="Courier New" charset="0"/>
                <a:cs typeface="Consolas" panose="020B0609020204030204" pitchFamily="49" charset="0"/>
              </a:rPr>
            </a:br>
            <a:r>
              <a:rPr lang="en-US" sz="2400" b="1">
                <a:latin typeface="Consolas" panose="020B0609020204030204" pitchFamily="49" charset="0"/>
                <a:ea typeface="Courier New" charset="0"/>
                <a:cs typeface="Consolas" panose="020B0609020204030204" pitchFamily="49" charset="0"/>
              </a:rPr>
              <a:t>FROM </a:t>
            </a:r>
            <a:r>
              <a:rPr lang="en-US" sz="2400">
                <a:latin typeface="Consolas" panose="020B0609020204030204" pitchFamily="49" charset="0"/>
                <a:ea typeface="Courier New" charset="0"/>
                <a:cs typeface="Consolas" panose="020B0609020204030204" pitchFamily="49" charset="0"/>
              </a:rPr>
              <a:t>tbl</a:t>
            </a:r>
          </a:p>
          <a:p>
            <a:pPr marL="0" indent="0">
              <a:buNone/>
            </a:pPr>
            <a:r>
              <a:rPr lang="en-US" sz="2400" b="1">
                <a:latin typeface="Consolas" panose="020B0609020204030204" pitchFamily="49" charset="0"/>
                <a:ea typeface="Courier New" charset="0"/>
                <a:cs typeface="Consolas" panose="020B0609020204030204" pitchFamily="49" charset="0"/>
              </a:rPr>
              <a:t>WHERE </a:t>
            </a:r>
            <a:r>
              <a:rPr lang="en-US" sz="2400">
                <a:latin typeface="Consolas" panose="020B0609020204030204" pitchFamily="49" charset="0"/>
                <a:ea typeface="Courier New" charset="0"/>
                <a:cs typeface="Consolas" panose="020B0609020204030204" pitchFamily="49" charset="0"/>
              </a:rPr>
              <a:t>Age  &gt; 20 </a:t>
            </a:r>
          </a:p>
          <a:p>
            <a:pPr marL="0" indent="0">
              <a:buNone/>
            </a:pPr>
            <a:r>
              <a:rPr lang="en-US" sz="2400">
                <a:latin typeface="Consolas" panose="020B0609020204030204" pitchFamily="49" charset="0"/>
                <a:ea typeface="Courier New" charset="0"/>
                <a:cs typeface="Consolas" panose="020B0609020204030204" pitchFamily="49" charset="0"/>
              </a:rPr>
              <a:t>      </a:t>
            </a:r>
            <a:r>
              <a:rPr lang="en-US" sz="2400" b="1">
                <a:latin typeface="Consolas" panose="020B0609020204030204" pitchFamily="49" charset="0"/>
                <a:ea typeface="Courier New" charset="0"/>
                <a:cs typeface="Consolas" panose="020B0609020204030204" pitchFamily="49" charset="0"/>
              </a:rPr>
              <a:t>AND</a:t>
            </a:r>
            <a:r>
              <a:rPr lang="en-US" sz="2400">
                <a:latin typeface="Consolas" panose="020B0609020204030204" pitchFamily="49" charset="0"/>
                <a:ea typeface="Courier New" charset="0"/>
                <a:cs typeface="Consolas" panose="020B0609020204030204" pitchFamily="49" charset="0"/>
              </a:rPr>
              <a:t> Dept = “HR”</a:t>
            </a:r>
            <a:endParaRPr lang="en-US" sz="2400" dirty="0">
              <a:latin typeface="Consolas" panose="020B0609020204030204" pitchFamily="49" charset="0"/>
              <a:ea typeface="Courier New"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22" name="TextBox 21"/>
          <p:cNvSpPr txBox="1"/>
          <p:nvPr/>
        </p:nvSpPr>
        <p:spPr>
          <a:xfrm>
            <a:off x="5791528" y="6144154"/>
            <a:ext cx="633507"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3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AlternateContent xmlns:mc="http://schemas.openxmlformats.org/markup-compatibility/2006" xmlns:a14="http://schemas.microsoft.com/office/drawing/2010/main">
        <mc:Choice Requires="a14">
          <p:sp>
            <p:nvSpPr>
              <p:cNvPr id="24" name="TextBox 23"/>
              <p:cNvSpPr txBox="1"/>
              <p:nvPr/>
            </p:nvSpPr>
            <p:spPr>
              <a:xfrm>
                <a:off x="5113072" y="4752900"/>
                <a:ext cx="1990417" cy="7580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𝑎𝑔𝑒</m:t>
                          </m:r>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&gt;20</m:t>
                          </m:r>
                        </m:sub>
                      </m:sSub>
                    </m:oMath>
                  </m:oMathPara>
                </a14:m>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113072" y="4752900"/>
                <a:ext cx="1990417" cy="758028"/>
              </a:xfrm>
              <a:prstGeom prst="rect">
                <a:avLst/>
              </a:prstGeom>
              <a:blipFill rotWithShape="0">
                <a:blip r:embed="rId3"/>
                <a:stretch>
                  <a:fillRect/>
                </a:stretch>
              </a:blipFill>
            </p:spPr>
            <p:txBody>
              <a:bodyPr/>
              <a:lstStyle/>
              <a:p>
                <a:r>
                  <a:rPr lang="en-US">
                    <a:noFill/>
                  </a:rPr>
                  <a:t> </a:t>
                </a:r>
              </a:p>
            </p:txBody>
          </p:sp>
        </mc:Fallback>
      </mc:AlternateContent>
      <p:cxnSp>
        <p:nvCxnSpPr>
          <p:cNvPr id="31" name="Straight Arrow Connector 30"/>
          <p:cNvCxnSpPr>
            <a:stCxn id="24" idx="0"/>
            <a:endCxn id="33" idx="2"/>
          </p:cNvCxnSpPr>
          <p:nvPr/>
        </p:nvCxnSpPr>
        <p:spPr>
          <a:xfrm flipH="1" flipV="1">
            <a:off x="6108280" y="3450859"/>
            <a:ext cx="1" cy="130204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108282" y="5517232"/>
            <a:ext cx="0" cy="69022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4982202" y="2695396"/>
                <a:ext cx="2252155" cy="755463"/>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a:ln>
                                <a:noFill/>
                              </a:ln>
                              <a:solidFill>
                                <a:prstClr val="black"/>
                              </a:solidFill>
                              <a:effectLst/>
                              <a:uLnTx/>
                              <a:uFillTx/>
                              <a:latin typeface="Cambria Math" panose="02040503050406030204" pitchFamily="18" charset="0"/>
                              <a:ea typeface="+mn-ea"/>
                            </a:rPr>
                            <m:t>𝜎</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𝑑𝑒𝑝𝑡</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𝐻𝑅</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982202" y="2695396"/>
                <a:ext cx="2252155" cy="755463"/>
              </a:xfrm>
              <a:prstGeom prst="rect">
                <a:avLst/>
              </a:prstGeom>
              <a:blipFill rotWithShape="0">
                <a:blip r:embed="rId4"/>
                <a:stretch>
                  <a:fillRect/>
                </a:stretch>
              </a:blipFill>
            </p:spPr>
            <p:txBody>
              <a:bodyPr/>
              <a:lstStyle/>
              <a:p>
                <a:r>
                  <a:rPr lang="en-US">
                    <a:noFill/>
                  </a:rPr>
                  <a:t> </a:t>
                </a:r>
              </a:p>
            </p:txBody>
          </p:sp>
        </mc:Fallback>
      </mc:AlternateContent>
      <p:graphicFrame>
        <p:nvGraphicFramePr>
          <p:cNvPr id="34" name="Table 33"/>
          <p:cNvGraphicFramePr>
            <a:graphicFrameLocks noGrp="1"/>
          </p:cNvGraphicFramePr>
          <p:nvPr/>
        </p:nvGraphicFramePr>
        <p:xfrm>
          <a:off x="1307179" y="4300375"/>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John</a:t>
                      </a:r>
                    </a:p>
                  </a:txBody>
                  <a:tcPr/>
                </a:tc>
                <a:extLst>
                  <a:ext uri="{0D108BD9-81ED-4DB2-BD59-A6C34878D82A}">
                    <a16:rowId xmlns:a16="http://schemas.microsoft.com/office/drawing/2014/main" val="10001"/>
                  </a:ext>
                </a:extLst>
              </a:tr>
              <a:tr h="370840">
                <a:tc>
                  <a:txBody>
                    <a:bodyPr/>
                    <a:lstStyle/>
                    <a:p>
                      <a:r>
                        <a:rPr lang="en-US" sz="2400" dirty="0"/>
                        <a:t>Jack</a:t>
                      </a:r>
                    </a:p>
                  </a:txBody>
                  <a:tcPr/>
                </a:tc>
                <a:extLst>
                  <a:ext uri="{0D108BD9-81ED-4DB2-BD59-A6C34878D82A}">
                    <a16:rowId xmlns:a16="http://schemas.microsoft.com/office/drawing/2014/main" val="10002"/>
                  </a:ext>
                </a:extLst>
              </a:tr>
              <a:tr h="370840">
                <a:tc>
                  <a:txBody>
                    <a:bodyPr/>
                    <a:lstStyle/>
                    <a:p>
                      <a:r>
                        <a:rPr lang="en-US" sz="2400" dirty="0"/>
                        <a:t>Jane</a:t>
                      </a:r>
                    </a:p>
                  </a:txBody>
                  <a:tcPr/>
                </a:tc>
                <a:extLst>
                  <a:ext uri="{0D108BD9-81ED-4DB2-BD59-A6C34878D82A}">
                    <a16:rowId xmlns:a16="http://schemas.microsoft.com/office/drawing/2014/main" val="10003"/>
                  </a:ext>
                </a:extLst>
              </a:tr>
            </a:tbl>
          </a:graphicData>
        </a:graphic>
      </p:graphicFrame>
      <p:graphicFrame>
        <p:nvGraphicFramePr>
          <p:cNvPr id="35" name="Table 34"/>
          <p:cNvGraphicFramePr>
            <a:graphicFrameLocks noGrp="1"/>
          </p:cNvGraphicFramePr>
          <p:nvPr/>
        </p:nvGraphicFramePr>
        <p:xfrm>
          <a:off x="2450567" y="4299525"/>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a:t>Age</a:t>
                      </a:r>
                    </a:p>
                  </a:txBody>
                  <a:tcPr/>
                </a:tc>
                <a:extLst>
                  <a:ext uri="{0D108BD9-81ED-4DB2-BD59-A6C34878D82A}">
                    <a16:rowId xmlns:a16="http://schemas.microsoft.com/office/drawing/2014/main" val="10000"/>
                  </a:ext>
                </a:extLst>
              </a:tr>
              <a:tr h="370840">
                <a:tc>
                  <a:txBody>
                    <a:bodyPr/>
                    <a:lstStyle/>
                    <a:p>
                      <a:r>
                        <a:rPr lang="en-US" sz="2400" dirty="0"/>
                        <a:t>22</a:t>
                      </a:r>
                    </a:p>
                  </a:txBody>
                  <a:tcPr/>
                </a:tc>
                <a:extLst>
                  <a:ext uri="{0D108BD9-81ED-4DB2-BD59-A6C34878D82A}">
                    <a16:rowId xmlns:a16="http://schemas.microsoft.com/office/drawing/2014/main" val="10001"/>
                  </a:ext>
                </a:extLst>
              </a:tr>
              <a:tr h="370840">
                <a:tc>
                  <a:txBody>
                    <a:bodyPr/>
                    <a:lstStyle/>
                    <a:p>
                      <a:r>
                        <a:rPr lang="en-US" sz="2400" dirty="0"/>
                        <a:t>19</a:t>
                      </a:r>
                    </a:p>
                  </a:txBody>
                  <a:tcPr/>
                </a:tc>
                <a:extLst>
                  <a:ext uri="{0D108BD9-81ED-4DB2-BD59-A6C34878D82A}">
                    <a16:rowId xmlns:a16="http://schemas.microsoft.com/office/drawing/2014/main" val="10002"/>
                  </a:ext>
                </a:extLst>
              </a:tr>
              <a:tr h="370840">
                <a:tc>
                  <a:txBody>
                    <a:bodyPr/>
                    <a:lstStyle/>
                    <a:p>
                      <a:r>
                        <a:rPr lang="en-US" sz="2400" dirty="0"/>
                        <a:t>37</a:t>
                      </a:r>
                    </a:p>
                  </a:txBody>
                  <a:tcPr/>
                </a:tc>
                <a:extLst>
                  <a:ext uri="{0D108BD9-81ED-4DB2-BD59-A6C34878D82A}">
                    <a16:rowId xmlns:a16="http://schemas.microsoft.com/office/drawing/2014/main" val="10003"/>
                  </a:ext>
                </a:extLst>
              </a:tr>
            </a:tbl>
          </a:graphicData>
        </a:graphic>
      </p:graphicFrame>
      <p:graphicFrame>
        <p:nvGraphicFramePr>
          <p:cNvPr id="36" name="Table 35"/>
          <p:cNvGraphicFramePr>
            <a:graphicFrameLocks noGrp="1"/>
          </p:cNvGraphicFramePr>
          <p:nvPr/>
        </p:nvGraphicFramePr>
        <p:xfrm>
          <a:off x="3593955" y="4299525"/>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Dept</a:t>
                      </a:r>
                      <a:endParaRPr lang="en-US" sz="2400" dirty="0"/>
                    </a:p>
                  </a:txBody>
                  <a:tcPr/>
                </a:tc>
                <a:extLst>
                  <a:ext uri="{0D108BD9-81ED-4DB2-BD59-A6C34878D82A}">
                    <a16:rowId xmlns:a16="http://schemas.microsoft.com/office/drawing/2014/main" val="10000"/>
                  </a:ext>
                </a:extLst>
              </a:tr>
              <a:tr h="370840">
                <a:tc>
                  <a:txBody>
                    <a:bodyPr/>
                    <a:lstStyle/>
                    <a:p>
                      <a:r>
                        <a:rPr lang="en-US" sz="2400" dirty="0"/>
                        <a:t>HR</a:t>
                      </a:r>
                    </a:p>
                  </a:txBody>
                  <a:tcPr/>
                </a:tc>
                <a:extLst>
                  <a:ext uri="{0D108BD9-81ED-4DB2-BD59-A6C34878D82A}">
                    <a16:rowId xmlns:a16="http://schemas.microsoft.com/office/drawing/2014/main" val="10001"/>
                  </a:ext>
                </a:extLst>
              </a:tr>
              <a:tr h="370840">
                <a:tc>
                  <a:txBody>
                    <a:bodyPr/>
                    <a:lstStyle/>
                    <a:p>
                      <a:r>
                        <a:rPr lang="en-US" sz="2400" dirty="0"/>
                        <a:t>HR</a:t>
                      </a:r>
                    </a:p>
                  </a:txBody>
                  <a:tcPr/>
                </a:tc>
                <a:extLst>
                  <a:ext uri="{0D108BD9-81ED-4DB2-BD59-A6C34878D82A}">
                    <a16:rowId xmlns:a16="http://schemas.microsoft.com/office/drawing/2014/main" val="10002"/>
                  </a:ext>
                </a:extLst>
              </a:tr>
              <a:tr h="370840">
                <a:tc>
                  <a:txBody>
                    <a:bodyPr/>
                    <a:lstStyle/>
                    <a:p>
                      <a:r>
                        <a:rPr lang="en-US" sz="2400" dirty="0"/>
                        <a:t>IT</a:t>
                      </a:r>
                    </a:p>
                  </a:txBody>
                  <a:tcPr/>
                </a:tc>
                <a:extLst>
                  <a:ext uri="{0D108BD9-81ED-4DB2-BD59-A6C34878D82A}">
                    <a16:rowId xmlns:a16="http://schemas.microsoft.com/office/drawing/2014/main" val="10003"/>
                  </a:ext>
                </a:extLst>
              </a:tr>
            </a:tbl>
          </a:graphicData>
        </a:graphic>
      </p:graphicFrame>
      <p:sp>
        <p:nvSpPr>
          <p:cNvPr id="10" name="Rectangle 9"/>
          <p:cNvSpPr/>
          <p:nvPr/>
        </p:nvSpPr>
        <p:spPr>
          <a:xfrm>
            <a:off x="2062910" y="3730578"/>
            <a:ext cx="532518"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Arial" charset="0"/>
              </a:rPr>
              <a:t>tbl</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graphicFrame>
        <p:nvGraphicFramePr>
          <p:cNvPr id="39" name="Table 38"/>
          <p:cNvGraphicFramePr>
            <a:graphicFrameLocks noGrp="1"/>
          </p:cNvGraphicFramePr>
          <p:nvPr/>
        </p:nvGraphicFramePr>
        <p:xfrm>
          <a:off x="163791" y="4304452"/>
          <a:ext cx="1028683" cy="1828800"/>
        </p:xfrm>
        <a:graphic>
          <a:graphicData uri="http://schemas.openxmlformats.org/drawingml/2006/table">
            <a:tbl>
              <a:tblPr firstRow="1" bandRow="1">
                <a:tableStyleId>{5940675A-B579-460E-94D1-54222C63F5DA}</a:tableStyleId>
              </a:tblPr>
              <a:tblGrid>
                <a:gridCol w="1028683">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extLst>
                  <a:ext uri="{0D108BD9-81ED-4DB2-BD59-A6C34878D82A}">
                    <a16:rowId xmlns:a16="http://schemas.microsoft.com/office/drawing/2014/main" val="10000"/>
                  </a:ext>
                </a:extLst>
              </a:tr>
              <a:tr h="370840">
                <a:tc>
                  <a:txBody>
                    <a:bodyPr/>
                    <a:lstStyle/>
                    <a:p>
                      <a:r>
                        <a:rPr lang="en-US" sz="2400" dirty="0"/>
                        <a:t>1</a:t>
                      </a:r>
                    </a:p>
                  </a:txBody>
                  <a:tcPr/>
                </a:tc>
                <a:extLst>
                  <a:ext uri="{0D108BD9-81ED-4DB2-BD59-A6C34878D82A}">
                    <a16:rowId xmlns:a16="http://schemas.microsoft.com/office/drawing/2014/main" val="10001"/>
                  </a:ext>
                </a:extLst>
              </a:tr>
              <a:tr h="370840">
                <a:tc>
                  <a:txBody>
                    <a:bodyPr/>
                    <a:lstStyle/>
                    <a:p>
                      <a:r>
                        <a:rPr lang="en-US" sz="2400" dirty="0"/>
                        <a:t>2</a:t>
                      </a:r>
                    </a:p>
                  </a:txBody>
                  <a:tcPr/>
                </a:tc>
                <a:extLst>
                  <a:ext uri="{0D108BD9-81ED-4DB2-BD59-A6C34878D82A}">
                    <a16:rowId xmlns:a16="http://schemas.microsoft.com/office/drawing/2014/main" val="10002"/>
                  </a:ext>
                </a:extLst>
              </a:tr>
              <a:tr h="370840">
                <a:tc>
                  <a:txBody>
                    <a:bodyPr/>
                    <a:lstStyle/>
                    <a:p>
                      <a:r>
                        <a:rPr lang="en-US" sz="2400" dirty="0"/>
                        <a:t>3</a:t>
                      </a:r>
                    </a:p>
                  </a:txBody>
                  <a:tcPr/>
                </a:tc>
                <a:extLst>
                  <a:ext uri="{0D108BD9-81ED-4DB2-BD59-A6C34878D82A}">
                    <a16:rowId xmlns:a16="http://schemas.microsoft.com/office/drawing/2014/main" val="10003"/>
                  </a:ext>
                </a:extLst>
              </a:tr>
            </a:tbl>
          </a:graphicData>
        </a:graphic>
      </p:graphicFrame>
      <p:cxnSp>
        <p:nvCxnSpPr>
          <p:cNvPr id="40" name="Straight Arrow Connector 39"/>
          <p:cNvCxnSpPr/>
          <p:nvPr/>
        </p:nvCxnSpPr>
        <p:spPr>
          <a:xfrm flipV="1">
            <a:off x="6092150" y="2003724"/>
            <a:ext cx="0" cy="690221"/>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5258139" y="1227971"/>
                <a:ext cx="1668021"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ctrlPr>
                        </m:sSubPr>
                        <m:e>
                          <m:r>
                            <a:rPr kumimoji="0" lang="el-GR"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𝜋</m:t>
                          </m:r>
                        </m:e>
                        <m:sub>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rPr>
                            <m:t>𝑛𝑎𝑚𝑒</m:t>
                          </m:r>
                        </m:sub>
                      </m:sSub>
                    </m:oMath>
                  </m:oMathPara>
                </a14:m>
                <a:endPar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258139" y="1227971"/>
                <a:ext cx="1668021" cy="707886"/>
              </a:xfrm>
              <a:prstGeom prst="rect">
                <a:avLst/>
              </a:prstGeom>
              <a:blipFill rotWithShape="0">
                <a:blip r:embed="rId5"/>
                <a:stretch>
                  <a:fillRect/>
                </a:stretch>
              </a:blipFill>
            </p:spPr>
            <p:txBody>
              <a:bodyPr/>
              <a:lstStyle/>
              <a:p>
                <a:r>
                  <a:rPr lang="en-US">
                    <a:noFill/>
                  </a:rPr>
                  <a:t> </a:t>
                </a:r>
              </a:p>
            </p:txBody>
          </p:sp>
        </mc:Fallback>
      </mc:AlternateContent>
      <p:graphicFrame>
        <p:nvGraphicFramePr>
          <p:cNvPr id="42" name="Table 41"/>
          <p:cNvGraphicFramePr>
            <a:graphicFrameLocks noGrp="1"/>
          </p:cNvGraphicFramePr>
          <p:nvPr/>
        </p:nvGraphicFramePr>
        <p:xfrm>
          <a:off x="7112469" y="1289609"/>
          <a:ext cx="1282171" cy="914400"/>
        </p:xfrm>
        <a:graphic>
          <a:graphicData uri="http://schemas.openxmlformats.org/drawingml/2006/table">
            <a:tbl>
              <a:tblPr firstRow="1" bandRow="1">
                <a:tableStyleId>{5940675A-B579-460E-94D1-54222C63F5DA}</a:tableStyleId>
              </a:tblPr>
              <a:tblGrid>
                <a:gridCol w="1282171">
                  <a:extLst>
                    <a:ext uri="{9D8B030D-6E8A-4147-A177-3AD203B41FA5}">
                      <a16:colId xmlns:a16="http://schemas.microsoft.com/office/drawing/2014/main" val="20000"/>
                    </a:ext>
                  </a:extLst>
                </a:gridCol>
              </a:tblGrid>
              <a:tr h="365760">
                <a:tc>
                  <a:txBody>
                    <a:bodyPr/>
                    <a:lstStyle/>
                    <a:p>
                      <a:pPr algn="ctr"/>
                      <a:r>
                        <a:rPr lang="en-US" sz="2400" dirty="0"/>
                        <a:t>Name</a:t>
                      </a:r>
                    </a:p>
                  </a:txBody>
                  <a:tcPr/>
                </a:tc>
                <a:extLst>
                  <a:ext uri="{0D108BD9-81ED-4DB2-BD59-A6C34878D82A}">
                    <a16:rowId xmlns:a16="http://schemas.microsoft.com/office/drawing/2014/main" val="10000"/>
                  </a:ext>
                </a:extLst>
              </a:tr>
              <a:tr h="370840">
                <a:tc>
                  <a:txBody>
                    <a:bodyPr/>
                    <a:lstStyle/>
                    <a:p>
                      <a:pPr algn="ctr"/>
                      <a:r>
                        <a:rPr lang="en-US" sz="2400" dirty="0"/>
                        <a:t>John</a:t>
                      </a:r>
                    </a:p>
                  </a:txBody>
                  <a:tcPr/>
                </a:tc>
                <a:extLst>
                  <a:ext uri="{0D108BD9-81ED-4DB2-BD59-A6C34878D82A}">
                    <a16:rowId xmlns:a16="http://schemas.microsoft.com/office/drawing/2014/main" val="10001"/>
                  </a:ext>
                </a:extLst>
              </a:tr>
            </a:tbl>
          </a:graphicData>
        </a:graphic>
      </p:graphicFrame>
      <p:graphicFrame>
        <p:nvGraphicFramePr>
          <p:cNvPr id="43" name="Table 42"/>
          <p:cNvGraphicFramePr>
            <a:graphicFrameLocks noGrp="1"/>
          </p:cNvGraphicFramePr>
          <p:nvPr/>
        </p:nvGraphicFramePr>
        <p:xfrm>
          <a:off x="7110475" y="4490742"/>
          <a:ext cx="1284581" cy="1828800"/>
        </p:xfrm>
        <a:graphic>
          <a:graphicData uri="http://schemas.openxmlformats.org/drawingml/2006/table">
            <a:tbl>
              <a:tblPr firstRow="1" bandRow="1">
                <a:tableStyleId>{5940675A-B579-460E-94D1-54222C63F5DA}</a:tableStyleId>
              </a:tblPr>
              <a:tblGrid>
                <a:gridCol w="1284581">
                  <a:extLst>
                    <a:ext uri="{9D8B030D-6E8A-4147-A177-3AD203B41FA5}">
                      <a16:colId xmlns:a16="http://schemas.microsoft.com/office/drawing/2014/main" val="20000"/>
                    </a:ext>
                  </a:extLst>
                </a:gridCol>
              </a:tblGrid>
              <a:tr h="365760">
                <a:tc>
                  <a:txBody>
                    <a:bodyPr/>
                    <a:lstStyle/>
                    <a:p>
                      <a:pPr algn="ctr"/>
                      <a:r>
                        <a:rPr lang="en-US" sz="2400" dirty="0"/>
                        <a:t>bitmap</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extLst>
                  <a:ext uri="{0D108BD9-81ED-4DB2-BD59-A6C34878D82A}">
                    <a16:rowId xmlns:a16="http://schemas.microsoft.com/office/drawing/2014/main" val="10001"/>
                  </a:ext>
                </a:extLst>
              </a:tr>
              <a:tr h="370840">
                <a:tc>
                  <a:txBody>
                    <a:bodyPr/>
                    <a:lstStyle/>
                    <a:p>
                      <a:pPr algn="ctr"/>
                      <a:r>
                        <a:rPr lang="en-US" sz="2400" dirty="0"/>
                        <a:t>0</a:t>
                      </a:r>
                    </a:p>
                  </a:txBody>
                  <a:tcPr/>
                </a:tc>
                <a:extLst>
                  <a:ext uri="{0D108BD9-81ED-4DB2-BD59-A6C34878D82A}">
                    <a16:rowId xmlns:a16="http://schemas.microsoft.com/office/drawing/2014/main" val="10002"/>
                  </a:ext>
                </a:extLst>
              </a:tr>
              <a:tr h="370840">
                <a:tc>
                  <a:txBody>
                    <a:bodyPr/>
                    <a:lstStyle/>
                    <a:p>
                      <a:pPr algn="ctr"/>
                      <a:r>
                        <a:rPr lang="en-US" sz="2400" dirty="0"/>
                        <a:t>1</a:t>
                      </a:r>
                    </a:p>
                  </a:txBody>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nvGraphicFramePr>
        <p:xfrm>
          <a:off x="7110059" y="2472587"/>
          <a:ext cx="1284581" cy="1828800"/>
        </p:xfrm>
        <a:graphic>
          <a:graphicData uri="http://schemas.openxmlformats.org/drawingml/2006/table">
            <a:tbl>
              <a:tblPr firstRow="1" bandRow="1">
                <a:tableStyleId>{5940675A-B579-460E-94D1-54222C63F5DA}</a:tableStyleId>
              </a:tblPr>
              <a:tblGrid>
                <a:gridCol w="1284581">
                  <a:extLst>
                    <a:ext uri="{9D8B030D-6E8A-4147-A177-3AD203B41FA5}">
                      <a16:colId xmlns:a16="http://schemas.microsoft.com/office/drawing/2014/main" val="20000"/>
                    </a:ext>
                  </a:extLst>
                </a:gridCol>
              </a:tblGrid>
              <a:tr h="365760">
                <a:tc>
                  <a:txBody>
                    <a:bodyPr/>
                    <a:lstStyle/>
                    <a:p>
                      <a:pPr algn="ctr"/>
                      <a:r>
                        <a:rPr lang="en-US" sz="2400" dirty="0"/>
                        <a:t>bitmap</a:t>
                      </a:r>
                    </a:p>
                  </a:txBody>
                  <a:tcPr/>
                </a:tc>
                <a:extLst>
                  <a:ext uri="{0D108BD9-81ED-4DB2-BD59-A6C34878D82A}">
                    <a16:rowId xmlns:a16="http://schemas.microsoft.com/office/drawing/2014/main" val="10000"/>
                  </a:ext>
                </a:extLst>
              </a:tr>
              <a:tr h="370840">
                <a:tc>
                  <a:txBody>
                    <a:bodyPr/>
                    <a:lstStyle/>
                    <a:p>
                      <a:pPr algn="ctr"/>
                      <a:r>
                        <a:rPr lang="en-US" sz="2400" dirty="0"/>
                        <a:t>1</a:t>
                      </a:r>
                    </a:p>
                  </a:txBody>
                  <a:tcPr/>
                </a:tc>
                <a:extLst>
                  <a:ext uri="{0D108BD9-81ED-4DB2-BD59-A6C34878D82A}">
                    <a16:rowId xmlns:a16="http://schemas.microsoft.com/office/drawing/2014/main" val="10001"/>
                  </a:ext>
                </a:extLst>
              </a:tr>
              <a:tr h="370840">
                <a:tc>
                  <a:txBody>
                    <a:bodyPr/>
                    <a:lstStyle/>
                    <a:p>
                      <a:pPr algn="ctr"/>
                      <a:r>
                        <a:rPr lang="en-US" sz="2400" dirty="0"/>
                        <a:t>0</a:t>
                      </a:r>
                    </a:p>
                  </a:txBody>
                  <a:tcPr/>
                </a:tc>
                <a:extLst>
                  <a:ext uri="{0D108BD9-81ED-4DB2-BD59-A6C34878D82A}">
                    <a16:rowId xmlns:a16="http://schemas.microsoft.com/office/drawing/2014/main" val="10002"/>
                  </a:ext>
                </a:extLst>
              </a:tr>
              <a:tr h="370840">
                <a:tc>
                  <a:txBody>
                    <a:bodyPr/>
                    <a:lstStyle/>
                    <a:p>
                      <a:pPr algn="ctr"/>
                      <a:r>
                        <a:rPr lang="en-US" sz="2400" dirty="0"/>
                        <a:t>0</a:t>
                      </a:r>
                    </a:p>
                  </a:txBody>
                  <a:tcPr/>
                </a:tc>
                <a:extLst>
                  <a:ext uri="{0D108BD9-81ED-4DB2-BD59-A6C34878D82A}">
                    <a16:rowId xmlns:a16="http://schemas.microsoft.com/office/drawing/2014/main" val="10003"/>
                  </a:ext>
                </a:extLst>
              </a:tr>
            </a:tbl>
          </a:graphicData>
        </a:graphic>
      </p:graphicFrame>
      <p:sp>
        <p:nvSpPr>
          <p:cNvPr id="30" name="Rectangle 29"/>
          <p:cNvSpPr/>
          <p:nvPr/>
        </p:nvSpPr>
        <p:spPr>
          <a:xfrm>
            <a:off x="8556825" y="2455683"/>
            <a:ext cx="3596306" cy="1200329"/>
          </a:xfrm>
          <a:prstGeom prst="rect">
            <a:avLst/>
          </a:prstGeom>
        </p:spPr>
        <p:txBody>
          <a:bodyPr wrap="non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t>Only materialize bitmap</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t>Perform calculations </a:t>
            </a:r>
            <a:b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br>
            <a:r>
              <a:rPr kumimoji="0" lang="en-US" sz="2400" b="1" i="0" u="none" strike="noStrike" kern="1200" cap="none" spc="0" normalizeH="0" baseline="0" noProof="0" dirty="0">
                <a:ln>
                  <a:noFill/>
                </a:ln>
                <a:solidFill>
                  <a:srgbClr val="385D8A"/>
                </a:solidFill>
                <a:effectLst/>
                <a:uLnTx/>
                <a:uFillTx/>
                <a:latin typeface="Calibri" pitchFamily="34" charset="0"/>
                <a:ea typeface="+mn-ea"/>
                <a:cs typeface="Arial" charset="0"/>
              </a:rPr>
              <a:t>only for relevant tuples</a:t>
            </a:r>
          </a:p>
        </p:txBody>
      </p:sp>
    </p:spTree>
    <p:extLst>
      <p:ext uri="{BB962C8B-B14F-4D97-AF65-F5344CB8AC3E}">
        <p14:creationId xmlns:p14="http://schemas.microsoft.com/office/powerpoint/2010/main" val="395944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The (tuple) materialization problem</a:t>
            </a:r>
          </a:p>
        </p:txBody>
      </p:sp>
      <p:sp>
        <p:nvSpPr>
          <p:cNvPr id="3" name="Content Placeholder 2"/>
          <p:cNvSpPr>
            <a:spLocks noGrp="1"/>
          </p:cNvSpPr>
          <p:nvPr>
            <p:ph idx="1"/>
          </p:nvPr>
        </p:nvSpPr>
        <p:spPr>
          <a:xfrm>
            <a:off x="1981200" y="1219201"/>
            <a:ext cx="8507288" cy="4906963"/>
          </a:xfrm>
        </p:spPr>
        <p:txBody>
          <a:bodyPr/>
          <a:lstStyle/>
          <a:p>
            <a:r>
              <a:rPr lang="en-US" dirty="0"/>
              <a:t>When joining tables, columns can get shuffled </a:t>
            </a:r>
            <a:br>
              <a:rPr lang="en-US" dirty="0"/>
            </a:br>
            <a:r>
              <a:rPr lang="en-US" dirty="0"/>
              <a:t>=&gt; Cannot use virtual ids</a:t>
            </a:r>
            <a:br>
              <a:rPr lang="en-US" dirty="0"/>
            </a:br>
            <a:r>
              <a:rPr lang="en-US" dirty="0"/>
              <a:t>=&gt; Stitching causes random accesses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Calibri" pitchFamily="34" charset="0"/>
              <a:ea typeface="+mn-ea"/>
              <a:cs typeface="Arial" charset="0"/>
            </a:endParaRPr>
          </a:p>
        </p:txBody>
      </p:sp>
      <p:graphicFrame>
        <p:nvGraphicFramePr>
          <p:cNvPr id="6" name="Table 5"/>
          <p:cNvGraphicFramePr>
            <a:graphicFrameLocks noGrp="1"/>
          </p:cNvGraphicFramePr>
          <p:nvPr/>
        </p:nvGraphicFramePr>
        <p:xfrm>
          <a:off x="6384032" y="3291688"/>
          <a:ext cx="1586138" cy="1828800"/>
        </p:xfrm>
        <a:graphic>
          <a:graphicData uri="http://schemas.openxmlformats.org/drawingml/2006/table">
            <a:tbl>
              <a:tblPr firstRow="1" bandRow="1">
                <a:tableStyleId>{5940675A-B579-460E-94D1-54222C63F5DA}</a:tableStyleId>
              </a:tblPr>
              <a:tblGrid>
                <a:gridCol w="648073">
                  <a:extLst>
                    <a:ext uri="{9D8B030D-6E8A-4147-A177-3AD203B41FA5}">
                      <a16:colId xmlns:a16="http://schemas.microsoft.com/office/drawing/2014/main" val="20000"/>
                    </a:ext>
                  </a:extLst>
                </a:gridCol>
                <a:gridCol w="938065">
                  <a:extLst>
                    <a:ext uri="{9D8B030D-6E8A-4147-A177-3AD203B41FA5}">
                      <a16:colId xmlns:a16="http://schemas.microsoft.com/office/drawing/2014/main" val="20001"/>
                    </a:ext>
                  </a:extLst>
                </a:gridCol>
              </a:tblGrid>
              <a:tr h="365760">
                <a:tc>
                  <a:txBody>
                    <a:bodyPr/>
                    <a:lstStyle/>
                    <a:p>
                      <a:r>
                        <a:rPr lang="en-US" sz="2400" dirty="0" err="1"/>
                        <a:t>tid</a:t>
                      </a:r>
                      <a:endParaRPr lang="en-US" sz="2400" dirty="0"/>
                    </a:p>
                  </a:txBody>
                  <a:tcPr/>
                </a:tc>
                <a:tc>
                  <a:txBody>
                    <a:bodyPr/>
                    <a:lstStyle/>
                    <a:p>
                      <a:r>
                        <a:rPr lang="en-US" sz="2400" dirty="0"/>
                        <a:t>Name</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John</a:t>
                      </a:r>
                    </a:p>
                  </a:txBody>
                  <a:tcPr/>
                </a:tc>
                <a:extLst>
                  <a:ext uri="{0D108BD9-81ED-4DB2-BD59-A6C34878D82A}">
                    <a16:rowId xmlns:a16="http://schemas.microsoft.com/office/drawing/2014/main" val="10001"/>
                  </a:ext>
                </a:extLst>
              </a:tr>
              <a:tr h="370840">
                <a:tc>
                  <a:txBody>
                    <a:bodyPr/>
                    <a:lstStyle/>
                    <a:p>
                      <a:r>
                        <a:rPr lang="en-US" sz="2400" dirty="0"/>
                        <a:t>3</a:t>
                      </a:r>
                    </a:p>
                  </a:txBody>
                  <a:tcPr/>
                </a:tc>
                <a:tc>
                  <a:txBody>
                    <a:bodyPr/>
                    <a:lstStyle/>
                    <a:p>
                      <a:r>
                        <a:rPr lang="en-US" sz="2400" dirty="0"/>
                        <a:t>Jane</a:t>
                      </a:r>
                    </a:p>
                  </a:txBody>
                  <a:tcPr/>
                </a:tc>
                <a:extLst>
                  <a:ext uri="{0D108BD9-81ED-4DB2-BD59-A6C34878D82A}">
                    <a16:rowId xmlns:a16="http://schemas.microsoft.com/office/drawing/2014/main" val="10002"/>
                  </a:ext>
                </a:extLst>
              </a:tr>
              <a:tr h="370840">
                <a:tc>
                  <a:txBody>
                    <a:bodyPr/>
                    <a:lstStyle/>
                    <a:p>
                      <a:r>
                        <a:rPr lang="en-US" sz="2400" dirty="0"/>
                        <a:t>2</a:t>
                      </a:r>
                    </a:p>
                  </a:txBody>
                  <a:tcPr/>
                </a:tc>
                <a:tc>
                  <a:txBody>
                    <a:bodyPr/>
                    <a:lstStyle/>
                    <a:p>
                      <a:r>
                        <a:rPr lang="en-US" sz="2400" dirty="0"/>
                        <a:t>Jack</a:t>
                      </a:r>
                    </a:p>
                  </a:txBody>
                  <a:tcPr/>
                </a:tc>
                <a:extLst>
                  <a:ext uri="{0D108BD9-81ED-4DB2-BD59-A6C34878D82A}">
                    <a16:rowId xmlns:a16="http://schemas.microsoft.com/office/drawing/2014/main" val="10003"/>
                  </a:ext>
                </a:extLst>
              </a:tr>
            </a:tbl>
          </a:graphicData>
        </a:graphic>
      </p:graphicFrame>
      <p:cxnSp>
        <p:nvCxnSpPr>
          <p:cNvPr id="9" name="Straight Connector 8"/>
          <p:cNvCxnSpPr/>
          <p:nvPr/>
        </p:nvCxnSpPr>
        <p:spPr>
          <a:xfrm>
            <a:off x="7970170" y="3979377"/>
            <a:ext cx="23959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7970170" y="4411425"/>
            <a:ext cx="239594" cy="50405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7970170" y="4411425"/>
            <a:ext cx="239594" cy="504056"/>
          </a:xfrm>
          <a:prstGeom prst="line">
            <a:avLst/>
          </a:prstGeom>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2901746" y="3477119"/>
                <a:ext cx="50847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ja-JP" sz="2400" b="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altLang="ja-JP" sz="2400" b="0" i="0" u="none" strike="noStrike" kern="1200" cap="none" spc="0" normalizeH="0" baseline="0" noProof="0" dirty="0">
                    <a:ln>
                      <a:noFill/>
                    </a:ln>
                    <a:solidFill>
                      <a:prstClr val="black"/>
                    </a:solidFill>
                    <a:effectLst/>
                    <a:uLnTx/>
                    <a:uFillTx/>
                    <a:latin typeface="Calibri" pitchFamily="34" charset="0"/>
                    <a:ea typeface="+mn-ea"/>
                    <a:cs typeface="Arial" charset="0"/>
                  </a:rPr>
                  <a:t> </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901746" y="3477119"/>
                <a:ext cx="508473" cy="461665"/>
              </a:xfrm>
              <a:prstGeom prst="rect">
                <a:avLst/>
              </a:prstGeom>
              <a:blipFill rotWithShape="0">
                <a:blip r:embed="rId3"/>
                <a:stretch>
                  <a:fillRect/>
                </a:stretch>
              </a:blipFill>
            </p:spPr>
            <p:txBody>
              <a:bodyPr/>
              <a:lstStyle/>
              <a:p>
                <a:r>
                  <a:rPr lang="en-US">
                    <a:noFill/>
                  </a:rPr>
                  <a:t> </a:t>
                </a:r>
              </a:p>
            </p:txBody>
          </p:sp>
        </mc:Fallback>
      </mc:AlternateContent>
      <p:cxnSp>
        <p:nvCxnSpPr>
          <p:cNvPr id="18" name="Straight Connector 17"/>
          <p:cNvCxnSpPr/>
          <p:nvPr/>
        </p:nvCxnSpPr>
        <p:spPr>
          <a:xfrm flipH="1">
            <a:off x="2613713" y="4054192"/>
            <a:ext cx="360040" cy="354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230198" y="4054192"/>
            <a:ext cx="360040" cy="354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67302" y="4358228"/>
            <a:ext cx="74892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rPr>
              <a:t>tbl2</a:t>
            </a:r>
          </a:p>
        </p:txBody>
      </p:sp>
      <p:sp>
        <p:nvSpPr>
          <p:cNvPr id="21" name="Rectangle 20"/>
          <p:cNvSpPr/>
          <p:nvPr/>
        </p:nvSpPr>
        <p:spPr>
          <a:xfrm>
            <a:off x="3202331" y="4358228"/>
            <a:ext cx="74892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rPr>
              <a:t>tbl1</a:t>
            </a:r>
          </a:p>
        </p:txBody>
      </p:sp>
      <p:sp>
        <p:nvSpPr>
          <p:cNvPr id="22" name="Rectangle 21"/>
          <p:cNvSpPr/>
          <p:nvPr/>
        </p:nvSpPr>
        <p:spPr>
          <a:xfrm>
            <a:off x="1843386" y="3693252"/>
            <a:ext cx="259077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rPr>
              <a:t>tbl2.name=tbl1.name</a:t>
            </a: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cxnSp>
        <p:nvCxnSpPr>
          <p:cNvPr id="24" name="Straight Connector 23"/>
          <p:cNvCxnSpPr/>
          <p:nvPr/>
        </p:nvCxnSpPr>
        <p:spPr>
          <a:xfrm flipV="1">
            <a:off x="3123007" y="3297492"/>
            <a:ext cx="0" cy="3087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66539" y="2990076"/>
            <a:ext cx="1313180"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olas" panose="020B0609020204030204" pitchFamily="49" charset="0"/>
                <a:ea typeface="+mn-ea"/>
                <a:cs typeface="Consolas" panose="020B0609020204030204" pitchFamily="49" charset="0"/>
              </a:rPr>
              <a:t>tbl1.age</a:t>
            </a:r>
            <a:endParaRPr kumimoji="0" lang="en-US" sz="20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26" name="Rectangle 25"/>
          <p:cNvSpPr/>
          <p:nvPr/>
        </p:nvSpPr>
        <p:spPr>
          <a:xfrm>
            <a:off x="1524000" y="4745564"/>
            <a:ext cx="4015138" cy="83099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The order of tbl1.name entries</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can change after the join!!!</a:t>
            </a:r>
          </a:p>
        </p:txBody>
      </p:sp>
      <p:graphicFrame>
        <p:nvGraphicFramePr>
          <p:cNvPr id="27" name="Table 26"/>
          <p:cNvGraphicFramePr>
            <a:graphicFrameLocks noGrp="1"/>
          </p:cNvGraphicFramePr>
          <p:nvPr/>
        </p:nvGraphicFramePr>
        <p:xfrm>
          <a:off x="8232080" y="3291688"/>
          <a:ext cx="1549152" cy="1828800"/>
        </p:xfrm>
        <a:graphic>
          <a:graphicData uri="http://schemas.openxmlformats.org/drawingml/2006/table">
            <a:tbl>
              <a:tblPr firstRow="1" bandRow="1">
                <a:tableStyleId>{5940675A-B579-460E-94D1-54222C63F5DA}</a:tableStyleId>
              </a:tblPr>
              <a:tblGrid>
                <a:gridCol w="774576">
                  <a:extLst>
                    <a:ext uri="{9D8B030D-6E8A-4147-A177-3AD203B41FA5}">
                      <a16:colId xmlns:a16="http://schemas.microsoft.com/office/drawing/2014/main" val="20001"/>
                    </a:ext>
                  </a:extLst>
                </a:gridCol>
                <a:gridCol w="774576">
                  <a:extLst>
                    <a:ext uri="{9D8B030D-6E8A-4147-A177-3AD203B41FA5}">
                      <a16:colId xmlns:a16="http://schemas.microsoft.com/office/drawing/2014/main" val="20000"/>
                    </a:ext>
                  </a:extLst>
                </a:gridCol>
              </a:tblGrid>
              <a:tr h="365760">
                <a:tc>
                  <a:txBody>
                    <a:bodyPr/>
                    <a:lstStyle/>
                    <a:p>
                      <a:r>
                        <a:rPr lang="en-US" sz="2400" dirty="0" err="1"/>
                        <a:t>tid</a:t>
                      </a:r>
                      <a:endParaRPr lang="en-US" sz="2400" dirty="0"/>
                    </a:p>
                  </a:txBody>
                  <a:tcPr/>
                </a:tc>
                <a:tc>
                  <a:txBody>
                    <a:bodyPr/>
                    <a:lstStyle/>
                    <a:p>
                      <a:r>
                        <a:rPr lang="en-US" sz="2400" dirty="0"/>
                        <a:t>Age</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22</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19</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37</a:t>
                      </a:r>
                    </a:p>
                  </a:txBody>
                  <a:tcPr/>
                </a:tc>
                <a:extLst>
                  <a:ext uri="{0D108BD9-81ED-4DB2-BD59-A6C34878D82A}">
                    <a16:rowId xmlns:a16="http://schemas.microsoft.com/office/drawing/2014/main" val="10003"/>
                  </a:ext>
                </a:extLst>
              </a:tr>
            </a:tbl>
          </a:graphicData>
        </a:graphic>
      </p:graphicFrame>
      <p:sp>
        <p:nvSpPr>
          <p:cNvPr id="23" name="Rectangle 22"/>
          <p:cNvSpPr/>
          <p:nvPr/>
        </p:nvSpPr>
        <p:spPr>
          <a:xfrm>
            <a:off x="0" y="5981579"/>
            <a:ext cx="121920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Solution 2: Sort list of </a:t>
            </a: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Arial" charset="0"/>
              </a:rPr>
              <a:t>tids</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before projection</a:t>
            </a:r>
          </a:p>
        </p:txBody>
      </p:sp>
      <p:sp>
        <p:nvSpPr>
          <p:cNvPr id="28" name="Rectangle 27"/>
          <p:cNvSpPr/>
          <p:nvPr/>
        </p:nvSpPr>
        <p:spPr>
          <a:xfrm>
            <a:off x="0" y="5552535"/>
            <a:ext cx="121920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Solution 1: Stitch columns before join</a:t>
            </a:r>
          </a:p>
        </p:txBody>
      </p:sp>
      <p:sp>
        <p:nvSpPr>
          <p:cNvPr id="29" name="Rectangle 28"/>
          <p:cNvSpPr/>
          <p:nvPr/>
        </p:nvSpPr>
        <p:spPr>
          <a:xfrm>
            <a:off x="0" y="6383532"/>
            <a:ext cx="121920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Solution 3: Use order-preserving join algorithm (</a:t>
            </a: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Arial" charset="0"/>
              </a:rPr>
              <a:t>eg</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Arial" charset="0"/>
              </a:rPr>
              <a:t> jive-join) – but not always applicable</a:t>
            </a:r>
          </a:p>
        </p:txBody>
      </p:sp>
    </p:spTree>
    <p:extLst>
      <p:ext uri="{BB962C8B-B14F-4D97-AF65-F5344CB8AC3E}">
        <p14:creationId xmlns:p14="http://schemas.microsoft.com/office/powerpoint/2010/main" val="155407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p36"/>
          <p:cNvSpPr/>
          <p:nvPr/>
        </p:nvSpPr>
        <p:spPr>
          <a:xfrm>
            <a:off x="1693790" y="3287606"/>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Consistency protocols</a:t>
            </a:r>
            <a:endParaRPr sz="2800"/>
          </a:p>
          <a:p>
            <a:pPr algn="ctr"/>
            <a:r>
              <a:rPr lang="en-CH" sz="1800">
                <a:solidFill>
                  <a:schemeClr val="lt1"/>
                </a:solidFill>
                <a:ea typeface="Calibri"/>
                <a:cs typeface="Calibri"/>
                <a:sym typeface="Calibri"/>
              </a:rPr>
              <a:t>CAP Theorem</a:t>
            </a:r>
            <a:endParaRPr sz="2800"/>
          </a:p>
        </p:txBody>
      </p:sp>
      <p:sp>
        <p:nvSpPr>
          <p:cNvPr id="560" name="Google Shape;560;p36"/>
          <p:cNvSpPr/>
          <p:nvPr/>
        </p:nvSpPr>
        <p:spPr>
          <a:xfrm>
            <a:off x="1704986" y="2413464"/>
            <a:ext cx="2654202"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a:solidFill>
                  <a:schemeClr val="lt1"/>
                </a:solidFill>
                <a:ea typeface="Calibri"/>
                <a:cs typeface="Calibri"/>
                <a:sym typeface="Calibri"/>
              </a:rPr>
              <a:t>Gossip Protocols</a:t>
            </a:r>
            <a:endParaRPr sz="2800"/>
          </a:p>
        </p:txBody>
      </p:sp>
      <p:sp>
        <p:nvSpPr>
          <p:cNvPr id="561" name="Google Shape;561;p36"/>
          <p:cNvSpPr/>
          <p:nvPr/>
        </p:nvSpPr>
        <p:spPr>
          <a:xfrm>
            <a:off x="1704987" y="4173798"/>
            <a:ext cx="2638909" cy="81872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800" dirty="0">
                <a:solidFill>
                  <a:schemeClr val="lt1"/>
                </a:solidFill>
                <a:ea typeface="Calibri"/>
                <a:cs typeface="Calibri"/>
                <a:sym typeface="Calibri"/>
              </a:rPr>
              <a:t>Distributed/Decentralized systems</a:t>
            </a:r>
            <a:endParaRPr sz="2800" dirty="0"/>
          </a:p>
        </p:txBody>
      </p:sp>
      <p:sp>
        <p:nvSpPr>
          <p:cNvPr id="562" name="Google Shape;562;p36"/>
          <p:cNvSpPr txBox="1"/>
          <p:nvPr/>
        </p:nvSpPr>
        <p:spPr>
          <a:xfrm>
            <a:off x="6794500" y="1131094"/>
            <a:ext cx="3416300" cy="376996"/>
          </a:xfrm>
          <a:prstGeom prst="rect">
            <a:avLst/>
          </a:prstGeom>
          <a:noFill/>
          <a:ln>
            <a:noFill/>
          </a:ln>
        </p:spPr>
        <p:txBody>
          <a:bodyPr spcFirstLastPara="1" wrap="square" lIns="68569" tIns="34275" rIns="68569" bIns="34275" anchor="t" anchorCtr="0">
            <a:spAutoFit/>
          </a:bodyPr>
          <a:lstStyle/>
          <a:p>
            <a:r>
              <a:rPr lang="en-CH" sz="2000" dirty="0">
                <a:solidFill>
                  <a:schemeClr val="dk1"/>
                </a:solidFill>
                <a:ea typeface="Calibri"/>
                <a:cs typeface="Calibri"/>
                <a:sym typeface="Calibri"/>
              </a:rPr>
              <a:t>Data science software stack</a:t>
            </a:r>
            <a:endParaRPr sz="2000" dirty="0"/>
          </a:p>
        </p:txBody>
      </p:sp>
      <p:sp>
        <p:nvSpPr>
          <p:cNvPr id="563" name="Google Shape;563;p36"/>
          <p:cNvSpPr/>
          <p:nvPr/>
        </p:nvSpPr>
        <p:spPr>
          <a:xfrm>
            <a:off x="4614043" y="1477343"/>
            <a:ext cx="5950931" cy="18105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Processing</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5" name="Google Shape;565;p36"/>
          <p:cNvSpPr/>
          <p:nvPr/>
        </p:nvSpPr>
        <p:spPr>
          <a:xfrm>
            <a:off x="4614043" y="4820190"/>
            <a:ext cx="5939735" cy="88009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dirty="0">
                <a:solidFill>
                  <a:schemeClr val="lt1"/>
                </a:solidFill>
                <a:ea typeface="Calibri"/>
                <a:cs typeface="Calibri"/>
                <a:sym typeface="Calibri"/>
              </a:rPr>
              <a:t>Ressource Management &amp; Optimization</a:t>
            </a:r>
            <a:endParaRPr sz="1800" dirty="0"/>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a:p>
            <a:pPr algn="ctr"/>
            <a:endParaRPr sz="1350" dirty="0">
              <a:solidFill>
                <a:schemeClr val="lt1"/>
              </a:solidFill>
              <a:ea typeface="Calibri"/>
              <a:cs typeface="Calibri"/>
              <a:sym typeface="Calibri"/>
            </a:endParaRPr>
          </a:p>
        </p:txBody>
      </p:sp>
      <p:sp>
        <p:nvSpPr>
          <p:cNvPr id="568" name="Google Shape;568;p36"/>
          <p:cNvSpPr/>
          <p:nvPr/>
        </p:nvSpPr>
        <p:spPr>
          <a:xfrm>
            <a:off x="4602847" y="3389235"/>
            <a:ext cx="5950931" cy="1381229"/>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a:solidFill>
                  <a:schemeClr val="lt1"/>
                </a:solidFill>
                <a:ea typeface="Calibri"/>
                <a:cs typeface="Calibri"/>
                <a:sym typeface="Calibri"/>
              </a:rPr>
              <a:t>Data Storage</a:t>
            </a:r>
            <a:endParaRPr sz="1800"/>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a:p>
            <a:pPr algn="ctr"/>
            <a:endParaRPr sz="1350">
              <a:solidFill>
                <a:schemeClr val="lt1"/>
              </a:solidFill>
              <a:ea typeface="Calibri"/>
              <a:cs typeface="Calibri"/>
              <a:sym typeface="Calibri"/>
            </a:endParaRPr>
          </a:p>
        </p:txBody>
      </p:sp>
      <p:sp>
        <p:nvSpPr>
          <p:cNvPr id="569" name="Google Shape;569;p36"/>
          <p:cNvSpPr/>
          <p:nvPr/>
        </p:nvSpPr>
        <p:spPr>
          <a:xfrm>
            <a:off x="6198962" y="3760281"/>
            <a:ext cx="1123439"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dirty="0">
                <a:solidFill>
                  <a:schemeClr val="lt1"/>
                </a:solidFill>
                <a:ea typeface="Calibri"/>
                <a:cs typeface="Calibri"/>
                <a:sym typeface="Calibri"/>
              </a:rPr>
              <a:t>Distributed File Systems</a:t>
            </a:r>
            <a:endParaRPr sz="1800" dirty="0"/>
          </a:p>
          <a:p>
            <a:pPr algn="ctr"/>
            <a:r>
              <a:rPr lang="en-CH" sz="1350" dirty="0">
                <a:solidFill>
                  <a:schemeClr val="lt1"/>
                </a:solidFill>
                <a:ea typeface="Calibri"/>
                <a:cs typeface="Calibri"/>
                <a:sym typeface="Calibri"/>
              </a:rPr>
              <a:t>(GFS)</a:t>
            </a:r>
            <a:endParaRPr sz="1800" dirty="0"/>
          </a:p>
        </p:txBody>
      </p:sp>
      <p:sp>
        <p:nvSpPr>
          <p:cNvPr id="570" name="Google Shape;570;p36"/>
          <p:cNvSpPr/>
          <p:nvPr/>
        </p:nvSpPr>
        <p:spPr>
          <a:xfrm>
            <a:off x="7478545" y="3752740"/>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NoSQL DB</a:t>
            </a:r>
            <a:endParaRPr sz="1800"/>
          </a:p>
          <a:p>
            <a:pPr algn="ctr"/>
            <a:r>
              <a:rPr lang="en-CH" sz="1350">
                <a:solidFill>
                  <a:schemeClr val="lt1"/>
                </a:solidFill>
                <a:ea typeface="Calibri"/>
                <a:cs typeface="Calibri"/>
                <a:sym typeface="Calibri"/>
              </a:rPr>
              <a:t>Dynamo </a:t>
            </a:r>
            <a:endParaRPr sz="1800"/>
          </a:p>
          <a:p>
            <a:pPr algn="ctr"/>
            <a:r>
              <a:rPr lang="en-CH" sz="1350">
                <a:solidFill>
                  <a:schemeClr val="lt1"/>
                </a:solidFill>
                <a:ea typeface="Calibri"/>
                <a:cs typeface="Calibri"/>
                <a:sym typeface="Calibri"/>
              </a:rPr>
              <a:t>Big Table Cassandra</a:t>
            </a:r>
            <a:endParaRPr sz="1800"/>
          </a:p>
        </p:txBody>
      </p:sp>
      <p:sp>
        <p:nvSpPr>
          <p:cNvPr id="571" name="Google Shape;571;p36"/>
          <p:cNvSpPr/>
          <p:nvPr/>
        </p:nvSpPr>
        <p:spPr>
          <a:xfrm>
            <a:off x="9065514" y="3760281"/>
            <a:ext cx="1430822" cy="921076"/>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Distributed Messging systems </a:t>
            </a:r>
            <a:endParaRPr sz="1800"/>
          </a:p>
          <a:p>
            <a:pPr algn="ctr"/>
            <a:r>
              <a:rPr lang="en-CH" sz="1350">
                <a:solidFill>
                  <a:schemeClr val="lt1"/>
                </a:solidFill>
                <a:ea typeface="Calibri"/>
                <a:cs typeface="Calibri"/>
                <a:sym typeface="Calibri"/>
              </a:rPr>
              <a:t>Kafka</a:t>
            </a:r>
            <a:endParaRPr sz="1800"/>
          </a:p>
        </p:txBody>
      </p:sp>
      <p:sp>
        <p:nvSpPr>
          <p:cNvPr id="572" name="Google Shape;572;p36"/>
          <p:cNvSpPr/>
          <p:nvPr/>
        </p:nvSpPr>
        <p:spPr>
          <a:xfrm>
            <a:off x="7757335" y="1868388"/>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Structured Data</a:t>
            </a:r>
            <a:endParaRPr sz="1800"/>
          </a:p>
          <a:p>
            <a:pPr algn="ctr"/>
            <a:r>
              <a:rPr lang="en-CH" sz="1350">
                <a:solidFill>
                  <a:schemeClr val="lt1"/>
                </a:solidFill>
                <a:ea typeface="Calibri"/>
                <a:cs typeface="Calibri"/>
                <a:sym typeface="Calibri"/>
              </a:rPr>
              <a:t>Spark SQL</a:t>
            </a:r>
            <a:endParaRPr sz="1350">
              <a:solidFill>
                <a:schemeClr val="lt1"/>
              </a:solidFill>
              <a:ea typeface="Calibri"/>
              <a:cs typeface="Calibri"/>
              <a:sym typeface="Calibri"/>
            </a:endParaRPr>
          </a:p>
        </p:txBody>
      </p:sp>
      <p:sp>
        <p:nvSpPr>
          <p:cNvPr id="573" name="Google Shape;573;p36"/>
          <p:cNvSpPr/>
          <p:nvPr/>
        </p:nvSpPr>
        <p:spPr>
          <a:xfrm>
            <a:off x="6067745" y="1837433"/>
            <a:ext cx="1625601" cy="697752"/>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Graph Data</a:t>
            </a:r>
            <a:endParaRPr sz="1800"/>
          </a:p>
          <a:p>
            <a:pPr algn="ctr"/>
            <a:r>
              <a:rPr lang="en-CH" sz="1350">
                <a:solidFill>
                  <a:schemeClr val="lt1"/>
                </a:solidFill>
                <a:ea typeface="Calibri"/>
                <a:cs typeface="Calibri"/>
                <a:sym typeface="Calibri"/>
              </a:rPr>
              <a:t>Pregel, GraphLab, X-Streem, Chaos</a:t>
            </a:r>
            <a:endParaRPr sz="1800"/>
          </a:p>
        </p:txBody>
      </p:sp>
      <p:sp>
        <p:nvSpPr>
          <p:cNvPr id="574" name="Google Shape;574;p36"/>
          <p:cNvSpPr/>
          <p:nvPr/>
        </p:nvSpPr>
        <p:spPr>
          <a:xfrm>
            <a:off x="9155767" y="1858519"/>
            <a:ext cx="1300112"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Machine Learning</a:t>
            </a:r>
            <a:endParaRPr sz="1800"/>
          </a:p>
        </p:txBody>
      </p:sp>
      <p:sp>
        <p:nvSpPr>
          <p:cNvPr id="575" name="Google Shape;575;p36"/>
          <p:cNvSpPr/>
          <p:nvPr/>
        </p:nvSpPr>
        <p:spPr>
          <a:xfrm>
            <a:off x="6128730" y="2580511"/>
            <a:ext cx="1559693"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Batch Data </a:t>
            </a:r>
            <a:endParaRPr sz="1800"/>
          </a:p>
          <a:p>
            <a:pPr algn="ctr"/>
            <a:r>
              <a:rPr lang="en-CH" sz="1350">
                <a:solidFill>
                  <a:schemeClr val="lt1"/>
                </a:solidFill>
                <a:ea typeface="Calibri"/>
                <a:cs typeface="Calibri"/>
                <a:sym typeface="Calibri"/>
              </a:rPr>
              <a:t>Map Reduce, Dryad, Spark</a:t>
            </a:r>
            <a:endParaRPr sz="1800"/>
          </a:p>
        </p:txBody>
      </p:sp>
      <p:sp>
        <p:nvSpPr>
          <p:cNvPr id="576" name="Google Shape;576;p36"/>
          <p:cNvSpPr/>
          <p:nvPr/>
        </p:nvSpPr>
        <p:spPr>
          <a:xfrm>
            <a:off x="7844172" y="2556646"/>
            <a:ext cx="2611707" cy="620384"/>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CH" sz="1350" b="1">
                <a:solidFill>
                  <a:schemeClr val="lt1"/>
                </a:solidFill>
                <a:ea typeface="Calibri"/>
                <a:cs typeface="Calibri"/>
                <a:sym typeface="Calibri"/>
              </a:rPr>
              <a:t>Streaming Data</a:t>
            </a:r>
            <a:endParaRPr sz="1800"/>
          </a:p>
          <a:p>
            <a:pPr algn="ctr"/>
            <a:r>
              <a:rPr lang="en-CH" sz="1350">
                <a:solidFill>
                  <a:schemeClr val="lt1"/>
                </a:solidFill>
                <a:ea typeface="Calibri"/>
                <a:cs typeface="Calibri"/>
                <a:sym typeface="Calibri"/>
              </a:rPr>
              <a:t>Storm, Naiad, Flink, Spark Streaming Google Data Flow</a:t>
            </a:r>
            <a:endParaRPr sz="1800"/>
          </a:p>
        </p:txBody>
      </p:sp>
      <p:sp>
        <p:nvSpPr>
          <p:cNvPr id="3" name="Google Shape;569;p36">
            <a:extLst>
              <a:ext uri="{FF2B5EF4-FFF2-40B4-BE49-F238E27FC236}">
                <a16:creationId xmlns:a16="http://schemas.microsoft.com/office/drawing/2014/main" id="{25C7719B-FFB9-B43F-4394-0F1BCD54FB48}"/>
              </a:ext>
            </a:extLst>
          </p:cNvPr>
          <p:cNvSpPr/>
          <p:nvPr/>
        </p:nvSpPr>
        <p:spPr>
          <a:xfrm>
            <a:off x="7978017" y="5192297"/>
            <a:ext cx="2344016" cy="382488"/>
          </a:xfrm>
          <a:prstGeom prst="roundRect">
            <a:avLst>
              <a:gd name="adj" fmla="val 16667"/>
            </a:avLst>
          </a:prstGeom>
          <a:solidFill>
            <a:srgbClr val="8DA9DB"/>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Scheduling (Mesos, YARN)</a:t>
            </a:r>
            <a:endParaRPr sz="1800" dirty="0"/>
          </a:p>
        </p:txBody>
      </p:sp>
      <p:sp>
        <p:nvSpPr>
          <p:cNvPr id="4" name="Google Shape;569;p36">
            <a:extLst>
              <a:ext uri="{FF2B5EF4-FFF2-40B4-BE49-F238E27FC236}">
                <a16:creationId xmlns:a16="http://schemas.microsoft.com/office/drawing/2014/main" id="{7F855EFD-6BE4-FF9D-01E8-EFF131B6C055}"/>
              </a:ext>
            </a:extLst>
          </p:cNvPr>
          <p:cNvSpPr/>
          <p:nvPr/>
        </p:nvSpPr>
        <p:spPr>
          <a:xfrm>
            <a:off x="4745611" y="5189414"/>
            <a:ext cx="2344016" cy="382488"/>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optimization</a:t>
            </a:r>
            <a:endParaRPr sz="1800" dirty="0"/>
          </a:p>
        </p:txBody>
      </p:sp>
      <p:sp>
        <p:nvSpPr>
          <p:cNvPr id="5" name="Google Shape;569;p36">
            <a:extLst>
              <a:ext uri="{FF2B5EF4-FFF2-40B4-BE49-F238E27FC236}">
                <a16:creationId xmlns:a16="http://schemas.microsoft.com/office/drawing/2014/main" id="{838ABA26-E618-C701-9608-341FD5B0689F}"/>
              </a:ext>
            </a:extLst>
          </p:cNvPr>
          <p:cNvSpPr/>
          <p:nvPr/>
        </p:nvSpPr>
        <p:spPr>
          <a:xfrm>
            <a:off x="4820669" y="3760281"/>
            <a:ext cx="1172370" cy="92107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Storage Hierarchies &amp; Layouts</a:t>
            </a:r>
            <a:endParaRPr sz="1800" dirty="0"/>
          </a:p>
        </p:txBody>
      </p:sp>
      <p:sp>
        <p:nvSpPr>
          <p:cNvPr id="6" name="Google Shape;569;p36">
            <a:extLst>
              <a:ext uri="{FF2B5EF4-FFF2-40B4-BE49-F238E27FC236}">
                <a16:creationId xmlns:a16="http://schemas.microsoft.com/office/drawing/2014/main" id="{DD2CB1A6-40E3-956F-0FFB-1EB138AED45A}"/>
              </a:ext>
            </a:extLst>
          </p:cNvPr>
          <p:cNvSpPr/>
          <p:nvPr/>
        </p:nvSpPr>
        <p:spPr>
          <a:xfrm>
            <a:off x="4745612" y="1837433"/>
            <a:ext cx="1258144" cy="697752"/>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Transaction</a:t>
            </a:r>
          </a:p>
          <a:p>
            <a:pPr algn="ctr"/>
            <a:r>
              <a:rPr lang="en-US" sz="1350" b="1" dirty="0">
                <a:solidFill>
                  <a:schemeClr val="lt1"/>
                </a:solidFill>
                <a:cs typeface="Calibri"/>
                <a:sym typeface="Calibri"/>
              </a:rPr>
              <a:t>Management</a:t>
            </a:r>
            <a:endParaRPr sz="1800" dirty="0"/>
          </a:p>
        </p:txBody>
      </p:sp>
      <p:sp>
        <p:nvSpPr>
          <p:cNvPr id="8" name="Google Shape;569;p36">
            <a:extLst>
              <a:ext uri="{FF2B5EF4-FFF2-40B4-BE49-F238E27FC236}">
                <a16:creationId xmlns:a16="http://schemas.microsoft.com/office/drawing/2014/main" id="{4FC9E195-6DB6-C707-379A-BF4F3037A402}"/>
              </a:ext>
            </a:extLst>
          </p:cNvPr>
          <p:cNvSpPr/>
          <p:nvPr/>
        </p:nvSpPr>
        <p:spPr>
          <a:xfrm>
            <a:off x="4759480" y="2542530"/>
            <a:ext cx="1223813" cy="648635"/>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1350" b="1" dirty="0">
                <a:solidFill>
                  <a:schemeClr val="lt1"/>
                </a:solidFill>
                <a:ea typeface="Calibri"/>
                <a:cs typeface="Calibri"/>
                <a:sym typeface="Calibri"/>
              </a:rPr>
              <a:t>Query Execution</a:t>
            </a:r>
            <a:endParaRPr sz="1800" dirty="0"/>
          </a:p>
        </p:txBody>
      </p:sp>
      <p:sp>
        <p:nvSpPr>
          <p:cNvPr id="2" name="Slide Number Placeholder 3">
            <a:extLst>
              <a:ext uri="{FF2B5EF4-FFF2-40B4-BE49-F238E27FC236}">
                <a16:creationId xmlns:a16="http://schemas.microsoft.com/office/drawing/2014/main" id="{A89A48C5-94C7-1E3F-F7DD-AF9DABF12352}"/>
              </a:ext>
            </a:extLst>
          </p:cNvPr>
          <p:cNvSpPr>
            <a:spLocks noGrp="1"/>
          </p:cNvSpPr>
          <p:nvPr>
            <p:ph type="sldNum" sz="quarter" idx="12"/>
          </p:nvPr>
        </p:nvSpPr>
        <p:spPr>
          <a:xfrm>
            <a:off x="8077200" y="6245225"/>
            <a:ext cx="2438400" cy="476250"/>
          </a:xfrm>
        </p:spPr>
        <p:txBody>
          <a:bodyPr/>
          <a:lstStyle/>
          <a:p>
            <a:fld id="{35B54189-C436-47D0-AC37-8484B13A8E13}" type="slidenum">
              <a:rPr lang="en-US" smtClean="0"/>
              <a:pPr/>
              <a:t>2</a:t>
            </a:fld>
            <a:endParaRPr lang="en-US" dirty="0"/>
          </a:p>
        </p:txBody>
      </p:sp>
      <p:sp>
        <p:nvSpPr>
          <p:cNvPr id="9" name="Title 8">
            <a:extLst>
              <a:ext uri="{FF2B5EF4-FFF2-40B4-BE49-F238E27FC236}">
                <a16:creationId xmlns:a16="http://schemas.microsoft.com/office/drawing/2014/main" id="{7273F6E6-E511-9849-AE81-D909AD76B086}"/>
              </a:ext>
            </a:extLst>
          </p:cNvPr>
          <p:cNvSpPr>
            <a:spLocks noGrp="1"/>
          </p:cNvSpPr>
          <p:nvPr>
            <p:ph type="title"/>
          </p:nvPr>
        </p:nvSpPr>
        <p:spPr/>
        <p:txBody>
          <a:bodyPr/>
          <a:lstStyle/>
          <a:p>
            <a:r>
              <a:rPr lang="en-US" dirty="0"/>
              <a:t>Today’s topic</a:t>
            </a:r>
          </a:p>
        </p:txBody>
      </p:sp>
      <p:sp>
        <p:nvSpPr>
          <p:cNvPr id="11" name="Oval 10">
            <a:extLst>
              <a:ext uri="{FF2B5EF4-FFF2-40B4-BE49-F238E27FC236}">
                <a16:creationId xmlns:a16="http://schemas.microsoft.com/office/drawing/2014/main" id="{6BB9571C-119B-8F3F-DE91-F0EC23DE2C9C}"/>
              </a:ext>
            </a:extLst>
          </p:cNvPr>
          <p:cNvSpPr/>
          <p:nvPr/>
        </p:nvSpPr>
        <p:spPr>
          <a:xfrm>
            <a:off x="4621203" y="2500747"/>
            <a:ext cx="1507527" cy="697752"/>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0B61593-6D5F-1A0B-6767-4DEBE963D009}"/>
              </a:ext>
            </a:extLst>
          </p:cNvPr>
          <p:cNvSpPr/>
          <p:nvPr/>
        </p:nvSpPr>
        <p:spPr>
          <a:xfrm>
            <a:off x="4700938" y="5052402"/>
            <a:ext cx="2494992" cy="635281"/>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119336" y="1324012"/>
            <a:ext cx="11750699" cy="5533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No </a:t>
            </a:r>
            <a:r>
              <a:rPr kumimoji="0" lang="en-US" sz="3200" b="1" i="0" u="none" strike="noStrike" kern="0" cap="none" spc="0" normalizeH="0" baseline="0" noProof="0" dirty="0">
                <a:ln>
                  <a:noFill/>
                </a:ln>
                <a:solidFill>
                  <a:prstClr val="black"/>
                </a:solidFill>
                <a:effectLst/>
                <a:uLnTx/>
                <a:uFillTx/>
                <a:latin typeface="Calibri"/>
                <a:ea typeface="+mn-ea"/>
                <a:cs typeface="Arial"/>
              </a:rPr>
              <a:t>next()</a:t>
            </a:r>
            <a:r>
              <a:rPr kumimoji="0" lang="en-US" sz="3200" b="0" i="0" u="none" strike="noStrike" kern="0" cap="none" spc="0" normalizeH="0" baseline="0" noProof="0" dirty="0">
                <a:ln>
                  <a:noFill/>
                </a:ln>
                <a:solidFill>
                  <a:prstClr val="black"/>
                </a:solidFill>
                <a:effectLst/>
                <a:uLnTx/>
                <a:uFillTx/>
                <a:latin typeface="Calibri"/>
                <a:ea typeface="+mn-ea"/>
                <a:cs typeface="Arial"/>
              </a:rPr>
              <a:t> calls -&gt; no per-tuple overhead</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Typically combined with columnar storage</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Cache-friendly</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SIMD-friendly</a:t>
            </a:r>
          </a:p>
          <a:p>
            <a:pPr marL="742950" marR="0" lvl="1"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“Run same operation over consecutive data”</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Avoid interpretation when evaluating expressions (in most cases)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Typically use macros to produce 1000s of micro-operators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selection_gt_int32(</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*in, </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a:t>
            </a:r>
            <a:r>
              <a:rPr kumimoji="0" lang="en-US" sz="2400" b="0" i="0" u="none" strike="noStrike" kern="0" cap="none" spc="0" normalizeH="0" baseline="0" noProof="0" dirty="0" err="1">
                <a:ln>
                  <a:noFill/>
                </a:ln>
                <a:solidFill>
                  <a:prstClr val="black"/>
                </a:solidFill>
                <a:effectLst/>
                <a:uLnTx/>
                <a:uFillTx/>
                <a:latin typeface="Calibri"/>
                <a:ea typeface="+mn-ea"/>
                <a:cs typeface="Arial"/>
              </a:rPr>
              <a:t>pred</a:t>
            </a:r>
            <a:r>
              <a:rPr kumimoji="0" lang="en-US" sz="2400" b="0" i="0" u="none" strike="noStrike" kern="0" cap="none" spc="0" normalizeH="0" baseline="0" noProof="0" dirty="0">
                <a:ln>
                  <a:noFill/>
                </a:ln>
                <a:solidFill>
                  <a:prstClr val="black"/>
                </a:solidFill>
                <a:effectLst/>
                <a:uLnTx/>
                <a:uFillTx/>
                <a:latin typeface="Calibri"/>
                <a:ea typeface="+mn-ea"/>
                <a:cs typeface="Arial"/>
              </a:rPr>
              <a:t>, </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*out)</a:t>
            </a:r>
          </a:p>
          <a:p>
            <a:pPr marL="1143000"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selection_lt_int32(</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*in, </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a:t>
            </a:r>
            <a:r>
              <a:rPr kumimoji="0" lang="en-US" sz="2400" b="0" i="0" u="none" strike="noStrike" kern="0" cap="none" spc="0" normalizeH="0" baseline="0" noProof="0" dirty="0" err="1">
                <a:ln>
                  <a:noFill/>
                </a:ln>
                <a:solidFill>
                  <a:prstClr val="black"/>
                </a:solidFill>
                <a:effectLst/>
                <a:uLnTx/>
                <a:uFillTx/>
                <a:latin typeface="Calibri"/>
                <a:ea typeface="+mn-ea"/>
                <a:cs typeface="Arial"/>
              </a:rPr>
              <a:t>pred</a:t>
            </a:r>
            <a:r>
              <a:rPr kumimoji="0" lang="en-US" sz="2400" b="0" i="0" u="none" strike="noStrike" kern="0" cap="none" spc="0" normalizeH="0" baseline="0" noProof="0" dirty="0">
                <a:ln>
                  <a:noFill/>
                </a:ln>
                <a:solidFill>
                  <a:prstClr val="black"/>
                </a:solidFill>
                <a:effectLst/>
                <a:uLnTx/>
                <a:uFillTx/>
                <a:latin typeface="Calibri"/>
                <a:ea typeface="+mn-ea"/>
                <a:cs typeface="Arial"/>
              </a:rPr>
              <a:t>, </a:t>
            </a:r>
            <a:r>
              <a:rPr kumimoji="0" lang="en-US" sz="2400" b="0" i="0" u="none" strike="noStrike" kern="0" cap="none" spc="0" normalizeH="0" baseline="0" noProof="0" dirty="0" err="1">
                <a:ln>
                  <a:noFill/>
                </a:ln>
                <a:solidFill>
                  <a:prstClr val="black"/>
                </a:solidFill>
                <a:effectLst/>
                <a:uLnTx/>
                <a:uFillTx/>
                <a:latin typeface="Calibri"/>
                <a:ea typeface="+mn-ea"/>
                <a:cs typeface="Arial"/>
              </a:rPr>
              <a:t>int</a:t>
            </a:r>
            <a:r>
              <a:rPr kumimoji="0" lang="en-US" sz="2400" b="0" i="0" u="none" strike="noStrike" kern="0" cap="none" spc="0" normalizeH="0" baseline="0" noProof="0" dirty="0">
                <a:ln>
                  <a:noFill/>
                </a:ln>
                <a:solidFill>
                  <a:prstClr val="black"/>
                </a:solidFill>
                <a:effectLst/>
                <a:uLnTx/>
                <a:uFillTx/>
                <a:latin typeface="Calibri"/>
                <a:ea typeface="+mn-ea"/>
                <a:cs typeface="Arial"/>
              </a:rPr>
              <a:t> *out)</a:t>
            </a:r>
          </a:p>
          <a:p>
            <a:pPr marL="1143000" marR="0" lvl="2" indent="-2286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prstClr val="black"/>
                </a:solidFill>
                <a:effectLst/>
                <a:uLnTx/>
                <a:uFillTx/>
                <a:latin typeface="Calibri"/>
                <a:ea typeface="+mn-ea"/>
                <a:cs typeface="Arial"/>
              </a:rPr>
              <a:t>Output materialization is costly </a:t>
            </a:r>
            <a:r>
              <a:rPr kumimoji="0" lang="en-US" sz="3200" b="0" i="0" u="none" strike="noStrike" kern="0" cap="none" spc="0" normalizeH="0" baseline="0" noProof="0" dirty="0">
                <a:ln>
                  <a:noFill/>
                </a:ln>
                <a:solidFill>
                  <a:prstClr val="black"/>
                </a:solidFill>
                <a:effectLst/>
                <a:uLnTx/>
                <a:uFillTx/>
                <a:latin typeface="Calibri"/>
                <a:ea typeface="+mn-ea"/>
                <a:cs typeface="Arial"/>
              </a:rPr>
              <a:t>(in terms of memory bandwidth)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1" i="1" u="none" strike="noStrike" kern="0" cap="none" spc="0" normalizeH="0" baseline="0" noProof="0" dirty="0">
              <a:ln>
                <a:noFill/>
              </a:ln>
              <a:solidFill>
                <a:prstClr val="black"/>
              </a:solidFill>
              <a:effectLst/>
              <a:uLnTx/>
              <a:uFillTx/>
              <a:latin typeface="Calibri"/>
              <a:ea typeface="+mn-ea"/>
              <a:cs typeface="Arial"/>
            </a:endParaRPr>
          </a:p>
        </p:txBody>
      </p:sp>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Block-oriented model</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28248" y="1772816"/>
            <a:ext cx="2677691" cy="1129479"/>
          </a:xfrm>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white">
                  <a:lumMod val="50000"/>
                </a:prstClr>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221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8732"/>
            <a:ext cx="10972800" cy="1446550"/>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The beer analogy (by Marcin </a:t>
            </a:r>
            <a:r>
              <a:rPr lang="en-US" sz="4400" b="0" dirty="0" err="1">
                <a:solidFill>
                  <a:schemeClr val="dk2"/>
                </a:solidFill>
                <a:latin typeface="Calibri"/>
                <a:cs typeface="Calibri"/>
              </a:rPr>
              <a:t>Zukowski</a:t>
            </a:r>
            <a:r>
              <a:rPr lang="en-US" sz="4400" b="0" dirty="0">
                <a:solidFill>
                  <a:schemeClr val="dk2"/>
                </a:solidFill>
                <a:latin typeface="Calibri"/>
                <a:cs typeface="Calibri"/>
              </a:rPr>
              <a:t>): </a:t>
            </a:r>
            <a:br>
              <a:rPr lang="en-US" sz="4400" b="0" dirty="0">
                <a:solidFill>
                  <a:schemeClr val="dk2"/>
                </a:solidFill>
                <a:latin typeface="Calibri"/>
                <a:cs typeface="Calibri"/>
              </a:rPr>
            </a:br>
            <a:r>
              <a:rPr lang="en-US" sz="4400" b="0" dirty="0">
                <a:solidFill>
                  <a:schemeClr val="dk2"/>
                </a:solidFill>
                <a:latin typeface="Calibri"/>
                <a:cs typeface="Calibri"/>
              </a:rPr>
              <a:t>How to get 100 beers</a:t>
            </a:r>
          </a:p>
        </p:txBody>
      </p:sp>
      <p:sp>
        <p:nvSpPr>
          <p:cNvPr id="3" name="Content Placeholder 2"/>
          <p:cNvSpPr>
            <a:spLocks noGrp="1"/>
          </p:cNvSpPr>
          <p:nvPr>
            <p:ph idx="1"/>
          </p:nvPr>
        </p:nvSpPr>
        <p:spPr>
          <a:xfrm>
            <a:off x="609600" y="1615282"/>
            <a:ext cx="5486400" cy="4906963"/>
          </a:xfrm>
        </p:spPr>
        <p:txBody>
          <a:bodyPr/>
          <a:lstStyle/>
          <a:p>
            <a:pPr marL="0" indent="0">
              <a:buNone/>
            </a:pPr>
            <a:r>
              <a:rPr lang="en-US"/>
              <a:t>Tuple-at-a-time execution:</a:t>
            </a:r>
          </a:p>
          <a:p>
            <a:r>
              <a:rPr lang="en-US"/>
              <a:t>Go to the store</a:t>
            </a:r>
          </a:p>
          <a:p>
            <a:r>
              <a:rPr lang="en-US"/>
              <a:t>Pick a beer bottle</a:t>
            </a:r>
          </a:p>
          <a:p>
            <a:r>
              <a:rPr lang="en-US"/>
              <a:t>Pay at register</a:t>
            </a:r>
          </a:p>
          <a:p>
            <a:r>
              <a:rPr lang="en-US"/>
              <a:t>Walk Home</a:t>
            </a:r>
          </a:p>
          <a:p>
            <a:r>
              <a:rPr lang="en-US"/>
              <a:t>Put beer in fridge</a:t>
            </a:r>
          </a:p>
          <a:p>
            <a:pPr marL="0" indent="0">
              <a:buNone/>
            </a:pPr>
            <a:r>
              <a:rPr lang="en-US"/>
              <a:t>Repeat till you have 100 beers</a:t>
            </a:r>
          </a:p>
          <a:p>
            <a:pPr marL="0" indent="0">
              <a:buNone/>
            </a:pPr>
            <a:r>
              <a:rPr lang="en-US">
                <a:solidFill>
                  <a:srgbClr val="C00000"/>
                </a:solidFill>
              </a:rPr>
              <a:t>Many unnecessary steps</a:t>
            </a:r>
          </a:p>
          <a:p>
            <a:pPr marL="0" indent="0">
              <a:buNone/>
            </a:pPr>
            <a:endParaRPr lang="en-US"/>
          </a:p>
          <a:p>
            <a:pPr marL="0"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5" name="Content Placeholder 2"/>
          <p:cNvSpPr txBox="1">
            <a:spLocks/>
          </p:cNvSpPr>
          <p:nvPr/>
        </p:nvSpPr>
        <p:spPr bwMode="auto">
          <a:xfrm>
            <a:off x="6816080" y="1615282"/>
            <a:ext cx="4896544"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Column-at-a-time execution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Go to the store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Take 100 beers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Pay at register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prstClr val="black"/>
                </a:solidFill>
                <a:effectLst/>
                <a:uLnTx/>
                <a:uFillTx/>
                <a:latin typeface="Calibri"/>
                <a:ea typeface="+mn-ea"/>
                <a:cs typeface="Arial"/>
              </a:rPr>
              <a:t>Walk Home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prstClr val="black"/>
              </a:solidFill>
              <a:effectLst/>
              <a:uLnTx/>
              <a:uFillTx/>
              <a:latin typeface="Calibri"/>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C00000"/>
                </a:solidFill>
                <a:effectLst/>
                <a:uLnTx/>
                <a:uFillTx/>
                <a:latin typeface="Calibri"/>
                <a:ea typeface="+mn-ea"/>
                <a:cs typeface="Arial"/>
              </a:rPr>
              <a:t>100 beers not easy to carry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a:ea typeface="+mn-ea"/>
              <a:cs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37750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Processing model</a:t>
            </a:r>
          </a:p>
        </p:txBody>
      </p:sp>
      <p:sp>
        <p:nvSpPr>
          <p:cNvPr id="3" name="Content Placeholder 2"/>
          <p:cNvSpPr>
            <a:spLocks noGrp="1"/>
          </p:cNvSpPr>
          <p:nvPr>
            <p:ph idx="1"/>
          </p:nvPr>
        </p:nvSpPr>
        <p:spPr/>
        <p:txBody>
          <a:bodyPr/>
          <a:lstStyle/>
          <a:p>
            <a:pPr marL="0" indent="0">
              <a:buNone/>
            </a:pPr>
            <a:r>
              <a:rPr lang="en-US" dirty="0"/>
              <a:t>The </a:t>
            </a:r>
            <a:r>
              <a:rPr lang="en-US" b="1" i="1" dirty="0"/>
              <a:t>processing model</a:t>
            </a:r>
            <a:r>
              <a:rPr lang="en-US" dirty="0"/>
              <a:t> of a DBMS defines how the system executes a query plan.</a:t>
            </a:r>
          </a:p>
          <a:p>
            <a:pPr lvl="1"/>
            <a:r>
              <a:rPr lang="en-US" dirty="0"/>
              <a:t>Different trade-offs for different workloads</a:t>
            </a:r>
          </a:p>
          <a:p>
            <a:pPr lvl="1"/>
            <a:endParaRPr lang="en-US" dirty="0"/>
          </a:p>
          <a:p>
            <a:r>
              <a:rPr lang="en-US" dirty="0">
                <a:solidFill>
                  <a:schemeClr val="tx1">
                    <a:lumMod val="50000"/>
                    <a:lumOff val="50000"/>
                  </a:schemeClr>
                </a:solidFill>
              </a:rPr>
              <a:t>Extreme I: Tuple-at-a-time via the </a:t>
            </a:r>
            <a:r>
              <a:rPr lang="en-US" b="1" dirty="0">
                <a:solidFill>
                  <a:schemeClr val="tx1">
                    <a:lumMod val="50000"/>
                    <a:lumOff val="50000"/>
                  </a:schemeClr>
                </a:solidFill>
              </a:rPr>
              <a:t>iterator model</a:t>
            </a:r>
          </a:p>
          <a:p>
            <a:r>
              <a:rPr lang="en-US" dirty="0"/>
              <a:t>Middle Ground: Vectorization model</a:t>
            </a:r>
          </a:p>
          <a:p>
            <a:r>
              <a:rPr lang="en-US" dirty="0">
                <a:solidFill>
                  <a:schemeClr val="tx1">
                    <a:lumMod val="50000"/>
                    <a:lumOff val="50000"/>
                  </a:schemeClr>
                </a:solidFill>
              </a:rPr>
              <a:t>Extreme II: </a:t>
            </a:r>
            <a:r>
              <a:rPr lang="en-US" b="1" dirty="0">
                <a:solidFill>
                  <a:schemeClr val="tx1">
                    <a:lumMod val="50000"/>
                    <a:lumOff val="50000"/>
                  </a:schemeClr>
                </a:solidFill>
              </a:rPr>
              <a:t>Block-oriented model </a:t>
            </a:r>
            <a:r>
              <a:rPr lang="en-US" dirty="0">
                <a:solidFill>
                  <a:schemeClr val="tx1">
                    <a:lumMod val="50000"/>
                    <a:lumOff val="50000"/>
                  </a:schemeClr>
                </a:solidFill>
              </a:rPr>
              <a:t>(typically column-at-a-time)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034980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The middle ground: Vectorization model</a:t>
            </a:r>
          </a:p>
        </p:txBody>
      </p:sp>
      <p:sp>
        <p:nvSpPr>
          <p:cNvPr id="3" name="Content Placeholder 2"/>
          <p:cNvSpPr>
            <a:spLocks noGrp="1"/>
          </p:cNvSpPr>
          <p:nvPr>
            <p:ph idx="1"/>
          </p:nvPr>
        </p:nvSpPr>
        <p:spPr/>
        <p:txBody>
          <a:bodyPr/>
          <a:lstStyle/>
          <a:p>
            <a:r>
              <a:rPr lang="en-US" dirty="0"/>
              <a:t>Like iterator model, each operator implements a </a:t>
            </a:r>
            <a:r>
              <a:rPr lang="en-US" b="1" dirty="0"/>
              <a:t>next</a:t>
            </a:r>
            <a:r>
              <a:rPr lang="en-US" dirty="0"/>
              <a:t> function</a:t>
            </a:r>
          </a:p>
          <a:p>
            <a:r>
              <a:rPr lang="en-US" dirty="0"/>
              <a:t>Each operator emit a </a:t>
            </a:r>
            <a:r>
              <a:rPr lang="en-US" b="1" dirty="0"/>
              <a:t>vector </a:t>
            </a:r>
            <a:r>
              <a:rPr lang="en-US" dirty="0"/>
              <a:t>of tuples instead of a single tuple</a:t>
            </a:r>
          </a:p>
          <a:p>
            <a:pPr lvl="1"/>
            <a:r>
              <a:rPr lang="en-US" sz="2800" dirty="0"/>
              <a:t>Vector-at-a-time, aka </a:t>
            </a:r>
            <a:r>
              <a:rPr lang="en-US" sz="2800" b="1" dirty="0"/>
              <a:t>“Carry a crate of beers at a time”</a:t>
            </a:r>
            <a:r>
              <a:rPr lang="en-US" sz="2800" dirty="0"/>
              <a:t>!</a:t>
            </a:r>
          </a:p>
          <a:p>
            <a:pPr lvl="1"/>
            <a:r>
              <a:rPr lang="en-US" sz="2800" dirty="0"/>
              <a:t>The operator’s internal loop processes multiple tuples at a time.</a:t>
            </a:r>
          </a:p>
          <a:p>
            <a:pPr lvl="1"/>
            <a:r>
              <a:rPr lang="en-US" sz="2800" dirty="0"/>
              <a:t>Vector size varies based on hardware or query properties</a:t>
            </a:r>
          </a:p>
          <a:p>
            <a:pPr lvl="2"/>
            <a:r>
              <a:rPr lang="en-US" sz="2800" dirty="0"/>
              <a:t>General idea: Vector must fit in CPU cache</a:t>
            </a:r>
          </a:p>
          <a:p>
            <a:pPr lvl="1"/>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4897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The middle ground: Vectorization model</a:t>
            </a:r>
          </a:p>
        </p:txBody>
      </p:sp>
      <p:sp>
        <p:nvSpPr>
          <p:cNvPr id="3" name="Content Placeholder 2"/>
          <p:cNvSpPr>
            <a:spLocks noGrp="1"/>
          </p:cNvSpPr>
          <p:nvPr>
            <p:ph idx="1"/>
          </p:nvPr>
        </p:nvSpPr>
        <p:spPr/>
        <p:txBody>
          <a:bodyPr/>
          <a:lstStyle/>
          <a:p>
            <a:r>
              <a:rPr lang="en-US" dirty="0"/>
              <a:t>Like iterator model, each operator implements a </a:t>
            </a:r>
            <a:r>
              <a:rPr lang="en-US" b="1" dirty="0"/>
              <a:t>next</a:t>
            </a:r>
            <a:r>
              <a:rPr lang="en-US" dirty="0"/>
              <a:t> function</a:t>
            </a:r>
          </a:p>
          <a:p>
            <a:r>
              <a:rPr lang="en-US" dirty="0"/>
              <a:t>Each operator emits a </a:t>
            </a:r>
            <a:r>
              <a:rPr lang="en-US" b="1" dirty="0"/>
              <a:t>vector </a:t>
            </a:r>
            <a:r>
              <a:rPr lang="en-US" dirty="0"/>
              <a:t>of tuples instead of a single tuple</a:t>
            </a:r>
          </a:p>
          <a:p>
            <a:pPr lvl="1"/>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8" name="TextBox 7">
            <a:extLst>
              <a:ext uri="{FF2B5EF4-FFF2-40B4-BE49-F238E27FC236}">
                <a16:creationId xmlns:a16="http://schemas.microsoft.com/office/drawing/2014/main" id="{E637C88B-B2F8-4DEE-BCBA-077E4FF1B168}"/>
              </a:ext>
            </a:extLst>
          </p:cNvPr>
          <p:cNvSpPr txBox="1"/>
          <p:nvPr/>
        </p:nvSpPr>
        <p:spPr>
          <a:xfrm>
            <a:off x="6744072" y="2470676"/>
            <a:ext cx="5244728" cy="707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Optional&lt;Vector&lt;Tuple&gt;&gt; next() </a:t>
            </a:r>
          </a:p>
        </p:txBody>
      </p:sp>
      <p:sp>
        <p:nvSpPr>
          <p:cNvPr id="9" name="TextBox 8">
            <a:extLst>
              <a:ext uri="{FF2B5EF4-FFF2-40B4-BE49-F238E27FC236}">
                <a16:creationId xmlns:a16="http://schemas.microsoft.com/office/drawing/2014/main" id="{A57B456D-FF15-4D94-855D-DBD38696865F}"/>
              </a:ext>
            </a:extLst>
          </p:cNvPr>
          <p:cNvSpPr txBox="1"/>
          <p:nvPr/>
        </p:nvSpPr>
        <p:spPr>
          <a:xfrm>
            <a:off x="407368" y="3859154"/>
            <a:ext cx="5375920" cy="286232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Optional&lt;Vector&lt;Tuple&gt;&gt;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empty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for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in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out.add</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a:t>
            </a:r>
          </a:p>
        </p:txBody>
      </p:sp>
      <p:sp>
        <p:nvSpPr>
          <p:cNvPr id="10" name="TextBox 9">
            <a:extLst>
              <a:ext uri="{FF2B5EF4-FFF2-40B4-BE49-F238E27FC236}">
                <a16:creationId xmlns:a16="http://schemas.microsoft.com/office/drawing/2014/main" id="{A1C840FA-6688-4C36-B569-33BDF0D2F920}"/>
              </a:ext>
            </a:extLst>
          </p:cNvPr>
          <p:cNvSpPr txBox="1"/>
          <p:nvPr/>
        </p:nvSpPr>
        <p:spPr>
          <a:xfrm>
            <a:off x="5940128" y="3243601"/>
            <a:ext cx="6048672" cy="3477875"/>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pred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Optional&lt;Vector&lt;Tuple&gt;&gt;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while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true</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for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in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vec</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if</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pred(t):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out.add</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out</a:t>
            </a:r>
          </a:p>
        </p:txBody>
      </p:sp>
    </p:spTree>
    <p:extLst>
      <p:ext uri="{BB962C8B-B14F-4D97-AF65-F5344CB8AC3E}">
        <p14:creationId xmlns:p14="http://schemas.microsoft.com/office/powerpoint/2010/main" val="29034444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Vectorization model</a:t>
            </a:r>
          </a:p>
        </p:txBody>
      </p:sp>
      <p:sp>
        <p:nvSpPr>
          <p:cNvPr id="3" name="Content Placeholder 2"/>
          <p:cNvSpPr>
            <a:spLocks noGrp="1"/>
          </p:cNvSpPr>
          <p:nvPr>
            <p:ph idx="1"/>
          </p:nvPr>
        </p:nvSpPr>
        <p:spPr/>
        <p:txBody>
          <a:bodyPr/>
          <a:lstStyle/>
          <a:p>
            <a:pPr marL="0" indent="0">
              <a:buNone/>
            </a:pPr>
            <a:r>
              <a:rPr lang="en-US" dirty="0"/>
              <a:t>Ideal for OLAP queries</a:t>
            </a:r>
          </a:p>
          <a:p>
            <a:r>
              <a:rPr lang="en-US" dirty="0"/>
              <a:t>Greatly reduces the number of invocations per operator</a:t>
            </a:r>
          </a:p>
          <a:p>
            <a:r>
              <a:rPr lang="en-US" dirty="0"/>
              <a:t>Allows for operators to use vectorized (SIMD) instructions to process batches of tuples</a:t>
            </a:r>
          </a:p>
          <a:p>
            <a:r>
              <a:rPr lang="en-US" dirty="0"/>
              <a:t>Basic model commercialized by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pic>
        <p:nvPicPr>
          <p:cNvPr id="5" name="Picture 4"/>
          <p:cNvPicPr>
            <a:picLocks noChangeAspect="1"/>
          </p:cNvPicPr>
          <p:nvPr/>
        </p:nvPicPr>
        <p:blipFill>
          <a:blip r:embed="rId3"/>
          <a:stretch>
            <a:fillRect/>
          </a:stretch>
        </p:blipFill>
        <p:spPr>
          <a:xfrm>
            <a:off x="6340873" y="3539086"/>
            <a:ext cx="2235860" cy="438353"/>
          </a:xfrm>
          <a:prstGeom prst="rect">
            <a:avLst/>
          </a:prstGeom>
        </p:spPr>
      </p:pic>
    </p:spTree>
    <p:extLst>
      <p:ext uri="{BB962C8B-B14F-4D97-AF65-F5344CB8AC3E}">
        <p14:creationId xmlns:p14="http://schemas.microsoft.com/office/powerpoint/2010/main" val="155791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Processing model</a:t>
            </a:r>
          </a:p>
        </p:txBody>
      </p:sp>
      <p:sp>
        <p:nvSpPr>
          <p:cNvPr id="3" name="Content Placeholder 2"/>
          <p:cNvSpPr>
            <a:spLocks noGrp="1"/>
          </p:cNvSpPr>
          <p:nvPr>
            <p:ph idx="1"/>
          </p:nvPr>
        </p:nvSpPr>
        <p:spPr/>
        <p:txBody>
          <a:bodyPr/>
          <a:lstStyle/>
          <a:p>
            <a:pPr marL="0" indent="0">
              <a:buNone/>
            </a:pPr>
            <a:r>
              <a:rPr lang="en-US" dirty="0"/>
              <a:t>The </a:t>
            </a:r>
            <a:r>
              <a:rPr lang="en-US" b="1" i="1" dirty="0"/>
              <a:t>processing model</a:t>
            </a:r>
            <a:r>
              <a:rPr lang="en-US" dirty="0"/>
              <a:t> of a DBMS defines how the system executes a query plan.</a:t>
            </a:r>
          </a:p>
          <a:p>
            <a:pPr lvl="1"/>
            <a:r>
              <a:rPr lang="en-US" dirty="0"/>
              <a:t>Different trade-offs for different workloads</a:t>
            </a:r>
          </a:p>
          <a:p>
            <a:pPr lvl="1"/>
            <a:endParaRPr lang="en-US" dirty="0"/>
          </a:p>
          <a:p>
            <a:r>
              <a:rPr lang="en-US" dirty="0">
                <a:solidFill>
                  <a:schemeClr val="tx1">
                    <a:lumMod val="50000"/>
                    <a:lumOff val="50000"/>
                  </a:schemeClr>
                </a:solidFill>
              </a:rPr>
              <a:t>Extreme I: Tuple-at-a-time via the </a:t>
            </a:r>
            <a:r>
              <a:rPr lang="en-US" b="1" dirty="0">
                <a:solidFill>
                  <a:schemeClr val="tx1">
                    <a:lumMod val="50000"/>
                    <a:lumOff val="50000"/>
                  </a:schemeClr>
                </a:solidFill>
              </a:rPr>
              <a:t>iterator model</a:t>
            </a:r>
          </a:p>
          <a:p>
            <a:r>
              <a:rPr lang="en-US" dirty="0"/>
              <a:t>Query compilation</a:t>
            </a:r>
          </a:p>
          <a:p>
            <a:r>
              <a:rPr lang="en-US" dirty="0">
                <a:solidFill>
                  <a:schemeClr val="bg1">
                    <a:lumMod val="50000"/>
                  </a:schemeClr>
                </a:solidFill>
              </a:rPr>
              <a:t>Vectorization model</a:t>
            </a:r>
          </a:p>
          <a:p>
            <a:r>
              <a:rPr lang="en-US" dirty="0">
                <a:solidFill>
                  <a:schemeClr val="tx1">
                    <a:lumMod val="50000"/>
                    <a:lumOff val="50000"/>
                  </a:schemeClr>
                </a:solidFill>
              </a:rPr>
              <a:t>Extreme II: </a:t>
            </a:r>
            <a:r>
              <a:rPr lang="en-US" b="1" dirty="0">
                <a:solidFill>
                  <a:schemeClr val="tx1">
                    <a:lumMod val="50000"/>
                    <a:lumOff val="50000"/>
                  </a:schemeClr>
                </a:solidFill>
              </a:rPr>
              <a:t>Block-oriented model </a:t>
            </a:r>
            <a:r>
              <a:rPr lang="en-US" dirty="0">
                <a:solidFill>
                  <a:schemeClr val="tx1">
                    <a:lumMod val="50000"/>
                    <a:lumOff val="50000"/>
                  </a:schemeClr>
                </a:solidFill>
              </a:rPr>
              <a:t>(typically column-at-a-time)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26</a:t>
            </a:fld>
            <a:endParaRPr lang="en-US"/>
          </a:p>
        </p:txBody>
      </p:sp>
    </p:spTree>
    <p:extLst>
      <p:ext uri="{BB962C8B-B14F-4D97-AF65-F5344CB8AC3E}">
        <p14:creationId xmlns:p14="http://schemas.microsoft.com/office/powerpoint/2010/main" val="232312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Remark from Microsoft </a:t>
            </a:r>
            <a:r>
              <a:rPr lang="en-US" dirty="0" err="1"/>
              <a:t>Hekaton</a:t>
            </a:r>
            <a:endParaRPr lang="en-US" dirty="0"/>
          </a:p>
        </p:txBody>
      </p:sp>
      <p:sp>
        <p:nvSpPr>
          <p:cNvPr id="3" name="Content Placeholder 2"/>
          <p:cNvSpPr>
            <a:spLocks noGrp="1"/>
          </p:cNvSpPr>
          <p:nvPr>
            <p:ph idx="1"/>
          </p:nvPr>
        </p:nvSpPr>
        <p:spPr/>
        <p:txBody>
          <a:bodyPr/>
          <a:lstStyle/>
          <a:p>
            <a:pPr marL="0" indent="0">
              <a:buNone/>
            </a:pPr>
            <a:r>
              <a:rPr lang="en-US" dirty="0"/>
              <a:t>After switching to an in-memory DBMS, the only way to increase throughput is to reduce the number of instructions executed.</a:t>
            </a:r>
          </a:p>
          <a:p>
            <a:pPr lvl="1"/>
            <a:r>
              <a:rPr lang="en-US" sz="2800" dirty="0"/>
              <a:t>To go </a:t>
            </a:r>
            <a:r>
              <a:rPr lang="en-US" sz="2800" b="1" dirty="0"/>
              <a:t>10x</a:t>
            </a:r>
            <a:r>
              <a:rPr lang="en-US" sz="2800" dirty="0"/>
              <a:t> faster, the DBMS must execute </a:t>
            </a:r>
            <a:r>
              <a:rPr lang="en-US" sz="2800" b="1" dirty="0"/>
              <a:t>90%</a:t>
            </a:r>
            <a:r>
              <a:rPr lang="en-US" sz="2800" dirty="0"/>
              <a:t> fewer instructions</a:t>
            </a:r>
          </a:p>
          <a:p>
            <a:pPr lvl="1"/>
            <a:r>
              <a:rPr lang="en-US" sz="2800" dirty="0"/>
              <a:t>To go </a:t>
            </a:r>
            <a:r>
              <a:rPr lang="en-US" sz="2800" b="1" dirty="0"/>
              <a:t>100x</a:t>
            </a:r>
            <a:r>
              <a:rPr lang="en-US" sz="2800" dirty="0"/>
              <a:t> faster, the DBMS must execute </a:t>
            </a:r>
            <a:r>
              <a:rPr lang="en-US" sz="2800" b="1" dirty="0"/>
              <a:t>99%</a:t>
            </a:r>
            <a:r>
              <a:rPr lang="en-US" sz="2800" dirty="0"/>
              <a:t> fewer instructions</a:t>
            </a:r>
          </a:p>
          <a:p>
            <a:pPr lvl="1"/>
            <a:endParaRPr lang="en-US" sz="2800" dirty="0"/>
          </a:p>
          <a:p>
            <a:pPr marL="0" indent="0">
              <a:buNone/>
            </a:pPr>
            <a:r>
              <a:rPr lang="en-US" sz="3600" dirty="0"/>
              <a:t>The only way to achieve such a reduction in the number of instructions is through </a:t>
            </a:r>
            <a:r>
              <a:rPr lang="en-US" sz="3600" b="1" dirty="0"/>
              <a:t>code specialization.</a:t>
            </a:r>
          </a:p>
          <a:p>
            <a:pPr lvl="1"/>
            <a:r>
              <a:rPr lang="en-US" sz="2800" dirty="0"/>
              <a:t>Generate code that is specific to a particular task in the DBMS.</a:t>
            </a:r>
          </a:p>
          <a:p>
            <a:pPr lvl="1"/>
            <a:r>
              <a:rPr lang="en-US" sz="2800" dirty="0"/>
              <a:t>(Currently, most code is written to be understandable)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27</a:t>
            </a:fld>
            <a:endParaRPr lang="en-US"/>
          </a:p>
        </p:txBody>
      </p:sp>
    </p:spTree>
    <p:extLst>
      <p:ext uri="{BB962C8B-B14F-4D97-AF65-F5344CB8AC3E}">
        <p14:creationId xmlns:p14="http://schemas.microsoft.com/office/powerpoint/2010/main" val="350479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from general to specialized code</a:t>
            </a:r>
          </a:p>
        </p:txBody>
      </p:sp>
      <p:sp>
        <p:nvSpPr>
          <p:cNvPr id="3" name="Content Placeholder 2"/>
          <p:cNvSpPr>
            <a:spLocks noGrp="1"/>
          </p:cNvSpPr>
          <p:nvPr>
            <p:ph idx="1"/>
          </p:nvPr>
        </p:nvSpPr>
        <p:spPr/>
        <p:txBody>
          <a:bodyPr/>
          <a:lstStyle/>
          <a:p>
            <a:r>
              <a:rPr lang="en-US" dirty="0"/>
              <a:t>CPU-intensive code parts can be natively compiled if they have a similar execution pattern on different inputs</a:t>
            </a:r>
          </a:p>
          <a:p>
            <a:pPr lvl="1"/>
            <a:r>
              <a:rPr lang="en-US" dirty="0"/>
              <a:t>Access Methods</a:t>
            </a:r>
          </a:p>
          <a:p>
            <a:pPr lvl="1"/>
            <a:r>
              <a:rPr lang="en-US" dirty="0"/>
              <a:t>Operator Execution</a:t>
            </a:r>
          </a:p>
          <a:p>
            <a:pPr lvl="1"/>
            <a:r>
              <a:rPr lang="en-US" dirty="0"/>
              <a:t>Predicate Evaluation</a:t>
            </a:r>
          </a:p>
          <a:p>
            <a:r>
              <a:rPr lang="en-US" dirty="0"/>
              <a:t>Goal: Avoid runtime decisions! Decide once, when you see the query plan!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28</a:t>
            </a:fld>
            <a:endParaRPr lang="en-US"/>
          </a:p>
        </p:txBody>
      </p:sp>
      <p:sp>
        <p:nvSpPr>
          <p:cNvPr id="5" name="Content Placeholder 2">
            <a:extLst>
              <a:ext uri="{FF2B5EF4-FFF2-40B4-BE49-F238E27FC236}">
                <a16:creationId xmlns:a16="http://schemas.microsoft.com/office/drawing/2014/main" id="{16FE4306-00C6-4BFF-9CAD-8DE7C97538A1}"/>
              </a:ext>
            </a:extLst>
          </p:cNvPr>
          <p:cNvSpPr txBox="1">
            <a:spLocks/>
          </p:cNvSpPr>
          <p:nvPr/>
        </p:nvSpPr>
        <p:spPr bwMode="auto">
          <a:xfrm>
            <a:off x="1343472" y="4683892"/>
            <a:ext cx="9793088" cy="17694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r>
              <a:rPr lang="en-US" sz="2400" kern="0" dirty="0"/>
              <a:t>Attribute types</a:t>
            </a:r>
          </a:p>
          <a:p>
            <a:pPr marL="0" indent="0">
              <a:buFontTx/>
              <a:buNone/>
            </a:pPr>
            <a:r>
              <a:rPr lang="en-US" sz="2400" kern="0" dirty="0"/>
              <a:t>	=&gt; (Inline) pointer casting instead of </a:t>
            </a:r>
            <a:br>
              <a:rPr lang="en-US" sz="2400" kern="0" dirty="0"/>
            </a:br>
            <a:r>
              <a:rPr lang="en-US" sz="2400" kern="0" dirty="0"/>
              <a:t>	     data access (virtual) function calls</a:t>
            </a:r>
          </a:p>
          <a:p>
            <a:r>
              <a:rPr lang="en-US" sz="2400" kern="0" dirty="0"/>
              <a:t>Query predicate types</a:t>
            </a:r>
          </a:p>
          <a:p>
            <a:pPr marL="0" indent="0">
              <a:buFontTx/>
              <a:buNone/>
            </a:pPr>
            <a:r>
              <a:rPr lang="en-US" sz="2400" kern="0" dirty="0"/>
              <a:t>	=&gt;  data comparisons</a:t>
            </a:r>
          </a:p>
        </p:txBody>
      </p:sp>
    </p:spTree>
    <p:extLst>
      <p:ext uri="{BB962C8B-B14F-4D97-AF65-F5344CB8AC3E}">
        <p14:creationId xmlns:p14="http://schemas.microsoft.com/office/powerpoint/2010/main" val="3870558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Compiler</a:t>
            </a:r>
          </a:p>
        </p:txBody>
      </p:sp>
      <p:sp>
        <p:nvSpPr>
          <p:cNvPr id="4" name="Slide Number Placeholder 3"/>
          <p:cNvSpPr>
            <a:spLocks noGrp="1"/>
          </p:cNvSpPr>
          <p:nvPr>
            <p:ph type="sldNum" sz="quarter" idx="12"/>
          </p:nvPr>
        </p:nvSpPr>
        <p:spPr/>
        <p:txBody>
          <a:bodyPr/>
          <a:lstStyle/>
          <a:p>
            <a:fld id="{35B54189-C436-47D0-AC37-8484B13A8E13}" type="slidenum">
              <a:rPr lang="en-US" smtClean="0"/>
              <a:pPr/>
              <a:t>29</a:t>
            </a:fld>
            <a:endParaRPr lang="en-US"/>
          </a:p>
        </p:txBody>
      </p:sp>
      <p:sp>
        <p:nvSpPr>
          <p:cNvPr id="5" name="Rectangle 4"/>
          <p:cNvSpPr/>
          <p:nvPr/>
        </p:nvSpPr>
        <p:spPr>
          <a:xfrm>
            <a:off x="9507616" y="3063978"/>
            <a:ext cx="2543967" cy="69949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9492241" y="3138367"/>
            <a:ext cx="2510624" cy="461665"/>
          </a:xfrm>
          <a:prstGeom prst="rect">
            <a:avLst/>
          </a:prstGeom>
        </p:spPr>
        <p:txBody>
          <a:bodyPr wrap="none">
            <a:spAutoFit/>
          </a:bodyPr>
          <a:lstStyle/>
          <a:p>
            <a:pPr algn="ctr"/>
            <a:r>
              <a:rPr lang="es-ES_tradnl" altLang="en-US" b="1" dirty="0" err="1">
                <a:solidFill>
                  <a:srgbClr val="C00000"/>
                </a:solidFill>
                <a:latin typeface="Arial" charset="0"/>
              </a:rPr>
              <a:t>Code</a:t>
            </a:r>
            <a:r>
              <a:rPr lang="es-ES_tradnl" altLang="en-US" b="1" dirty="0">
                <a:solidFill>
                  <a:srgbClr val="C00000"/>
                </a:solidFill>
                <a:latin typeface="Arial" charset="0"/>
              </a:rPr>
              <a:t> </a:t>
            </a:r>
            <a:r>
              <a:rPr lang="es-ES_tradnl" altLang="en-US" b="1" dirty="0" err="1">
                <a:solidFill>
                  <a:srgbClr val="C00000"/>
                </a:solidFill>
                <a:latin typeface="Arial" charset="0"/>
              </a:rPr>
              <a:t>Generator</a:t>
            </a:r>
            <a:endParaRPr lang="es-ES_tradnl" altLang="en-US" b="1" dirty="0">
              <a:solidFill>
                <a:srgbClr val="C00000"/>
              </a:solidFill>
              <a:latin typeface="Arial" charset="0"/>
            </a:endParaRPr>
          </a:p>
        </p:txBody>
      </p:sp>
      <p:sp>
        <p:nvSpPr>
          <p:cNvPr id="17" name="Rectangle 16"/>
          <p:cNvSpPr/>
          <p:nvPr/>
        </p:nvSpPr>
        <p:spPr>
          <a:xfrm>
            <a:off x="3215680" y="1700808"/>
            <a:ext cx="4770567"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57"/>
          <p:cNvSpPr>
            <a:spLocks noChangeArrowheads="1"/>
          </p:cNvSpPr>
          <p:nvPr/>
        </p:nvSpPr>
        <p:spPr bwMode="auto">
          <a:xfrm>
            <a:off x="907289" y="3252133"/>
            <a:ext cx="1090044" cy="459100"/>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s-ES_tradnl" altLang="en-US" dirty="0" err="1">
                <a:solidFill>
                  <a:schemeClr val="tx2"/>
                </a:solidFill>
                <a:latin typeface="Arial" charset="0"/>
              </a:rPr>
              <a:t>Parser</a:t>
            </a:r>
            <a:endParaRPr lang="es-ES_tradnl" altLang="en-US" dirty="0">
              <a:solidFill>
                <a:schemeClr val="tx2"/>
              </a:solidFill>
              <a:latin typeface="Arial" charset="0"/>
            </a:endParaRPr>
          </a:p>
        </p:txBody>
      </p:sp>
      <p:sp>
        <p:nvSpPr>
          <p:cNvPr id="9" name="Rectangle 1057"/>
          <p:cNvSpPr>
            <a:spLocks noChangeArrowheads="1"/>
          </p:cNvSpPr>
          <p:nvPr/>
        </p:nvSpPr>
        <p:spPr bwMode="auto">
          <a:xfrm>
            <a:off x="3479016" y="3071137"/>
            <a:ext cx="1330494" cy="828432"/>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s-ES_tradnl" altLang="en-US" dirty="0">
                <a:solidFill>
                  <a:schemeClr val="tx2"/>
                </a:solidFill>
                <a:latin typeface="Arial" charset="0"/>
              </a:rPr>
              <a:t>Plan </a:t>
            </a:r>
            <a:br>
              <a:rPr lang="es-ES_tradnl" altLang="en-US" dirty="0">
                <a:solidFill>
                  <a:schemeClr val="tx2"/>
                </a:solidFill>
                <a:latin typeface="Arial" charset="0"/>
              </a:rPr>
            </a:br>
            <a:r>
              <a:rPr lang="es-ES_tradnl" altLang="en-US" dirty="0" err="1">
                <a:solidFill>
                  <a:schemeClr val="tx2"/>
                </a:solidFill>
                <a:latin typeface="Arial" charset="0"/>
              </a:rPr>
              <a:t>Rewriter</a:t>
            </a:r>
            <a:endParaRPr lang="es-ES_tradnl" altLang="en-US" dirty="0">
              <a:solidFill>
                <a:schemeClr val="tx2"/>
              </a:solidFill>
              <a:latin typeface="Arial" charset="0"/>
            </a:endParaRPr>
          </a:p>
        </p:txBody>
      </p:sp>
      <p:sp>
        <p:nvSpPr>
          <p:cNvPr id="10" name="Rectangle 1057"/>
          <p:cNvSpPr>
            <a:spLocks noChangeArrowheads="1"/>
          </p:cNvSpPr>
          <p:nvPr/>
        </p:nvSpPr>
        <p:spPr bwMode="auto">
          <a:xfrm>
            <a:off x="6256728" y="3067467"/>
            <a:ext cx="1500413" cy="828432"/>
          </a:xfrm>
          <a:prstGeom prst="rect">
            <a:avLst/>
          </a:prstGeom>
          <a:noFill/>
          <a:ln w="2540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a:r>
              <a:rPr lang="es-ES_tradnl" altLang="en-US" dirty="0">
                <a:solidFill>
                  <a:schemeClr val="tx2"/>
                </a:solidFill>
                <a:latin typeface="Arial" charset="0"/>
              </a:rPr>
              <a:t>Plan </a:t>
            </a:r>
            <a:br>
              <a:rPr lang="es-ES_tradnl" altLang="en-US" dirty="0">
                <a:solidFill>
                  <a:schemeClr val="tx2"/>
                </a:solidFill>
                <a:latin typeface="Arial" charset="0"/>
              </a:rPr>
            </a:br>
            <a:r>
              <a:rPr lang="es-ES_tradnl" altLang="en-US" dirty="0" err="1">
                <a:solidFill>
                  <a:schemeClr val="tx2"/>
                </a:solidFill>
                <a:latin typeface="Arial" charset="0"/>
              </a:rPr>
              <a:t>Optimizer</a:t>
            </a:r>
            <a:endParaRPr lang="es-ES_tradnl" altLang="en-US" dirty="0">
              <a:solidFill>
                <a:schemeClr val="tx2"/>
              </a:solidFill>
              <a:latin typeface="Arial" charset="0"/>
            </a:endParaRPr>
          </a:p>
        </p:txBody>
      </p:sp>
      <p:cxnSp>
        <p:nvCxnSpPr>
          <p:cNvPr id="11" name="Straight Arrow Connector 10"/>
          <p:cNvCxnSpPr>
            <a:stCxn id="8" idx="3"/>
            <a:endCxn id="9" idx="1"/>
          </p:cNvCxnSpPr>
          <p:nvPr/>
        </p:nvCxnSpPr>
        <p:spPr>
          <a:xfrm>
            <a:off x="1997333" y="3481683"/>
            <a:ext cx="1481683" cy="36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0" idx="1"/>
          </p:cNvCxnSpPr>
          <p:nvPr/>
        </p:nvCxnSpPr>
        <p:spPr>
          <a:xfrm flipV="1">
            <a:off x="4809510" y="3481683"/>
            <a:ext cx="1447218" cy="36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85944" y="2952808"/>
            <a:ext cx="652230" cy="461665"/>
          </a:xfrm>
          <a:prstGeom prst="rect">
            <a:avLst/>
          </a:prstGeom>
        </p:spPr>
        <p:txBody>
          <a:bodyPr wrap="none">
            <a:spAutoFit/>
          </a:bodyPr>
          <a:lstStyle/>
          <a:p>
            <a:r>
              <a:rPr lang="en-US" dirty="0"/>
              <a:t>AST</a:t>
            </a:r>
          </a:p>
        </p:txBody>
      </p:sp>
      <p:sp>
        <p:nvSpPr>
          <p:cNvPr id="14" name="Rectangle 13"/>
          <p:cNvSpPr/>
          <p:nvPr/>
        </p:nvSpPr>
        <p:spPr>
          <a:xfrm>
            <a:off x="4990607" y="2281354"/>
            <a:ext cx="1036502" cy="1200329"/>
          </a:xfrm>
          <a:prstGeom prst="rect">
            <a:avLst/>
          </a:prstGeom>
        </p:spPr>
        <p:txBody>
          <a:bodyPr wrap="none">
            <a:spAutoFit/>
          </a:bodyPr>
          <a:lstStyle/>
          <a:p>
            <a:pPr algn="ctr"/>
            <a:r>
              <a:rPr lang="en-US" dirty="0"/>
              <a:t>Logical</a:t>
            </a:r>
            <a:br>
              <a:rPr lang="en-US" dirty="0"/>
            </a:br>
            <a:r>
              <a:rPr lang="en-US" dirty="0"/>
              <a:t>Query </a:t>
            </a:r>
            <a:br>
              <a:rPr lang="en-US" dirty="0"/>
            </a:br>
            <a:r>
              <a:rPr lang="en-US" dirty="0"/>
              <a:t>Plan</a:t>
            </a:r>
          </a:p>
        </p:txBody>
      </p:sp>
      <p:cxnSp>
        <p:nvCxnSpPr>
          <p:cNvPr id="15" name="Straight Arrow Connector 14"/>
          <p:cNvCxnSpPr/>
          <p:nvPr/>
        </p:nvCxnSpPr>
        <p:spPr>
          <a:xfrm>
            <a:off x="7817154" y="3423796"/>
            <a:ext cx="1626356" cy="27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20711" y="2232142"/>
            <a:ext cx="1172180" cy="1200329"/>
          </a:xfrm>
          <a:prstGeom prst="rect">
            <a:avLst/>
          </a:prstGeom>
        </p:spPr>
        <p:txBody>
          <a:bodyPr wrap="none">
            <a:spAutoFit/>
          </a:bodyPr>
          <a:lstStyle/>
          <a:p>
            <a:pPr algn="ctr"/>
            <a:r>
              <a:rPr lang="en-US" dirty="0"/>
              <a:t>Physical</a:t>
            </a:r>
            <a:br>
              <a:rPr lang="en-US" dirty="0"/>
            </a:br>
            <a:r>
              <a:rPr lang="en-US" dirty="0"/>
              <a:t>Query </a:t>
            </a:r>
            <a:br>
              <a:rPr lang="en-US" dirty="0"/>
            </a:br>
            <a:r>
              <a:rPr lang="en-US" dirty="0"/>
              <a:t>Plan</a:t>
            </a:r>
          </a:p>
        </p:txBody>
      </p:sp>
      <p:sp>
        <p:nvSpPr>
          <p:cNvPr id="18" name="Rectangle 17"/>
          <p:cNvSpPr/>
          <p:nvPr/>
        </p:nvSpPr>
        <p:spPr>
          <a:xfrm>
            <a:off x="4303139" y="1685470"/>
            <a:ext cx="2658035" cy="523220"/>
          </a:xfrm>
          <a:prstGeom prst="rect">
            <a:avLst/>
          </a:prstGeom>
        </p:spPr>
        <p:txBody>
          <a:bodyPr wrap="none">
            <a:spAutoFit/>
          </a:bodyPr>
          <a:lstStyle/>
          <a:p>
            <a:r>
              <a:rPr lang="en-US" sz="2800" b="1" dirty="0"/>
              <a:t>Query Optimizer</a:t>
            </a:r>
          </a:p>
        </p:txBody>
      </p:sp>
      <p:cxnSp>
        <p:nvCxnSpPr>
          <p:cNvPr id="19" name="Straight Arrow Connector 18"/>
          <p:cNvCxnSpPr>
            <a:stCxn id="5" idx="2"/>
          </p:cNvCxnSpPr>
          <p:nvPr/>
        </p:nvCxnSpPr>
        <p:spPr>
          <a:xfrm flipH="1">
            <a:off x="10779599" y="3763470"/>
            <a:ext cx="1" cy="7946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8556" y="4732085"/>
            <a:ext cx="1093598" cy="1097280"/>
          </a:xfrm>
          <a:prstGeom prst="rect">
            <a:avLst/>
          </a:prstGeom>
        </p:spPr>
      </p:pic>
      <p:sp>
        <p:nvSpPr>
          <p:cNvPr id="22" name="Rectangle 21"/>
          <p:cNvSpPr/>
          <p:nvPr/>
        </p:nvSpPr>
        <p:spPr>
          <a:xfrm>
            <a:off x="9761101" y="3750560"/>
            <a:ext cx="991489" cy="830997"/>
          </a:xfrm>
          <a:prstGeom prst="rect">
            <a:avLst/>
          </a:prstGeom>
        </p:spPr>
        <p:txBody>
          <a:bodyPr wrap="none">
            <a:spAutoFit/>
          </a:bodyPr>
          <a:lstStyle/>
          <a:p>
            <a:pPr algn="ctr"/>
            <a:r>
              <a:rPr lang="en-US" dirty="0"/>
              <a:t>Native</a:t>
            </a:r>
            <a:br>
              <a:rPr lang="en-US" dirty="0"/>
            </a:br>
            <a:r>
              <a:rPr lang="en-US" dirty="0"/>
              <a:t>Code</a:t>
            </a:r>
          </a:p>
        </p:txBody>
      </p:sp>
    </p:spTree>
    <p:extLst>
      <p:ext uri="{BB962C8B-B14F-4D97-AF65-F5344CB8AC3E}">
        <p14:creationId xmlns:p14="http://schemas.microsoft.com/office/powerpoint/2010/main" val="203464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231"/>
            <a:ext cx="12192000" cy="861775"/>
          </a:xfrm>
          <a:noFill/>
          <a:ln>
            <a:noFill/>
          </a:ln>
        </p:spPr>
        <p:txBody>
          <a:bodyPr spcFirstLastPara="1" wrap="square" lIns="91425" tIns="45700" rIns="91425" bIns="45700" anchor="b" anchorCtr="0">
            <a:noAutofit/>
          </a:bodyPr>
          <a:lstStyle/>
          <a:p>
            <a:pPr>
              <a:spcBef>
                <a:spcPts val="0"/>
              </a:spcBef>
              <a:spcAft>
                <a:spcPts val="0"/>
              </a:spcAft>
              <a:buClr>
                <a:srgbClr val="000000"/>
              </a:buClr>
              <a:buSzPts val="1400"/>
            </a:pPr>
            <a:r>
              <a:rPr lang="en-US" sz="4400" b="0" dirty="0">
                <a:solidFill>
                  <a:schemeClr val="dk2"/>
                </a:solidFill>
                <a:latin typeface="Calibri"/>
                <a:cs typeface="Calibri"/>
                <a:sym typeface="Calibri"/>
              </a:rPr>
              <a:t>(Simplified) DBMS Architecture</a:t>
            </a:r>
          </a:p>
        </p:txBody>
      </p:sp>
      <p:sp>
        <p:nvSpPr>
          <p:cNvPr id="4" name="Slide Number Placeholder 3"/>
          <p:cNvSpPr>
            <a:spLocks noGrp="1"/>
          </p:cNvSpPr>
          <p:nvPr>
            <p:ph type="sldNum" sz="quarter" idx="12"/>
          </p:nvPr>
        </p:nvSpPr>
        <p:spPr>
          <a:xfrm>
            <a:off x="8737600" y="6245225"/>
            <a:ext cx="3251200" cy="4762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cxnSp>
        <p:nvCxnSpPr>
          <p:cNvPr id="5" name="Straight Connector 4"/>
          <p:cNvCxnSpPr/>
          <p:nvPr/>
        </p:nvCxnSpPr>
        <p:spPr>
          <a:xfrm>
            <a:off x="1981200" y="4843895"/>
            <a:ext cx="8009608" cy="0"/>
          </a:xfrm>
          <a:prstGeom prst="line">
            <a:avLst/>
          </a:prstGeom>
          <a:ln w="635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1065"/>
          <p:cNvSpPr>
            <a:spLocks noChangeArrowheads="1"/>
          </p:cNvSpPr>
          <p:nvPr/>
        </p:nvSpPr>
        <p:spPr bwMode="auto">
          <a:xfrm>
            <a:off x="8314408" y="3423116"/>
            <a:ext cx="1676400" cy="685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dirty="0" err="1">
                <a:ln>
                  <a:noFill/>
                </a:ln>
                <a:solidFill>
                  <a:srgbClr val="44546A"/>
                </a:solidFill>
                <a:effectLst/>
                <a:uLnTx/>
                <a:uFillTx/>
                <a:latin typeface="Arial" charset="0"/>
                <a:ea typeface="+mn-ea"/>
                <a:cs typeface="Arial" charset="0"/>
              </a:rPr>
              <a:t>Recovery</a:t>
            </a:r>
            <a:r>
              <a:rPr kumimoji="0" lang="es-ES_tradnl" altLang="en-US" sz="2000" b="0" i="0" u="none" strike="noStrike" kern="1200" cap="none" spc="0" normalizeH="0" baseline="0" noProof="0" dirty="0">
                <a:ln>
                  <a:noFill/>
                </a:ln>
                <a:solidFill>
                  <a:srgbClr val="44546A"/>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dirty="0">
                <a:ln>
                  <a:noFill/>
                </a:ln>
                <a:solidFill>
                  <a:srgbClr val="44546A"/>
                </a:solidFill>
                <a:effectLst/>
                <a:uLnTx/>
                <a:uFillTx/>
                <a:latin typeface="Arial" charset="0"/>
                <a:ea typeface="+mn-ea"/>
                <a:cs typeface="Arial" charset="0"/>
              </a:rPr>
              <a:t>Manager</a:t>
            </a:r>
          </a:p>
        </p:txBody>
      </p:sp>
      <p:sp>
        <p:nvSpPr>
          <p:cNvPr id="7" name="Rectangle 1063"/>
          <p:cNvSpPr>
            <a:spLocks noChangeArrowheads="1"/>
          </p:cNvSpPr>
          <p:nvPr/>
        </p:nvSpPr>
        <p:spPr bwMode="auto">
          <a:xfrm>
            <a:off x="2351584" y="3414937"/>
            <a:ext cx="1676400" cy="67151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dirty="0" err="1">
                <a:ln>
                  <a:noFill/>
                </a:ln>
                <a:solidFill>
                  <a:srgbClr val="44546A"/>
                </a:solidFill>
                <a:effectLst/>
                <a:uLnTx/>
                <a:uFillTx/>
                <a:latin typeface="Arial" charset="0"/>
                <a:ea typeface="+mn-ea"/>
                <a:cs typeface="Arial" charset="0"/>
              </a:rPr>
              <a:t>Transaction</a:t>
            </a:r>
            <a:r>
              <a:rPr kumimoji="0" lang="es-ES_tradnl" altLang="en-US" sz="2000" b="0" i="0" u="none" strike="noStrike" kern="1200" cap="none" spc="0" normalizeH="0" baseline="0" noProof="0" dirty="0">
                <a:ln>
                  <a:noFill/>
                </a:ln>
                <a:solidFill>
                  <a:srgbClr val="44546A"/>
                </a:solidFill>
                <a:effectLst/>
                <a:uLnTx/>
                <a:uFillTx/>
                <a:latin typeface="Arial"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dirty="0">
                <a:ln>
                  <a:noFill/>
                </a:ln>
                <a:solidFill>
                  <a:srgbClr val="44546A"/>
                </a:solidFill>
                <a:effectLst/>
                <a:uLnTx/>
                <a:uFillTx/>
                <a:latin typeface="Arial" charset="0"/>
                <a:ea typeface="+mn-ea"/>
                <a:cs typeface="Arial" charset="0"/>
              </a:rPr>
              <a:t>Manager</a:t>
            </a:r>
          </a:p>
        </p:txBody>
      </p:sp>
      <p:sp>
        <p:nvSpPr>
          <p:cNvPr id="8" name="Rectangle 1034"/>
          <p:cNvSpPr>
            <a:spLocks noChangeArrowheads="1"/>
          </p:cNvSpPr>
          <p:nvPr/>
        </p:nvSpPr>
        <p:spPr bwMode="auto">
          <a:xfrm>
            <a:off x="4527036" y="3813077"/>
            <a:ext cx="3161443" cy="397545"/>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Files and Access Methods</a:t>
            </a:r>
          </a:p>
        </p:txBody>
      </p:sp>
      <p:sp>
        <p:nvSpPr>
          <p:cNvPr id="9" name="Rectangle 1035"/>
          <p:cNvSpPr>
            <a:spLocks noChangeArrowheads="1"/>
          </p:cNvSpPr>
          <p:nvPr/>
        </p:nvSpPr>
        <p:spPr bwMode="auto">
          <a:xfrm>
            <a:off x="4824016" y="4355394"/>
            <a:ext cx="2664296" cy="397545"/>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dirty="0">
                <a:ln>
                  <a:noFill/>
                </a:ln>
                <a:solidFill>
                  <a:srgbClr val="44546A"/>
                </a:solidFill>
                <a:effectLst/>
                <a:uLnTx/>
                <a:uFillTx/>
                <a:latin typeface="Arial" charset="0"/>
                <a:ea typeface="+mn-ea"/>
                <a:cs typeface="Arial" charset="0"/>
              </a:rPr>
              <a:t>Buffer Management</a:t>
            </a:r>
          </a:p>
        </p:txBody>
      </p:sp>
      <p:sp>
        <p:nvSpPr>
          <p:cNvPr id="11" name="Rectangle 1057"/>
          <p:cNvSpPr>
            <a:spLocks noChangeArrowheads="1"/>
          </p:cNvSpPr>
          <p:nvPr/>
        </p:nvSpPr>
        <p:spPr bwMode="auto">
          <a:xfrm>
            <a:off x="4824017" y="2873525"/>
            <a:ext cx="2543967" cy="705321"/>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Parser + Optimizer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Plan Execution</a:t>
            </a:r>
          </a:p>
        </p:txBody>
      </p:sp>
      <p:sp>
        <p:nvSpPr>
          <p:cNvPr id="12" name="Line 1066"/>
          <p:cNvSpPr>
            <a:spLocks noChangeShapeType="1"/>
          </p:cNvSpPr>
          <p:nvPr/>
        </p:nvSpPr>
        <p:spPr bwMode="auto">
          <a:xfrm>
            <a:off x="4079776" y="3800624"/>
            <a:ext cx="367986" cy="60325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3" name="Line 1068"/>
          <p:cNvSpPr>
            <a:spLocks noChangeShapeType="1"/>
          </p:cNvSpPr>
          <p:nvPr/>
        </p:nvSpPr>
        <p:spPr bwMode="auto">
          <a:xfrm flipV="1">
            <a:off x="7700964" y="3863876"/>
            <a:ext cx="555277" cy="539998"/>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4" name="Line 1069"/>
          <p:cNvSpPr>
            <a:spLocks noChangeShapeType="1"/>
          </p:cNvSpPr>
          <p:nvPr/>
        </p:nvSpPr>
        <p:spPr bwMode="auto">
          <a:xfrm>
            <a:off x="6096000" y="3572024"/>
            <a:ext cx="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 name="Line 1075"/>
          <p:cNvSpPr>
            <a:spLocks noChangeShapeType="1"/>
          </p:cNvSpPr>
          <p:nvPr/>
        </p:nvSpPr>
        <p:spPr bwMode="auto">
          <a:xfrm>
            <a:off x="4191000" y="1946176"/>
            <a:ext cx="1905000" cy="30455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 name="Line 1076"/>
          <p:cNvSpPr>
            <a:spLocks noChangeShapeType="1"/>
          </p:cNvSpPr>
          <p:nvPr/>
        </p:nvSpPr>
        <p:spPr bwMode="auto">
          <a:xfrm>
            <a:off x="6096000" y="1958876"/>
            <a:ext cx="0" cy="2921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 name="Line 1077"/>
          <p:cNvSpPr>
            <a:spLocks noChangeShapeType="1"/>
          </p:cNvSpPr>
          <p:nvPr/>
        </p:nvSpPr>
        <p:spPr bwMode="auto">
          <a:xfrm flipH="1">
            <a:off x="6096000" y="1946176"/>
            <a:ext cx="2057400" cy="30455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 name="Rectangle 1078"/>
          <p:cNvSpPr>
            <a:spLocks noChangeArrowheads="1"/>
          </p:cNvSpPr>
          <p:nvPr/>
        </p:nvSpPr>
        <p:spPr bwMode="auto">
          <a:xfrm>
            <a:off x="3080792" y="1412777"/>
            <a:ext cx="1143000" cy="70532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Web Forms</a:t>
            </a:r>
          </a:p>
        </p:txBody>
      </p:sp>
      <p:sp>
        <p:nvSpPr>
          <p:cNvPr id="20" name="Rectangle 1079"/>
          <p:cNvSpPr>
            <a:spLocks noChangeArrowheads="1"/>
          </p:cNvSpPr>
          <p:nvPr/>
        </p:nvSpPr>
        <p:spPr bwMode="auto">
          <a:xfrm>
            <a:off x="5231904" y="1268761"/>
            <a:ext cx="1778496" cy="70532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Application Front Ends</a:t>
            </a:r>
          </a:p>
        </p:txBody>
      </p:sp>
      <p:sp>
        <p:nvSpPr>
          <p:cNvPr id="21" name="Rectangle 1080"/>
          <p:cNvSpPr>
            <a:spLocks noChangeArrowheads="1"/>
          </p:cNvSpPr>
          <p:nvPr/>
        </p:nvSpPr>
        <p:spPr bwMode="auto">
          <a:xfrm>
            <a:off x="8112224" y="1412777"/>
            <a:ext cx="1569118" cy="705321"/>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SQL Interface</a:t>
            </a:r>
          </a:p>
        </p:txBody>
      </p:sp>
      <p:sp>
        <p:nvSpPr>
          <p:cNvPr id="22" name="Rectangle 1082"/>
          <p:cNvSpPr>
            <a:spLocks noChangeArrowheads="1"/>
          </p:cNvSpPr>
          <p:nvPr/>
        </p:nvSpPr>
        <p:spPr bwMode="auto">
          <a:xfrm>
            <a:off x="4921918" y="2251225"/>
            <a:ext cx="2362200" cy="397545"/>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000" b="0" i="0" u="none" strike="noStrike" kern="1200" cap="none" spc="0" normalizeH="0" baseline="0" noProof="0">
                <a:ln>
                  <a:noFill/>
                </a:ln>
                <a:solidFill>
                  <a:srgbClr val="44546A"/>
                </a:solidFill>
                <a:effectLst/>
                <a:uLnTx/>
                <a:uFillTx/>
                <a:latin typeface="Arial" charset="0"/>
                <a:ea typeface="+mn-ea"/>
                <a:cs typeface="Arial" charset="0"/>
              </a:rPr>
              <a:t>SQL Commands</a:t>
            </a:r>
          </a:p>
        </p:txBody>
      </p:sp>
      <p:sp>
        <p:nvSpPr>
          <p:cNvPr id="23" name="Line 1084"/>
          <p:cNvSpPr>
            <a:spLocks noChangeShapeType="1"/>
          </p:cNvSpPr>
          <p:nvPr/>
        </p:nvSpPr>
        <p:spPr bwMode="auto">
          <a:xfrm>
            <a:off x="6096000" y="2644924"/>
            <a:ext cx="0"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25" name="TextBox 24"/>
          <p:cNvSpPr txBox="1"/>
          <p:nvPr/>
        </p:nvSpPr>
        <p:spPr>
          <a:xfrm rot="16200000">
            <a:off x="1076635" y="5271302"/>
            <a:ext cx="194421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rPr>
              <a:t>Disk</a:t>
            </a:r>
          </a:p>
        </p:txBody>
      </p:sp>
      <p:sp>
        <p:nvSpPr>
          <p:cNvPr id="26" name="TextBox 25"/>
          <p:cNvSpPr txBox="1"/>
          <p:nvPr/>
        </p:nvSpPr>
        <p:spPr>
          <a:xfrm rot="16200000">
            <a:off x="783743" y="2176130"/>
            <a:ext cx="252262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itchFamily="34" charset="0"/>
                <a:ea typeface="+mn-ea"/>
                <a:cs typeface="Arial" charset="0"/>
              </a:rPr>
              <a:t>Memory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0181" y="5291845"/>
            <a:ext cx="871637" cy="962249"/>
          </a:xfrm>
          <a:prstGeom prst="rect">
            <a:avLst/>
          </a:prstGeom>
        </p:spPr>
      </p:pic>
      <p:sp>
        <p:nvSpPr>
          <p:cNvPr id="27" name="Rectangle 26"/>
          <p:cNvSpPr/>
          <p:nvPr/>
        </p:nvSpPr>
        <p:spPr>
          <a:xfrm>
            <a:off x="4527035" y="4282270"/>
            <a:ext cx="3173928" cy="196295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28" name="Rectangle 27"/>
          <p:cNvSpPr/>
          <p:nvPr/>
        </p:nvSpPr>
        <p:spPr>
          <a:xfrm>
            <a:off x="4582658" y="4821311"/>
            <a:ext cx="3147016"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rPr>
              <a:t>Storage Management</a:t>
            </a:r>
          </a:p>
        </p:txBody>
      </p:sp>
      <p:sp>
        <p:nvSpPr>
          <p:cNvPr id="29" name="Rectangle 28"/>
          <p:cNvSpPr/>
          <p:nvPr/>
        </p:nvSpPr>
        <p:spPr>
          <a:xfrm>
            <a:off x="5678256" y="5300377"/>
            <a:ext cx="835485"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a:ln>
                  <a:noFill/>
                </a:ln>
                <a:solidFill>
                  <a:prstClr val="black"/>
                </a:solidFill>
                <a:effectLst/>
                <a:uLnTx/>
                <a:uFillTx/>
                <a:latin typeface="Arial" charset="0"/>
                <a:ea typeface="+mn-ea"/>
                <a:cs typeface="Arial" charset="0"/>
              </a:rPr>
              <a:t>Data</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2539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231"/>
            <a:ext cx="12192000" cy="861775"/>
          </a:xfrm>
        </p:spPr>
        <p:txBody>
          <a:bodyPr/>
          <a:lstStyle/>
          <a:p>
            <a:r>
              <a:rPr lang="en-US"/>
              <a:t>Two approaches for code generation</a:t>
            </a:r>
          </a:p>
        </p:txBody>
      </p:sp>
      <p:sp>
        <p:nvSpPr>
          <p:cNvPr id="3" name="Content Placeholder 2"/>
          <p:cNvSpPr>
            <a:spLocks noGrp="1"/>
          </p:cNvSpPr>
          <p:nvPr>
            <p:ph idx="1"/>
          </p:nvPr>
        </p:nvSpPr>
        <p:spPr>
          <a:xfrm>
            <a:off x="609600" y="1295401"/>
            <a:ext cx="10972800" cy="4949825"/>
          </a:xfrm>
        </p:spPr>
        <p:txBody>
          <a:bodyPr/>
          <a:lstStyle/>
          <a:p>
            <a:pPr marL="0" indent="0">
              <a:buNone/>
            </a:pPr>
            <a:r>
              <a:rPr lang="en-US" b="1" dirty="0" err="1"/>
              <a:t>Transpilation</a:t>
            </a:r>
            <a:endParaRPr lang="en-US" b="1" dirty="0"/>
          </a:p>
          <a:p>
            <a:r>
              <a:rPr lang="en-US" dirty="0"/>
              <a:t>DBMS converts a query plan into imperative source code</a:t>
            </a:r>
          </a:p>
          <a:p>
            <a:r>
              <a:rPr lang="en-US" dirty="0"/>
              <a:t>Compile the produced code to generate native code with a conventional compiler</a:t>
            </a:r>
          </a:p>
          <a:p>
            <a:endParaRPr lang="en-US" dirty="0"/>
          </a:p>
          <a:p>
            <a:pPr marL="0" indent="0">
              <a:buNone/>
            </a:pPr>
            <a:r>
              <a:rPr lang="en-US" b="1" dirty="0"/>
              <a:t>JIT compilation</a:t>
            </a:r>
          </a:p>
          <a:p>
            <a:r>
              <a:rPr lang="en-US" dirty="0"/>
              <a:t>Generate an intermediate representation (IR) of the query that can be quickly compiled into native code.</a:t>
            </a:r>
          </a:p>
          <a:p>
            <a:endParaRPr lang="en-US" dirty="0"/>
          </a:p>
        </p:txBody>
      </p:sp>
      <p:sp>
        <p:nvSpPr>
          <p:cNvPr id="4" name="Slide Number Placeholder 3"/>
          <p:cNvSpPr>
            <a:spLocks noGrp="1"/>
          </p:cNvSpPr>
          <p:nvPr>
            <p:ph type="sldNum" sz="quarter" idx="12"/>
          </p:nvPr>
        </p:nvSpPr>
        <p:spPr>
          <a:xfrm>
            <a:off x="8737600" y="6245225"/>
            <a:ext cx="3251200" cy="476251"/>
          </a:xfrm>
        </p:spPr>
        <p:txBody>
          <a:bodyPr/>
          <a:lstStyle/>
          <a:p>
            <a:fld id="{35B54189-C436-47D0-AC37-8484B13A8E13}" type="slidenum">
              <a:rPr lang="en-US" smtClean="0"/>
              <a:pPr/>
              <a:t>30</a:t>
            </a:fld>
            <a:endParaRPr lang="en-US"/>
          </a:p>
        </p:txBody>
      </p:sp>
    </p:spTree>
    <p:extLst>
      <p:ext uri="{BB962C8B-B14F-4D97-AF65-F5344CB8AC3E}">
        <p14:creationId xmlns:p14="http://schemas.microsoft.com/office/powerpoint/2010/main" val="285997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Transpilation</a:t>
            </a:r>
            <a:r>
              <a:rPr lang="en-US" dirty="0"/>
              <a:t> use case: The HIQUE system</a:t>
            </a:r>
          </a:p>
        </p:txBody>
      </p:sp>
      <p:sp>
        <p:nvSpPr>
          <p:cNvPr id="3" name="Content Placeholder 2"/>
          <p:cNvSpPr>
            <a:spLocks noGrp="1"/>
          </p:cNvSpPr>
          <p:nvPr>
            <p:ph idx="1"/>
          </p:nvPr>
        </p:nvSpPr>
        <p:spPr>
          <a:xfrm>
            <a:off x="609600" y="1295401"/>
            <a:ext cx="10972800" cy="5157935"/>
          </a:xfrm>
        </p:spPr>
        <p:txBody>
          <a:bodyPr/>
          <a:lstStyle/>
          <a:p>
            <a:r>
              <a:rPr lang="en-US" dirty="0"/>
              <a:t>HIQUE: Holistic Integrated </a:t>
            </a:r>
            <a:r>
              <a:rPr lang="en-US" dirty="0" err="1"/>
              <a:t>QUery</a:t>
            </a:r>
            <a:r>
              <a:rPr lang="en-US" dirty="0"/>
              <a:t> Engine</a:t>
            </a:r>
          </a:p>
          <a:p>
            <a:r>
              <a:rPr lang="en-US" dirty="0"/>
              <a:t>For a given query plan, create a C program that implements that query’s execution plan. </a:t>
            </a:r>
            <a:br>
              <a:rPr lang="en-US" dirty="0"/>
            </a:br>
            <a:r>
              <a:rPr lang="en-US" dirty="0"/>
              <a:t>→ Bake in all the predicates and type conversions. </a:t>
            </a:r>
          </a:p>
          <a:p>
            <a:r>
              <a:rPr lang="en-US" dirty="0"/>
              <a:t>Advantages: </a:t>
            </a:r>
          </a:p>
          <a:p>
            <a:pPr lvl="1"/>
            <a:r>
              <a:rPr lang="en-US" dirty="0"/>
              <a:t>Fewer function calls during query evaluation</a:t>
            </a:r>
          </a:p>
          <a:p>
            <a:pPr lvl="1"/>
            <a:r>
              <a:rPr lang="en-US" dirty="0"/>
              <a:t>Generated code uses cache-resident data more efficiently</a:t>
            </a:r>
          </a:p>
          <a:p>
            <a:pPr lvl="1"/>
            <a:r>
              <a:rPr lang="en-US" dirty="0"/>
              <a:t>Compiler optimization techniques come free</a:t>
            </a:r>
          </a:p>
          <a:p>
            <a:r>
              <a:rPr lang="en-US" dirty="0"/>
              <a:t>Off-the-shelf compiler converts code into a shared object, links it to the DBMS process, and then invokes the exec function.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31</a:t>
            </a:fld>
            <a:endParaRPr lang="en-US"/>
          </a:p>
        </p:txBody>
      </p:sp>
    </p:spTree>
    <p:extLst>
      <p:ext uri="{BB962C8B-B14F-4D97-AF65-F5344CB8AC3E}">
        <p14:creationId xmlns:p14="http://schemas.microsoft.com/office/powerpoint/2010/main" val="2519221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templates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32</a:t>
            </a:fld>
            <a:endParaRPr lang="en-US"/>
          </a:p>
        </p:txBody>
      </p:sp>
      <p:sp>
        <p:nvSpPr>
          <p:cNvPr id="5" name="TextBox 4"/>
          <p:cNvSpPr txBox="1"/>
          <p:nvPr/>
        </p:nvSpPr>
        <p:spPr>
          <a:xfrm>
            <a:off x="2855640" y="1038579"/>
            <a:ext cx="6705682" cy="461665"/>
          </a:xfrm>
          <a:prstGeom prst="rect">
            <a:avLst/>
          </a:prstGeom>
          <a:solidFill>
            <a:schemeClr val="bg1">
              <a:lumMod val="75000"/>
            </a:schemeClr>
          </a:solidFill>
        </p:spPr>
        <p:txBody>
          <a:bodyPr wrap="none" rtlCol="0">
            <a:spAutoFit/>
          </a:bodyPr>
          <a:lstStyle/>
          <a:p>
            <a:r>
              <a:rPr lang="en-US" dirty="0">
                <a:latin typeface="Courier New" charset="0"/>
                <a:ea typeface="Courier New" charset="0"/>
                <a:cs typeface="Courier New" charset="0"/>
              </a:rPr>
              <a:t>SELECT * FROM A WHERE </a:t>
            </a:r>
            <a:r>
              <a:rPr lang="en-US" dirty="0" err="1">
                <a:latin typeface="Courier New" charset="0"/>
                <a:ea typeface="Courier New" charset="0"/>
                <a:cs typeface="Courier New" charset="0"/>
              </a:rPr>
              <a:t>A.val</a:t>
            </a:r>
            <a:r>
              <a:rPr lang="en-US" dirty="0">
                <a:latin typeface="Courier New" charset="0"/>
                <a:ea typeface="Courier New" charset="0"/>
                <a:cs typeface="Courier New" charset="0"/>
              </a:rPr>
              <a:t> = ? + 1</a:t>
            </a:r>
            <a:endParaRPr lang="en-US" dirty="0"/>
          </a:p>
        </p:txBody>
      </p:sp>
      <p:sp>
        <p:nvSpPr>
          <p:cNvPr id="7" name="Rectangle 6"/>
          <p:cNvSpPr/>
          <p:nvPr/>
        </p:nvSpPr>
        <p:spPr>
          <a:xfrm>
            <a:off x="1703512"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08481"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19537" y="1700809"/>
            <a:ext cx="2225289" cy="461665"/>
          </a:xfrm>
          <a:prstGeom prst="rect">
            <a:avLst/>
          </a:prstGeom>
          <a:noFill/>
        </p:spPr>
        <p:txBody>
          <a:bodyPr wrap="none" rtlCol="0">
            <a:spAutoFit/>
          </a:bodyPr>
          <a:lstStyle/>
          <a:p>
            <a:r>
              <a:rPr lang="en-US" dirty="0"/>
              <a:t>Interpreted plan</a:t>
            </a:r>
          </a:p>
        </p:txBody>
      </p:sp>
      <p:sp>
        <p:nvSpPr>
          <p:cNvPr id="10" name="TextBox 9"/>
          <p:cNvSpPr txBox="1"/>
          <p:nvPr/>
        </p:nvSpPr>
        <p:spPr>
          <a:xfrm>
            <a:off x="6312024" y="1680171"/>
            <a:ext cx="2110642" cy="461665"/>
          </a:xfrm>
          <a:prstGeom prst="rect">
            <a:avLst/>
          </a:prstGeom>
          <a:noFill/>
        </p:spPr>
        <p:txBody>
          <a:bodyPr wrap="none" rtlCol="0">
            <a:spAutoFit/>
          </a:bodyPr>
          <a:lstStyle/>
          <a:p>
            <a:r>
              <a:rPr lang="en-US" dirty="0"/>
              <a:t>Templated plan</a:t>
            </a:r>
          </a:p>
        </p:txBody>
      </p:sp>
      <p:sp>
        <p:nvSpPr>
          <p:cNvPr id="11" name="TextBox 10"/>
          <p:cNvSpPr txBox="1"/>
          <p:nvPr/>
        </p:nvSpPr>
        <p:spPr>
          <a:xfrm>
            <a:off x="1723156" y="2248010"/>
            <a:ext cx="4090672" cy="1446550"/>
          </a:xfrm>
          <a:prstGeom prst="rect">
            <a:avLst/>
          </a:prstGeom>
          <a:solidFill>
            <a:schemeClr val="bg1"/>
          </a:solidFill>
          <a:ln w="25400">
            <a:solidFill>
              <a:schemeClr val="accent1">
                <a:shade val="50000"/>
              </a:schemeClr>
            </a:solidFill>
          </a:ln>
        </p:spPr>
        <p:txBody>
          <a:bodyPr wrap="none" rtlCol="0">
            <a:spAutoFit/>
          </a:bodyPr>
          <a:lstStyle/>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solidFill>
                  <a:srgbClr val="0070C0"/>
                </a:solidFill>
              </a:rPr>
              <a:t>get_tuple</a:t>
            </a:r>
            <a:r>
              <a:rPr lang="en-US" sz="2200" dirty="0">
                <a:solidFill>
                  <a:srgbClr val="0070C0"/>
                </a:solidFill>
              </a:rPr>
              <a:t>(table, t)</a:t>
            </a:r>
            <a:br>
              <a:rPr lang="en-US" sz="2200" dirty="0"/>
            </a:br>
            <a:r>
              <a:rPr lang="en-US" sz="2200" dirty="0"/>
              <a:t>  </a:t>
            </a:r>
            <a:r>
              <a:rPr lang="en-US" sz="2200" b="1" dirty="0"/>
              <a:t>if </a:t>
            </a:r>
            <a:r>
              <a:rPr lang="en-US" sz="2200" dirty="0">
                <a:solidFill>
                  <a:schemeClr val="accent3">
                    <a:lumMod val="75000"/>
                  </a:schemeClr>
                </a:solidFill>
              </a:rPr>
              <a:t>eval(predicate, tuple, params)</a:t>
            </a:r>
            <a:r>
              <a:rPr lang="en-US" sz="2200" dirty="0"/>
              <a:t>: </a:t>
            </a:r>
          </a:p>
          <a:p>
            <a:r>
              <a:rPr lang="en-US" sz="2200" dirty="0"/>
              <a:t>    emit(tuple) </a:t>
            </a:r>
          </a:p>
        </p:txBody>
      </p:sp>
      <p:sp>
        <p:nvSpPr>
          <p:cNvPr id="12" name="TextBox 11"/>
          <p:cNvSpPr txBox="1"/>
          <p:nvPr/>
        </p:nvSpPr>
        <p:spPr>
          <a:xfrm>
            <a:off x="1723156" y="4077072"/>
            <a:ext cx="4090672" cy="923330"/>
          </a:xfrm>
          <a:prstGeom prst="rect">
            <a:avLst/>
          </a:prstGeom>
          <a:solidFill>
            <a:schemeClr val="bg1"/>
          </a:solidFill>
          <a:ln w="25400">
            <a:solidFill>
              <a:schemeClr val="accent1">
                <a:shade val="50000"/>
              </a:schemeClr>
            </a:solidFill>
          </a:ln>
        </p:spPr>
        <p:txBody>
          <a:bodyPr wrap="square" rtlCol="0">
            <a:spAutoFit/>
          </a:bodyPr>
          <a:lstStyle/>
          <a:p>
            <a:pPr marL="457200" indent="-457200">
              <a:buAutoNum type="arabicPeriod"/>
            </a:pPr>
            <a:r>
              <a:rPr lang="en-US" sz="1800" dirty="0">
                <a:solidFill>
                  <a:srgbClr val="0070C0"/>
                </a:solidFill>
              </a:rPr>
              <a:t>Get schema in catalog for table</a:t>
            </a:r>
          </a:p>
          <a:p>
            <a:pPr marL="457200" indent="-457200">
              <a:buAutoNum type="arabicPeriod"/>
            </a:pPr>
            <a:r>
              <a:rPr lang="en-US" sz="1800" dirty="0">
                <a:solidFill>
                  <a:srgbClr val="0070C0"/>
                </a:solidFill>
              </a:rPr>
              <a:t>Calculate offset based on tuple size</a:t>
            </a:r>
          </a:p>
          <a:p>
            <a:pPr marL="457200" indent="-457200">
              <a:buAutoNum type="arabicPeriod"/>
            </a:pPr>
            <a:r>
              <a:rPr lang="en-US" sz="1800" dirty="0">
                <a:solidFill>
                  <a:srgbClr val="0070C0"/>
                </a:solidFill>
              </a:rPr>
              <a:t>Return pointer to tuple</a:t>
            </a:r>
          </a:p>
        </p:txBody>
      </p:sp>
      <p:sp>
        <p:nvSpPr>
          <p:cNvPr id="13" name="TextBox 12"/>
          <p:cNvSpPr txBox="1"/>
          <p:nvPr/>
        </p:nvSpPr>
        <p:spPr>
          <a:xfrm>
            <a:off x="1723155" y="5192032"/>
            <a:ext cx="4360232" cy="1477328"/>
          </a:xfrm>
          <a:prstGeom prst="rect">
            <a:avLst/>
          </a:prstGeom>
          <a:solidFill>
            <a:schemeClr val="bg1"/>
          </a:solidFill>
          <a:ln w="25400">
            <a:solidFill>
              <a:schemeClr val="accent1">
                <a:shade val="50000"/>
              </a:schemeClr>
            </a:solidFill>
          </a:ln>
        </p:spPr>
        <p:txBody>
          <a:bodyPr wrap="square" rtlCol="0">
            <a:spAutoFit/>
          </a:bodyPr>
          <a:lstStyle/>
          <a:p>
            <a:pPr marL="457200" indent="-457200">
              <a:buAutoNum type="arabicPeriod"/>
            </a:pPr>
            <a:r>
              <a:rPr lang="en-US" sz="1800" dirty="0">
                <a:solidFill>
                  <a:schemeClr val="accent3">
                    <a:lumMod val="75000"/>
                  </a:schemeClr>
                </a:solidFill>
              </a:rPr>
              <a:t>Traverse predicate tree – pull values up</a:t>
            </a:r>
          </a:p>
          <a:p>
            <a:pPr marL="457200" indent="-457200">
              <a:buAutoNum type="arabicPeriod"/>
            </a:pPr>
            <a:r>
              <a:rPr lang="en-US" sz="1800" dirty="0">
                <a:solidFill>
                  <a:schemeClr val="accent3">
                    <a:lumMod val="75000"/>
                  </a:schemeClr>
                </a:solidFill>
              </a:rPr>
              <a:t>For tuple values, calculate the offset of the target attribute</a:t>
            </a:r>
          </a:p>
          <a:p>
            <a:pPr marL="457200" indent="-457200">
              <a:buAutoNum type="arabicPeriod"/>
            </a:pPr>
            <a:r>
              <a:rPr lang="en-US" sz="1800" dirty="0">
                <a:solidFill>
                  <a:schemeClr val="accent3">
                    <a:lumMod val="75000"/>
                  </a:schemeClr>
                </a:solidFill>
              </a:rPr>
              <a:t>Resolve datatype (switch / virtual call)</a:t>
            </a:r>
          </a:p>
          <a:p>
            <a:pPr marL="457200" indent="-457200">
              <a:buAutoNum type="arabicPeriod"/>
            </a:pPr>
            <a:r>
              <a:rPr lang="en-US" sz="1800" dirty="0">
                <a:solidFill>
                  <a:schemeClr val="accent3">
                    <a:lumMod val="75000"/>
                  </a:schemeClr>
                </a:solidFill>
              </a:rPr>
              <a:t>Return true/false</a:t>
            </a:r>
          </a:p>
        </p:txBody>
      </p:sp>
      <p:sp>
        <p:nvSpPr>
          <p:cNvPr id="14" name="TextBox 13"/>
          <p:cNvSpPr txBox="1"/>
          <p:nvPr/>
        </p:nvSpPr>
        <p:spPr>
          <a:xfrm>
            <a:off x="6289246" y="2248011"/>
            <a:ext cx="4271251" cy="3139321"/>
          </a:xfrm>
          <a:prstGeom prst="rect">
            <a:avLst/>
          </a:prstGeom>
          <a:solidFill>
            <a:schemeClr val="bg1"/>
          </a:solidFill>
          <a:ln w="25400">
            <a:solidFill>
              <a:schemeClr val="accent1">
                <a:shade val="50000"/>
              </a:schemeClr>
            </a:solidFill>
          </a:ln>
        </p:spPr>
        <p:txBody>
          <a:bodyPr wrap="square" rtlCol="0">
            <a:spAutoFit/>
          </a:bodyPr>
          <a:lstStyle/>
          <a:p>
            <a:r>
              <a:rPr lang="en-US" sz="2200" dirty="0" err="1"/>
              <a:t>tuple_size</a:t>
            </a:r>
            <a:r>
              <a:rPr lang="en-US" sz="2200" dirty="0"/>
              <a:t> = </a:t>
            </a:r>
            <a:r>
              <a:rPr lang="en-US" sz="2200" b="1" dirty="0"/>
              <a:t>### </a:t>
            </a:r>
            <a:br>
              <a:rPr lang="en-US" sz="2200" b="1" dirty="0"/>
            </a:br>
            <a:r>
              <a:rPr lang="en-US" sz="2200" dirty="0" err="1"/>
              <a:t>predicate_offset</a:t>
            </a:r>
            <a:r>
              <a:rPr lang="en-US" sz="2200" dirty="0"/>
              <a:t> = </a:t>
            </a:r>
            <a:r>
              <a:rPr lang="en-US" sz="2200" b="1" dirty="0"/>
              <a:t>### </a:t>
            </a:r>
            <a:br>
              <a:rPr lang="en-US" sz="2200" b="1" dirty="0"/>
            </a:br>
            <a:r>
              <a:rPr lang="en-US" sz="2200" dirty="0" err="1"/>
              <a:t>parameter_value</a:t>
            </a:r>
            <a:r>
              <a:rPr lang="en-US" sz="2200" dirty="0"/>
              <a:t> = </a:t>
            </a:r>
            <a:r>
              <a:rPr lang="en-US" sz="2200" b="1" dirty="0"/>
              <a:t>###</a:t>
            </a:r>
          </a:p>
          <a:p>
            <a:endParaRPr lang="en-US" sz="2200"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t>table.data</a:t>
            </a:r>
            <a:r>
              <a:rPr lang="en-US" sz="2200" dirty="0"/>
              <a:t> + t ∗ </a:t>
            </a:r>
            <a:r>
              <a:rPr lang="en-US" sz="2200" dirty="0" err="1"/>
              <a:t>tuple_size</a:t>
            </a:r>
            <a:endParaRPr lang="en-US" sz="2200" dirty="0"/>
          </a:p>
          <a:p>
            <a:r>
              <a:rPr lang="en-US" sz="2200" dirty="0"/>
              <a:t>  </a:t>
            </a:r>
            <a:r>
              <a:rPr lang="en-US" sz="2200" dirty="0" err="1"/>
              <a:t>val</a:t>
            </a:r>
            <a:r>
              <a:rPr lang="en-US" sz="2200" dirty="0"/>
              <a:t> = (</a:t>
            </a:r>
            <a:r>
              <a:rPr lang="en-US" sz="2200" dirty="0" err="1"/>
              <a:t>tuple+predicate_offset</a:t>
            </a:r>
            <a:r>
              <a:rPr lang="en-US" sz="2200" dirty="0"/>
              <a:t>) </a:t>
            </a:r>
          </a:p>
          <a:p>
            <a:r>
              <a:rPr lang="en-US" sz="2200" b="1" dirty="0"/>
              <a:t>  if </a:t>
            </a:r>
            <a:r>
              <a:rPr lang="en-US" sz="2200" dirty="0"/>
              <a:t>(</a:t>
            </a:r>
            <a:r>
              <a:rPr lang="en-US" sz="2200" dirty="0" err="1"/>
              <a:t>val</a:t>
            </a:r>
            <a:r>
              <a:rPr lang="en-US" sz="2200" dirty="0"/>
              <a:t> == </a:t>
            </a:r>
            <a:r>
              <a:rPr lang="en-US" sz="2200" dirty="0" err="1"/>
              <a:t>parameter_value</a:t>
            </a:r>
            <a:r>
              <a:rPr lang="en-US" sz="2200" dirty="0"/>
              <a:t> + 1): </a:t>
            </a:r>
          </a:p>
          <a:p>
            <a:r>
              <a:rPr lang="en-US" sz="2200" dirty="0"/>
              <a:t>    emit(tuple) </a:t>
            </a:r>
          </a:p>
        </p:txBody>
      </p:sp>
      <p:sp>
        <p:nvSpPr>
          <p:cNvPr id="15" name="Rectangle 14"/>
          <p:cNvSpPr/>
          <p:nvPr/>
        </p:nvSpPr>
        <p:spPr>
          <a:xfrm>
            <a:off x="6323230" y="2358137"/>
            <a:ext cx="2941122" cy="9361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75280" y="1472077"/>
            <a:ext cx="2155718" cy="830997"/>
          </a:xfrm>
          <a:prstGeom prst="rect">
            <a:avLst/>
          </a:prstGeom>
          <a:noFill/>
        </p:spPr>
        <p:txBody>
          <a:bodyPr wrap="none" rtlCol="0">
            <a:spAutoFit/>
          </a:bodyPr>
          <a:lstStyle/>
          <a:p>
            <a:r>
              <a:rPr lang="en-US" dirty="0">
                <a:solidFill>
                  <a:srgbClr val="FF0000"/>
                </a:solidFill>
              </a:rPr>
              <a:t>Known at query</a:t>
            </a:r>
          </a:p>
          <a:p>
            <a:r>
              <a:rPr lang="en-US" dirty="0">
                <a:solidFill>
                  <a:srgbClr val="FF0000"/>
                </a:solidFill>
              </a:rPr>
              <a:t>compile time</a:t>
            </a:r>
          </a:p>
        </p:txBody>
      </p:sp>
      <p:sp>
        <p:nvSpPr>
          <p:cNvPr id="17" name="Rectangle 16"/>
          <p:cNvSpPr/>
          <p:nvPr/>
        </p:nvSpPr>
        <p:spPr>
          <a:xfrm>
            <a:off x="9090036" y="3995091"/>
            <a:ext cx="1188131" cy="3140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96201" y="4339048"/>
            <a:ext cx="1944216" cy="3140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6160" y="4709752"/>
            <a:ext cx="2448272" cy="30342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with the rest of the DBMS</a:t>
            </a:r>
          </a:p>
        </p:txBody>
      </p:sp>
      <p:sp>
        <p:nvSpPr>
          <p:cNvPr id="3" name="Content Placeholder 2"/>
          <p:cNvSpPr>
            <a:spLocks noGrp="1"/>
          </p:cNvSpPr>
          <p:nvPr>
            <p:ph idx="1"/>
          </p:nvPr>
        </p:nvSpPr>
        <p:spPr/>
        <p:txBody>
          <a:bodyPr/>
          <a:lstStyle/>
          <a:p>
            <a:r>
              <a:rPr lang="en-US" dirty="0"/>
              <a:t>The generated query code can invoke any other function in the DBMS </a:t>
            </a:r>
            <a:r>
              <a:rPr lang="en-US" dirty="0">
                <a:sym typeface="Wingdings"/>
              </a:rPr>
              <a:t> no need to generate code for the whole DB!</a:t>
            </a:r>
            <a:endParaRPr lang="en-US" dirty="0"/>
          </a:p>
          <a:p>
            <a:r>
              <a:rPr lang="en-US" dirty="0"/>
              <a:t>Re-use the same components as interpreted queries.</a:t>
            </a:r>
          </a:p>
          <a:p>
            <a:pPr lvl="1"/>
            <a:r>
              <a:rPr lang="en-US" dirty="0"/>
              <a:t>Concurrency control</a:t>
            </a:r>
          </a:p>
          <a:p>
            <a:pPr lvl="1"/>
            <a:r>
              <a:rPr lang="en-US" dirty="0"/>
              <a:t>Logging and checkpoints</a:t>
            </a:r>
          </a:p>
          <a:p>
            <a:pPr lvl="1"/>
            <a:r>
              <a:rPr lang="en-US" dirty="0"/>
              <a:t>Indexes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33</a:t>
            </a:fld>
            <a:endParaRPr lang="en-US"/>
          </a:p>
        </p:txBody>
      </p:sp>
    </p:spTree>
    <p:extLst>
      <p:ext uri="{BB962C8B-B14F-4D97-AF65-F5344CB8AC3E}">
        <p14:creationId xmlns:p14="http://schemas.microsoft.com/office/powerpoint/2010/main" val="3151733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Indicative Performance </a:t>
            </a:r>
            <a:r>
              <a:rPr lang="en-US" sz="3200" dirty="0"/>
              <a:t>[</a:t>
            </a:r>
            <a:r>
              <a:rPr lang="en-US" sz="3200" dirty="0" err="1"/>
              <a:t>Krikellas</a:t>
            </a:r>
            <a:r>
              <a:rPr lang="en-US" sz="3200" dirty="0"/>
              <a:t>, ICDE 2010]</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34</a:t>
            </a:fld>
            <a:endParaRPr lang="en-US"/>
          </a:p>
        </p:txBody>
      </p:sp>
      <p:pic>
        <p:nvPicPr>
          <p:cNvPr id="6" name="Picture 5"/>
          <p:cNvPicPr>
            <a:picLocks noChangeAspect="1"/>
          </p:cNvPicPr>
          <p:nvPr/>
        </p:nvPicPr>
        <p:blipFill>
          <a:blip r:embed="rId3"/>
          <a:stretch>
            <a:fillRect/>
          </a:stretch>
        </p:blipFill>
        <p:spPr>
          <a:xfrm>
            <a:off x="1953261" y="980728"/>
            <a:ext cx="8686800" cy="3087886"/>
          </a:xfrm>
          <a:prstGeom prst="rect">
            <a:avLst/>
          </a:prstGeom>
        </p:spPr>
      </p:pic>
      <p:pic>
        <p:nvPicPr>
          <p:cNvPr id="7" name="Picture 6"/>
          <p:cNvPicPr>
            <a:picLocks noChangeAspect="1"/>
          </p:cNvPicPr>
          <p:nvPr/>
        </p:nvPicPr>
        <p:blipFill>
          <a:blip r:embed="rId4"/>
          <a:stretch>
            <a:fillRect/>
          </a:stretch>
        </p:blipFill>
        <p:spPr>
          <a:xfrm>
            <a:off x="2135560" y="3877263"/>
            <a:ext cx="3888432" cy="2965753"/>
          </a:xfrm>
          <a:prstGeom prst="rect">
            <a:avLst/>
          </a:prstGeom>
        </p:spPr>
      </p:pic>
      <p:sp>
        <p:nvSpPr>
          <p:cNvPr id="8" name="Rectangle 7"/>
          <p:cNvSpPr/>
          <p:nvPr/>
        </p:nvSpPr>
        <p:spPr>
          <a:xfrm>
            <a:off x="7032104" y="4149080"/>
            <a:ext cx="3751972" cy="2376263"/>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Up to 2 orders of magnitude reported improvement when compared to</a:t>
            </a:r>
          </a:p>
          <a:p>
            <a:pPr algn="ctr"/>
            <a:r>
              <a:rPr lang="en-US" dirty="0">
                <a:solidFill>
                  <a:schemeClr val="tx1"/>
                </a:solidFill>
              </a:rPr>
              <a:t>interpreted DBs </a:t>
            </a:r>
          </a:p>
          <a:p>
            <a:pPr algn="ctr"/>
            <a:r>
              <a:rPr lang="en-US" dirty="0">
                <a:solidFill>
                  <a:schemeClr val="tx1"/>
                </a:solidFill>
              </a:rPr>
              <a:t>(e.g., </a:t>
            </a:r>
            <a:r>
              <a:rPr lang="en-US" dirty="0" err="1">
                <a:solidFill>
                  <a:schemeClr val="tx1"/>
                </a:solidFill>
              </a:rPr>
              <a:t>PostgreSQL</a:t>
            </a:r>
            <a:r>
              <a:rPr lang="en-US" dirty="0">
                <a:solidFill>
                  <a:schemeClr val="tx1"/>
                </a:solidFill>
              </a:rPr>
              <a:t>)</a:t>
            </a:r>
          </a:p>
        </p:txBody>
      </p:sp>
    </p:spTree>
    <p:extLst>
      <p:ext uri="{BB962C8B-B14F-4D97-AF65-F5344CB8AC3E}">
        <p14:creationId xmlns:p14="http://schemas.microsoft.com/office/powerpoint/2010/main" val="105212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catch </a:t>
            </a:r>
            <a:r>
              <a:rPr lang="en-US" sz="3200" dirty="0"/>
              <a:t>[</a:t>
            </a:r>
            <a:r>
              <a:rPr lang="en-US" sz="3200" dirty="0" err="1"/>
              <a:t>Krikellas</a:t>
            </a:r>
            <a:r>
              <a:rPr lang="en-US" sz="3200" dirty="0"/>
              <a:t>, ICDE 2010]</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35</a:t>
            </a:fld>
            <a:endParaRPr lang="en-US"/>
          </a:p>
        </p:txBody>
      </p:sp>
      <p:sp>
        <p:nvSpPr>
          <p:cNvPr id="8" name="Rectangle 7"/>
          <p:cNvSpPr/>
          <p:nvPr/>
        </p:nvSpPr>
        <p:spPr>
          <a:xfrm>
            <a:off x="1524000" y="4221088"/>
            <a:ext cx="9128934" cy="1008112"/>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rPr>
              <a:t>Compilation takes </a:t>
            </a:r>
            <a:r>
              <a:rPr lang="en-US" sz="3600">
                <a:solidFill>
                  <a:schemeClr val="tx1"/>
                </a:solidFill>
              </a:rPr>
              <a:t>time!</a:t>
            </a:r>
            <a:endParaRPr lang="en-US" sz="3600" dirty="0">
              <a:solidFill>
                <a:schemeClr val="tx1"/>
              </a:solidFill>
            </a:endParaRPr>
          </a:p>
        </p:txBody>
      </p:sp>
      <p:pic>
        <p:nvPicPr>
          <p:cNvPr id="5" name="Picture 4"/>
          <p:cNvPicPr>
            <a:picLocks noChangeAspect="1"/>
          </p:cNvPicPr>
          <p:nvPr/>
        </p:nvPicPr>
        <p:blipFill>
          <a:blip r:embed="rId3"/>
          <a:stretch>
            <a:fillRect/>
          </a:stretch>
        </p:blipFill>
        <p:spPr>
          <a:xfrm>
            <a:off x="1515120" y="980728"/>
            <a:ext cx="9137814" cy="3240360"/>
          </a:xfrm>
          <a:prstGeom prst="rect">
            <a:avLst/>
          </a:prstGeom>
        </p:spPr>
      </p:pic>
      <p:sp>
        <p:nvSpPr>
          <p:cNvPr id="9" name="TextBox 8"/>
          <p:cNvSpPr txBox="1"/>
          <p:nvPr/>
        </p:nvSpPr>
        <p:spPr>
          <a:xfrm>
            <a:off x="1559496" y="5243716"/>
            <a:ext cx="9012980" cy="1569660"/>
          </a:xfrm>
          <a:prstGeom prst="rect">
            <a:avLst/>
          </a:prstGeom>
          <a:noFill/>
        </p:spPr>
        <p:txBody>
          <a:bodyPr wrap="none" rtlCol="0">
            <a:spAutoFit/>
          </a:bodyPr>
          <a:lstStyle/>
          <a:p>
            <a:r>
              <a:rPr lang="en-US" dirty="0"/>
              <a:t>In practice, ~1 second is not a big issue for </a:t>
            </a:r>
            <a:r>
              <a:rPr lang="en-US" b="1" dirty="0"/>
              <a:t>OLAP</a:t>
            </a:r>
            <a:r>
              <a:rPr lang="en-US" dirty="0"/>
              <a:t> queries</a:t>
            </a:r>
          </a:p>
          <a:p>
            <a:pPr marL="342900" indent="-342900">
              <a:buFont typeface="Arial" charset="0"/>
              <a:buChar char="•"/>
            </a:pPr>
            <a:r>
              <a:rPr lang="en-US" dirty="0"/>
              <a:t>An OLAP query may take tens to hundreds of seconds</a:t>
            </a:r>
          </a:p>
          <a:p>
            <a:pPr marL="342900" indent="-342900">
              <a:buFont typeface="Arial" charset="0"/>
              <a:buChar char="•"/>
            </a:pPr>
            <a:r>
              <a:rPr lang="en-US" dirty="0"/>
              <a:t>How about OLTP queries?</a:t>
            </a:r>
          </a:p>
          <a:p>
            <a:pPr marL="342900" indent="-342900">
              <a:buFont typeface="Arial" charset="0"/>
              <a:buChar char="•"/>
            </a:pPr>
            <a:r>
              <a:rPr lang="en-US" dirty="0"/>
              <a:t>Hint: In OLTP, we know the typical queries </a:t>
            </a:r>
            <a:r>
              <a:rPr lang="en-US" dirty="0">
                <a:sym typeface="Wingdings"/>
              </a:rPr>
              <a:t> pre-compile and cache</a:t>
            </a:r>
            <a:endParaRPr lang="en-US" dirty="0"/>
          </a:p>
        </p:txBody>
      </p:sp>
    </p:spTree>
    <p:extLst>
      <p:ext uri="{BB962C8B-B14F-4D97-AF65-F5344CB8AC3E}">
        <p14:creationId xmlns:p14="http://schemas.microsoft.com/office/powerpoint/2010/main" val="180210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HIQUE take-home message</a:t>
            </a:r>
          </a:p>
        </p:txBody>
      </p:sp>
      <p:sp>
        <p:nvSpPr>
          <p:cNvPr id="3" name="Content Placeholder 2"/>
          <p:cNvSpPr>
            <a:spLocks noGrp="1"/>
          </p:cNvSpPr>
          <p:nvPr>
            <p:ph idx="1"/>
          </p:nvPr>
        </p:nvSpPr>
        <p:spPr/>
        <p:txBody>
          <a:bodyPr/>
          <a:lstStyle/>
          <a:p>
            <a:r>
              <a:rPr lang="en-US" dirty="0"/>
              <a:t>Reduce function calls</a:t>
            </a:r>
          </a:p>
          <a:p>
            <a:r>
              <a:rPr lang="en-US" dirty="0"/>
              <a:t>Specialized code </a:t>
            </a:r>
            <a:r>
              <a:rPr lang="en-US" dirty="0">
                <a:sym typeface="Wingdings"/>
              </a:rPr>
              <a:t> avoid type-checking, smaller code, promote cache reuse</a:t>
            </a:r>
          </a:p>
          <a:p>
            <a:endParaRPr lang="en-US" dirty="0"/>
          </a:p>
          <a:p>
            <a:pPr marL="0" indent="0">
              <a:buNone/>
            </a:pPr>
            <a:r>
              <a:rPr lang="en-US" dirty="0"/>
              <a:t>BUT</a:t>
            </a:r>
          </a:p>
          <a:p>
            <a:r>
              <a:rPr lang="en-US" dirty="0"/>
              <a:t>Compilation takes time</a:t>
            </a:r>
          </a:p>
          <a:p>
            <a:r>
              <a:rPr lang="en-US" dirty="0"/>
              <a:t>Sticks to the operator “legacy” abstraction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36</a:t>
            </a:fld>
            <a:endParaRPr lang="en-US"/>
          </a:p>
        </p:txBody>
      </p:sp>
    </p:spTree>
    <p:extLst>
      <p:ext uri="{BB962C8B-B14F-4D97-AF65-F5344CB8AC3E}">
        <p14:creationId xmlns:p14="http://schemas.microsoft.com/office/powerpoint/2010/main" val="3492215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Transpilation</a:t>
            </a:r>
            <a:r>
              <a:rPr lang="en-US" dirty="0"/>
              <a:t> use case: The HIQUE system</a:t>
            </a:r>
          </a:p>
        </p:txBody>
      </p:sp>
      <p:sp>
        <p:nvSpPr>
          <p:cNvPr id="3" name="Content Placeholder 2"/>
          <p:cNvSpPr>
            <a:spLocks noGrp="1"/>
          </p:cNvSpPr>
          <p:nvPr>
            <p:ph idx="1"/>
          </p:nvPr>
        </p:nvSpPr>
        <p:spPr>
          <a:xfrm>
            <a:off x="609600" y="1295401"/>
            <a:ext cx="10972800" cy="5157935"/>
          </a:xfrm>
        </p:spPr>
        <p:txBody>
          <a:bodyPr/>
          <a:lstStyle/>
          <a:p>
            <a:r>
              <a:rPr lang="en-US" dirty="0"/>
              <a:t>HIQUE: Holistic Integrated </a:t>
            </a:r>
            <a:r>
              <a:rPr lang="en-US" dirty="0" err="1"/>
              <a:t>QUery</a:t>
            </a:r>
            <a:r>
              <a:rPr lang="en-US" dirty="0"/>
              <a:t> Engine</a:t>
            </a:r>
          </a:p>
          <a:p>
            <a:r>
              <a:rPr lang="en-US" dirty="0"/>
              <a:t>For a given query plan, create a C program that implements that query’s execution plan. </a:t>
            </a:r>
            <a:br>
              <a:rPr lang="en-US" dirty="0"/>
            </a:br>
            <a:r>
              <a:rPr lang="en-US" dirty="0"/>
              <a:t>→ Bake in all the predicates and type conversions. </a:t>
            </a:r>
          </a:p>
          <a:p>
            <a:r>
              <a:rPr lang="en-US" dirty="0"/>
              <a:t>Advantages: </a:t>
            </a:r>
          </a:p>
          <a:p>
            <a:pPr lvl="1"/>
            <a:r>
              <a:rPr lang="en-US" dirty="0"/>
              <a:t>Fewer function calls during query evaluation</a:t>
            </a:r>
          </a:p>
          <a:p>
            <a:pPr lvl="1"/>
            <a:r>
              <a:rPr lang="en-US" dirty="0"/>
              <a:t>Generated code uses cache-resident data more efficiently</a:t>
            </a:r>
          </a:p>
          <a:p>
            <a:pPr lvl="1"/>
            <a:r>
              <a:rPr lang="en-US" dirty="0"/>
              <a:t>Compiler optimization techniques come free</a:t>
            </a:r>
          </a:p>
          <a:p>
            <a:r>
              <a:rPr lang="en-US" dirty="0"/>
              <a:t>Off-the-shelf compiler converts code into a shared object, links it to the DBMS process, and then invokes the exec function.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37</a:t>
            </a:fld>
            <a:endParaRPr lang="en-US"/>
          </a:p>
        </p:txBody>
      </p:sp>
    </p:spTree>
    <p:extLst>
      <p:ext uri="{BB962C8B-B14F-4D97-AF65-F5344CB8AC3E}">
        <p14:creationId xmlns:p14="http://schemas.microsoft.com/office/powerpoint/2010/main" val="1792474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templates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38</a:t>
            </a:fld>
            <a:endParaRPr lang="en-US"/>
          </a:p>
        </p:txBody>
      </p:sp>
      <p:sp>
        <p:nvSpPr>
          <p:cNvPr id="5" name="TextBox 4"/>
          <p:cNvSpPr txBox="1"/>
          <p:nvPr/>
        </p:nvSpPr>
        <p:spPr>
          <a:xfrm>
            <a:off x="2855640" y="1038579"/>
            <a:ext cx="6705682" cy="461665"/>
          </a:xfrm>
          <a:prstGeom prst="rect">
            <a:avLst/>
          </a:prstGeom>
          <a:solidFill>
            <a:schemeClr val="bg1">
              <a:lumMod val="75000"/>
            </a:schemeClr>
          </a:solidFill>
        </p:spPr>
        <p:txBody>
          <a:bodyPr wrap="none" rtlCol="0">
            <a:spAutoFit/>
          </a:bodyPr>
          <a:lstStyle/>
          <a:p>
            <a:r>
              <a:rPr lang="en-US" dirty="0">
                <a:latin typeface="Courier New" charset="0"/>
                <a:ea typeface="Courier New" charset="0"/>
                <a:cs typeface="Courier New" charset="0"/>
              </a:rPr>
              <a:t>SELECT * FROM A WHERE </a:t>
            </a:r>
            <a:r>
              <a:rPr lang="en-US" dirty="0" err="1">
                <a:latin typeface="Courier New" charset="0"/>
                <a:ea typeface="Courier New" charset="0"/>
                <a:cs typeface="Courier New" charset="0"/>
              </a:rPr>
              <a:t>A.val</a:t>
            </a:r>
            <a:r>
              <a:rPr lang="en-US" dirty="0">
                <a:latin typeface="Courier New" charset="0"/>
                <a:ea typeface="Courier New" charset="0"/>
                <a:cs typeface="Courier New" charset="0"/>
              </a:rPr>
              <a:t> = ? + 1</a:t>
            </a:r>
            <a:endParaRPr lang="en-US" dirty="0"/>
          </a:p>
        </p:txBody>
      </p:sp>
      <p:sp>
        <p:nvSpPr>
          <p:cNvPr id="7" name="Rectangle 6"/>
          <p:cNvSpPr/>
          <p:nvPr/>
        </p:nvSpPr>
        <p:spPr>
          <a:xfrm>
            <a:off x="1703512"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08481"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19537" y="1700809"/>
            <a:ext cx="2225289" cy="461665"/>
          </a:xfrm>
          <a:prstGeom prst="rect">
            <a:avLst/>
          </a:prstGeom>
          <a:noFill/>
        </p:spPr>
        <p:txBody>
          <a:bodyPr wrap="none" rtlCol="0">
            <a:spAutoFit/>
          </a:bodyPr>
          <a:lstStyle/>
          <a:p>
            <a:r>
              <a:rPr lang="en-US" dirty="0"/>
              <a:t>Interpreted plan</a:t>
            </a:r>
          </a:p>
        </p:txBody>
      </p:sp>
      <p:sp>
        <p:nvSpPr>
          <p:cNvPr id="10" name="TextBox 9"/>
          <p:cNvSpPr txBox="1"/>
          <p:nvPr/>
        </p:nvSpPr>
        <p:spPr>
          <a:xfrm>
            <a:off x="6312024" y="1680171"/>
            <a:ext cx="2110642" cy="461665"/>
          </a:xfrm>
          <a:prstGeom prst="rect">
            <a:avLst/>
          </a:prstGeom>
          <a:noFill/>
        </p:spPr>
        <p:txBody>
          <a:bodyPr wrap="none" rtlCol="0">
            <a:spAutoFit/>
          </a:bodyPr>
          <a:lstStyle/>
          <a:p>
            <a:r>
              <a:rPr lang="en-US" dirty="0"/>
              <a:t>Templated plan</a:t>
            </a:r>
          </a:p>
        </p:txBody>
      </p:sp>
      <p:sp>
        <p:nvSpPr>
          <p:cNvPr id="11" name="TextBox 10"/>
          <p:cNvSpPr txBox="1"/>
          <p:nvPr/>
        </p:nvSpPr>
        <p:spPr>
          <a:xfrm>
            <a:off x="1723156" y="2248010"/>
            <a:ext cx="4090672" cy="1446550"/>
          </a:xfrm>
          <a:prstGeom prst="rect">
            <a:avLst/>
          </a:prstGeom>
          <a:solidFill>
            <a:schemeClr val="bg1"/>
          </a:solidFill>
          <a:ln w="25400">
            <a:solidFill>
              <a:schemeClr val="accent1">
                <a:shade val="50000"/>
              </a:schemeClr>
            </a:solidFill>
          </a:ln>
        </p:spPr>
        <p:txBody>
          <a:bodyPr wrap="none" rtlCol="0">
            <a:spAutoFit/>
          </a:bodyPr>
          <a:lstStyle/>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solidFill>
                  <a:srgbClr val="0070C0"/>
                </a:solidFill>
              </a:rPr>
              <a:t>get_tuple</a:t>
            </a:r>
            <a:r>
              <a:rPr lang="en-US" sz="2200" dirty="0">
                <a:solidFill>
                  <a:srgbClr val="0070C0"/>
                </a:solidFill>
              </a:rPr>
              <a:t>(table, t)</a:t>
            </a:r>
            <a:br>
              <a:rPr lang="en-US" sz="2200" dirty="0"/>
            </a:br>
            <a:r>
              <a:rPr lang="en-US" sz="2200" dirty="0"/>
              <a:t>  </a:t>
            </a:r>
            <a:r>
              <a:rPr lang="en-US" sz="2200" b="1" dirty="0"/>
              <a:t>if </a:t>
            </a:r>
            <a:r>
              <a:rPr lang="en-US" sz="2200" dirty="0">
                <a:solidFill>
                  <a:schemeClr val="accent3">
                    <a:lumMod val="75000"/>
                  </a:schemeClr>
                </a:solidFill>
              </a:rPr>
              <a:t>eval(predicate, tuple, params)</a:t>
            </a:r>
            <a:r>
              <a:rPr lang="en-US" sz="2200" dirty="0"/>
              <a:t>: </a:t>
            </a:r>
          </a:p>
          <a:p>
            <a:r>
              <a:rPr lang="en-US" sz="2200" dirty="0"/>
              <a:t>    emit(tuple) </a:t>
            </a:r>
          </a:p>
        </p:txBody>
      </p:sp>
      <p:sp>
        <p:nvSpPr>
          <p:cNvPr id="12" name="TextBox 11"/>
          <p:cNvSpPr txBox="1"/>
          <p:nvPr/>
        </p:nvSpPr>
        <p:spPr>
          <a:xfrm>
            <a:off x="1723156" y="4077072"/>
            <a:ext cx="4090672" cy="923330"/>
          </a:xfrm>
          <a:prstGeom prst="rect">
            <a:avLst/>
          </a:prstGeom>
          <a:solidFill>
            <a:schemeClr val="bg1"/>
          </a:solidFill>
          <a:ln w="25400">
            <a:solidFill>
              <a:schemeClr val="accent1">
                <a:shade val="50000"/>
              </a:schemeClr>
            </a:solidFill>
          </a:ln>
        </p:spPr>
        <p:txBody>
          <a:bodyPr wrap="square" rtlCol="0">
            <a:spAutoFit/>
          </a:bodyPr>
          <a:lstStyle/>
          <a:p>
            <a:pPr marL="457200" indent="-457200">
              <a:buAutoNum type="arabicPeriod"/>
            </a:pPr>
            <a:r>
              <a:rPr lang="en-US" sz="1800" dirty="0">
                <a:solidFill>
                  <a:srgbClr val="0070C0"/>
                </a:solidFill>
              </a:rPr>
              <a:t>Get schema in catalog for table</a:t>
            </a:r>
          </a:p>
          <a:p>
            <a:pPr marL="457200" indent="-457200">
              <a:buAutoNum type="arabicPeriod"/>
            </a:pPr>
            <a:r>
              <a:rPr lang="en-US" sz="1800" dirty="0">
                <a:solidFill>
                  <a:srgbClr val="0070C0"/>
                </a:solidFill>
              </a:rPr>
              <a:t>Calculate offset based on tuple size</a:t>
            </a:r>
          </a:p>
          <a:p>
            <a:pPr marL="457200" indent="-457200">
              <a:buAutoNum type="arabicPeriod"/>
            </a:pPr>
            <a:r>
              <a:rPr lang="en-US" sz="1800" dirty="0">
                <a:solidFill>
                  <a:srgbClr val="0070C0"/>
                </a:solidFill>
              </a:rPr>
              <a:t>Return pointer to tuple</a:t>
            </a:r>
          </a:p>
        </p:txBody>
      </p:sp>
      <p:sp>
        <p:nvSpPr>
          <p:cNvPr id="13" name="TextBox 12"/>
          <p:cNvSpPr txBox="1"/>
          <p:nvPr/>
        </p:nvSpPr>
        <p:spPr>
          <a:xfrm>
            <a:off x="1723155" y="5192032"/>
            <a:ext cx="4360232" cy="1477328"/>
          </a:xfrm>
          <a:prstGeom prst="rect">
            <a:avLst/>
          </a:prstGeom>
          <a:solidFill>
            <a:schemeClr val="bg1"/>
          </a:solidFill>
          <a:ln w="25400">
            <a:solidFill>
              <a:schemeClr val="accent1">
                <a:shade val="50000"/>
              </a:schemeClr>
            </a:solidFill>
          </a:ln>
        </p:spPr>
        <p:txBody>
          <a:bodyPr wrap="square" rtlCol="0">
            <a:spAutoFit/>
          </a:bodyPr>
          <a:lstStyle/>
          <a:p>
            <a:pPr marL="457200" indent="-457200">
              <a:buAutoNum type="arabicPeriod"/>
            </a:pPr>
            <a:r>
              <a:rPr lang="en-US" sz="1800" dirty="0">
                <a:solidFill>
                  <a:schemeClr val="accent3">
                    <a:lumMod val="75000"/>
                  </a:schemeClr>
                </a:solidFill>
              </a:rPr>
              <a:t>Traverse predicate tree – pull values up</a:t>
            </a:r>
          </a:p>
          <a:p>
            <a:pPr marL="457200" indent="-457200">
              <a:buAutoNum type="arabicPeriod"/>
            </a:pPr>
            <a:r>
              <a:rPr lang="en-US" sz="1800" dirty="0">
                <a:solidFill>
                  <a:schemeClr val="accent3">
                    <a:lumMod val="75000"/>
                  </a:schemeClr>
                </a:solidFill>
              </a:rPr>
              <a:t>For tuple values, calculate the offset of the target attribute</a:t>
            </a:r>
          </a:p>
          <a:p>
            <a:pPr marL="457200" indent="-457200">
              <a:buAutoNum type="arabicPeriod"/>
            </a:pPr>
            <a:r>
              <a:rPr lang="en-US" sz="1800" dirty="0">
                <a:solidFill>
                  <a:schemeClr val="accent3">
                    <a:lumMod val="75000"/>
                  </a:schemeClr>
                </a:solidFill>
              </a:rPr>
              <a:t>Resolve datatype (switch / virtual call)</a:t>
            </a:r>
          </a:p>
          <a:p>
            <a:pPr marL="457200" indent="-457200">
              <a:buAutoNum type="arabicPeriod"/>
            </a:pPr>
            <a:r>
              <a:rPr lang="en-US" sz="1800" dirty="0">
                <a:solidFill>
                  <a:schemeClr val="accent3">
                    <a:lumMod val="75000"/>
                  </a:schemeClr>
                </a:solidFill>
              </a:rPr>
              <a:t>Return true/false</a:t>
            </a:r>
          </a:p>
        </p:txBody>
      </p:sp>
      <p:sp>
        <p:nvSpPr>
          <p:cNvPr id="14" name="TextBox 13"/>
          <p:cNvSpPr txBox="1"/>
          <p:nvPr/>
        </p:nvSpPr>
        <p:spPr>
          <a:xfrm>
            <a:off x="6289246" y="2248011"/>
            <a:ext cx="4271251" cy="3139321"/>
          </a:xfrm>
          <a:prstGeom prst="rect">
            <a:avLst/>
          </a:prstGeom>
          <a:solidFill>
            <a:schemeClr val="bg1"/>
          </a:solidFill>
          <a:ln w="25400">
            <a:solidFill>
              <a:schemeClr val="accent1">
                <a:shade val="50000"/>
              </a:schemeClr>
            </a:solidFill>
          </a:ln>
        </p:spPr>
        <p:txBody>
          <a:bodyPr wrap="square" rtlCol="0">
            <a:spAutoFit/>
          </a:bodyPr>
          <a:lstStyle/>
          <a:p>
            <a:r>
              <a:rPr lang="en-US" sz="2200" dirty="0" err="1"/>
              <a:t>tuple_size</a:t>
            </a:r>
            <a:r>
              <a:rPr lang="en-US" sz="2200" dirty="0"/>
              <a:t> = </a:t>
            </a:r>
            <a:r>
              <a:rPr lang="en-US" sz="2200" b="1" dirty="0"/>
              <a:t>### </a:t>
            </a:r>
            <a:br>
              <a:rPr lang="en-US" sz="2200" b="1" dirty="0"/>
            </a:br>
            <a:r>
              <a:rPr lang="en-US" sz="2200" dirty="0" err="1"/>
              <a:t>predicate_offset</a:t>
            </a:r>
            <a:r>
              <a:rPr lang="en-US" sz="2200" dirty="0"/>
              <a:t> = </a:t>
            </a:r>
            <a:r>
              <a:rPr lang="en-US" sz="2200" b="1" dirty="0"/>
              <a:t>### </a:t>
            </a:r>
            <a:br>
              <a:rPr lang="en-US" sz="2200" b="1" dirty="0"/>
            </a:br>
            <a:r>
              <a:rPr lang="en-US" sz="2200" dirty="0" err="1"/>
              <a:t>parameter_value</a:t>
            </a:r>
            <a:r>
              <a:rPr lang="en-US" sz="2200" dirty="0"/>
              <a:t> = </a:t>
            </a:r>
            <a:r>
              <a:rPr lang="en-US" sz="2200" b="1" dirty="0"/>
              <a:t>###</a:t>
            </a:r>
          </a:p>
          <a:p>
            <a:endParaRPr lang="en-US" sz="2200"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t>table.data</a:t>
            </a:r>
            <a:r>
              <a:rPr lang="en-US" sz="2200" dirty="0"/>
              <a:t> + t ∗ </a:t>
            </a:r>
            <a:r>
              <a:rPr lang="en-US" sz="2200" dirty="0" err="1"/>
              <a:t>tuple_size</a:t>
            </a:r>
            <a:endParaRPr lang="en-US" sz="2200" dirty="0"/>
          </a:p>
          <a:p>
            <a:r>
              <a:rPr lang="en-US" sz="2200" dirty="0"/>
              <a:t>  </a:t>
            </a:r>
            <a:r>
              <a:rPr lang="en-US" sz="2200" dirty="0" err="1"/>
              <a:t>val</a:t>
            </a:r>
            <a:r>
              <a:rPr lang="en-US" sz="2200" dirty="0"/>
              <a:t> = (</a:t>
            </a:r>
            <a:r>
              <a:rPr lang="en-US" sz="2200" dirty="0" err="1"/>
              <a:t>tuple+predicate_offset</a:t>
            </a:r>
            <a:r>
              <a:rPr lang="en-US" sz="2200" dirty="0"/>
              <a:t>) </a:t>
            </a:r>
          </a:p>
          <a:p>
            <a:r>
              <a:rPr lang="en-US" sz="2200" b="1" dirty="0"/>
              <a:t>  if </a:t>
            </a:r>
            <a:r>
              <a:rPr lang="en-US" sz="2200" dirty="0"/>
              <a:t>(</a:t>
            </a:r>
            <a:r>
              <a:rPr lang="en-US" sz="2200" dirty="0" err="1"/>
              <a:t>val</a:t>
            </a:r>
            <a:r>
              <a:rPr lang="en-US" sz="2200" dirty="0"/>
              <a:t> == </a:t>
            </a:r>
            <a:r>
              <a:rPr lang="en-US" sz="2200" dirty="0" err="1"/>
              <a:t>parameter_value</a:t>
            </a:r>
            <a:r>
              <a:rPr lang="en-US" sz="2200" dirty="0"/>
              <a:t> + 1): </a:t>
            </a:r>
          </a:p>
          <a:p>
            <a:r>
              <a:rPr lang="en-US" sz="2200" dirty="0"/>
              <a:t>    emit(tuple) </a:t>
            </a:r>
          </a:p>
        </p:txBody>
      </p:sp>
      <p:sp>
        <p:nvSpPr>
          <p:cNvPr id="15" name="Rectangle 14"/>
          <p:cNvSpPr/>
          <p:nvPr/>
        </p:nvSpPr>
        <p:spPr>
          <a:xfrm>
            <a:off x="6323230" y="2358137"/>
            <a:ext cx="2941122" cy="93610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75280" y="1472077"/>
            <a:ext cx="2155718" cy="830997"/>
          </a:xfrm>
          <a:prstGeom prst="rect">
            <a:avLst/>
          </a:prstGeom>
          <a:noFill/>
        </p:spPr>
        <p:txBody>
          <a:bodyPr wrap="none" rtlCol="0">
            <a:spAutoFit/>
          </a:bodyPr>
          <a:lstStyle/>
          <a:p>
            <a:r>
              <a:rPr lang="en-US" dirty="0">
                <a:solidFill>
                  <a:srgbClr val="FF0000"/>
                </a:solidFill>
              </a:rPr>
              <a:t>Known at query</a:t>
            </a:r>
          </a:p>
          <a:p>
            <a:r>
              <a:rPr lang="en-US" dirty="0">
                <a:solidFill>
                  <a:srgbClr val="FF0000"/>
                </a:solidFill>
              </a:rPr>
              <a:t>compile time</a:t>
            </a:r>
          </a:p>
        </p:txBody>
      </p:sp>
      <p:sp>
        <p:nvSpPr>
          <p:cNvPr id="17" name="Rectangle 16"/>
          <p:cNvSpPr/>
          <p:nvPr/>
        </p:nvSpPr>
        <p:spPr>
          <a:xfrm>
            <a:off x="9090036" y="3995091"/>
            <a:ext cx="1188131" cy="3140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96201" y="4339048"/>
            <a:ext cx="1944216" cy="3140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536160" y="4709752"/>
            <a:ext cx="2448272" cy="303425"/>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55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with the rest of the DBMS</a:t>
            </a:r>
          </a:p>
        </p:txBody>
      </p:sp>
      <p:sp>
        <p:nvSpPr>
          <p:cNvPr id="3" name="Content Placeholder 2"/>
          <p:cNvSpPr>
            <a:spLocks noGrp="1"/>
          </p:cNvSpPr>
          <p:nvPr>
            <p:ph idx="1"/>
          </p:nvPr>
        </p:nvSpPr>
        <p:spPr/>
        <p:txBody>
          <a:bodyPr/>
          <a:lstStyle/>
          <a:p>
            <a:r>
              <a:rPr lang="en-US" dirty="0"/>
              <a:t>The generated query code can invoke any other function in the DBMS </a:t>
            </a:r>
            <a:r>
              <a:rPr lang="en-US" dirty="0">
                <a:sym typeface="Wingdings"/>
              </a:rPr>
              <a:t> no need to generate code for the whole DB!</a:t>
            </a:r>
            <a:endParaRPr lang="en-US" dirty="0"/>
          </a:p>
          <a:p>
            <a:r>
              <a:rPr lang="en-US" dirty="0"/>
              <a:t>Re-use the same components as interpreted queries.</a:t>
            </a:r>
          </a:p>
          <a:p>
            <a:pPr lvl="1"/>
            <a:r>
              <a:rPr lang="en-US" dirty="0"/>
              <a:t>Concurrency control</a:t>
            </a:r>
          </a:p>
          <a:p>
            <a:pPr lvl="1"/>
            <a:r>
              <a:rPr lang="en-US" dirty="0"/>
              <a:t>Logging and checkpoints</a:t>
            </a:r>
          </a:p>
          <a:p>
            <a:pPr lvl="1"/>
            <a:r>
              <a:rPr lang="en-US" dirty="0"/>
              <a:t>Indexes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39</a:t>
            </a:fld>
            <a:endParaRPr lang="en-US"/>
          </a:p>
        </p:txBody>
      </p:sp>
    </p:spTree>
    <p:extLst>
      <p:ext uri="{BB962C8B-B14F-4D97-AF65-F5344CB8AC3E}">
        <p14:creationId xmlns:p14="http://schemas.microsoft.com/office/powerpoint/2010/main" val="128714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Zoom in: Query Planner/Optimizer/Executor</a:t>
            </a:r>
          </a:p>
        </p:txBody>
      </p:sp>
      <p:sp>
        <p:nvSpPr>
          <p:cNvPr id="4" name="Slide Number Placeholder 3"/>
          <p:cNvSpPr>
            <a:spLocks noGrp="1"/>
          </p:cNvSpPr>
          <p:nvPr>
            <p:ph type="sldNum" sz="quarter" idx="12"/>
          </p:nvPr>
        </p:nvSpPr>
        <p:spPr>
          <a:xfrm>
            <a:off x="8737600" y="6245225"/>
            <a:ext cx="3251200" cy="4762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24" name="Text Placeholder 23">
            <a:extLst>
              <a:ext uri="{FF2B5EF4-FFF2-40B4-BE49-F238E27FC236}">
                <a16:creationId xmlns:a16="http://schemas.microsoft.com/office/drawing/2014/main" id="{325CB0A3-3988-4953-B592-56244D6CF762}"/>
              </a:ext>
            </a:extLst>
          </p:cNvPr>
          <p:cNvSpPr>
            <a:spLocks noGrp="1"/>
          </p:cNvSpPr>
          <p:nvPr>
            <p:ph type="body" sz="quarter" idx="13"/>
          </p:nvPr>
        </p:nvSpPr>
        <p:spPr>
          <a:xfrm>
            <a:off x="0" y="6088503"/>
            <a:ext cx="12192000" cy="612775"/>
          </a:xfrm>
        </p:spPr>
        <p:txBody>
          <a:bodyPr/>
          <a:lstStyle/>
          <a:p>
            <a:r>
              <a:rPr lang="en-US" dirty="0"/>
              <a:t>How the DBMS executes a query (plan)</a:t>
            </a:r>
          </a:p>
        </p:txBody>
      </p:sp>
      <p:sp>
        <p:nvSpPr>
          <p:cNvPr id="5" name="Rectangle 4"/>
          <p:cNvSpPr/>
          <p:nvPr/>
        </p:nvSpPr>
        <p:spPr>
          <a:xfrm>
            <a:off x="9507616" y="3063978"/>
            <a:ext cx="2543967" cy="69949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6" name="Rectangle 5"/>
          <p:cNvSpPr/>
          <p:nvPr/>
        </p:nvSpPr>
        <p:spPr>
          <a:xfrm>
            <a:off x="9629291" y="3201639"/>
            <a:ext cx="2236510"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400" b="1" i="0" u="none" strike="noStrike" kern="1200" cap="none" spc="0" normalizeH="0" baseline="0" noProof="0" dirty="0">
                <a:ln>
                  <a:noFill/>
                </a:ln>
                <a:solidFill>
                  <a:srgbClr val="C00000"/>
                </a:solidFill>
                <a:effectLst/>
                <a:uLnTx/>
                <a:uFillTx/>
                <a:latin typeface="Arial" charset="0"/>
                <a:ea typeface="+mn-ea"/>
                <a:cs typeface="Arial" charset="0"/>
              </a:rPr>
              <a:t>Plan </a:t>
            </a:r>
            <a:r>
              <a:rPr kumimoji="0" lang="es-ES_tradnl" altLang="en-US" sz="2400" b="1" i="0" u="none" strike="noStrike" kern="1200" cap="none" spc="0" normalizeH="0" baseline="0" noProof="0" dirty="0" err="1">
                <a:ln>
                  <a:noFill/>
                </a:ln>
                <a:solidFill>
                  <a:srgbClr val="C00000"/>
                </a:solidFill>
                <a:effectLst/>
                <a:uLnTx/>
                <a:uFillTx/>
                <a:latin typeface="Arial" charset="0"/>
                <a:ea typeface="+mn-ea"/>
                <a:cs typeface="Arial" charset="0"/>
              </a:rPr>
              <a:t>Executor</a:t>
            </a:r>
            <a:endParaRPr kumimoji="0" lang="es-ES_tradnl" altLang="en-US" sz="2400" b="1" i="0" u="none" strike="noStrike" kern="1200" cap="none" spc="0" normalizeH="0" baseline="0" noProof="0" dirty="0">
              <a:ln>
                <a:noFill/>
              </a:ln>
              <a:solidFill>
                <a:srgbClr val="C00000"/>
              </a:solidFill>
              <a:effectLst/>
              <a:uLnTx/>
              <a:uFillTx/>
              <a:latin typeface="Arial" charset="0"/>
              <a:ea typeface="+mn-ea"/>
              <a:cs typeface="Arial" charset="0"/>
            </a:endParaRPr>
          </a:p>
        </p:txBody>
      </p:sp>
      <p:sp>
        <p:nvSpPr>
          <p:cNvPr id="17" name="Rectangle 16"/>
          <p:cNvSpPr/>
          <p:nvPr/>
        </p:nvSpPr>
        <p:spPr>
          <a:xfrm>
            <a:off x="3215680" y="1700808"/>
            <a:ext cx="4770567"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a:endParaRPr>
          </a:p>
        </p:txBody>
      </p:sp>
      <p:sp>
        <p:nvSpPr>
          <p:cNvPr id="8" name="Rectangle 1057"/>
          <p:cNvSpPr>
            <a:spLocks noChangeArrowheads="1"/>
          </p:cNvSpPr>
          <p:nvPr/>
        </p:nvSpPr>
        <p:spPr bwMode="auto">
          <a:xfrm>
            <a:off x="907289" y="3252133"/>
            <a:ext cx="1090044" cy="4591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err="1">
                <a:ln>
                  <a:noFill/>
                </a:ln>
                <a:solidFill>
                  <a:srgbClr val="44546A"/>
                </a:solidFill>
                <a:effectLst/>
                <a:uLnTx/>
                <a:uFillTx/>
                <a:latin typeface="Arial" charset="0"/>
                <a:ea typeface="+mn-ea"/>
                <a:cs typeface="Arial" charset="0"/>
              </a:rPr>
              <a:t>Parser</a:t>
            </a:r>
            <a:endPar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endParaRPr>
          </a:p>
        </p:txBody>
      </p:sp>
      <p:sp>
        <p:nvSpPr>
          <p:cNvPr id="9" name="Rectangle 1057"/>
          <p:cNvSpPr>
            <a:spLocks noChangeArrowheads="1"/>
          </p:cNvSpPr>
          <p:nvPr/>
        </p:nvSpPr>
        <p:spPr bwMode="auto">
          <a:xfrm>
            <a:off x="3521497" y="3252133"/>
            <a:ext cx="1245535" cy="459100"/>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err="1">
                <a:ln>
                  <a:noFill/>
                </a:ln>
                <a:solidFill>
                  <a:srgbClr val="44546A"/>
                </a:solidFill>
                <a:effectLst/>
                <a:uLnTx/>
                <a:uFillTx/>
                <a:latin typeface="Arial" charset="0"/>
                <a:ea typeface="+mn-ea"/>
                <a:cs typeface="Arial" charset="0"/>
              </a:rPr>
              <a:t>Planner</a:t>
            </a:r>
            <a:endPar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endParaRPr>
          </a:p>
        </p:txBody>
      </p:sp>
      <p:sp>
        <p:nvSpPr>
          <p:cNvPr id="10" name="Rectangle 1057"/>
          <p:cNvSpPr>
            <a:spLocks noChangeArrowheads="1"/>
          </p:cNvSpPr>
          <p:nvPr/>
        </p:nvSpPr>
        <p:spPr bwMode="auto">
          <a:xfrm>
            <a:off x="5807968" y="3067467"/>
            <a:ext cx="1949173" cy="828432"/>
          </a:xfrm>
          <a:prstGeom prst="rect">
            <a:avLst/>
          </a:prstGeom>
          <a:noFill/>
          <a:ln w="254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rPr>
              <a:t>(</a:t>
            </a:r>
            <a:r>
              <a:rPr kumimoji="0" lang="es-ES_tradnl" altLang="en-US" sz="2400" b="0" i="0" u="none" strike="noStrike" kern="1200" cap="none" spc="0" normalizeH="0" baseline="0" noProof="0" dirty="0" err="1">
                <a:ln>
                  <a:noFill/>
                </a:ln>
                <a:solidFill>
                  <a:srgbClr val="44546A"/>
                </a:solidFill>
                <a:effectLst/>
                <a:uLnTx/>
                <a:uFillTx/>
                <a:latin typeface="Arial" charset="0"/>
                <a:ea typeface="+mn-ea"/>
                <a:cs typeface="Arial" charset="0"/>
              </a:rPr>
              <a:t>Cost-based</a:t>
            </a:r>
            <a:r>
              <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rPr>
              <a:t>)</a:t>
            </a:r>
            <a:br>
              <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rPr>
            </a:br>
            <a:r>
              <a:rPr kumimoji="0" lang="es-ES_tradnl" altLang="en-US" sz="2400" b="0" i="0" u="none" strike="noStrike" kern="1200" cap="none" spc="0" normalizeH="0" baseline="0" noProof="0" dirty="0" err="1">
                <a:ln>
                  <a:noFill/>
                </a:ln>
                <a:solidFill>
                  <a:srgbClr val="44546A"/>
                </a:solidFill>
                <a:effectLst/>
                <a:uLnTx/>
                <a:uFillTx/>
                <a:latin typeface="Arial" charset="0"/>
                <a:ea typeface="+mn-ea"/>
                <a:cs typeface="Arial" charset="0"/>
              </a:rPr>
              <a:t>Optimizer</a:t>
            </a:r>
            <a:endParaRPr kumimoji="0" lang="es-ES_tradnl" altLang="en-US" sz="2400" b="0" i="0" u="none" strike="noStrike" kern="1200" cap="none" spc="0" normalizeH="0" baseline="0" noProof="0" dirty="0">
              <a:ln>
                <a:noFill/>
              </a:ln>
              <a:solidFill>
                <a:srgbClr val="44546A"/>
              </a:solidFill>
              <a:effectLst/>
              <a:uLnTx/>
              <a:uFillTx/>
              <a:latin typeface="Arial" charset="0"/>
              <a:ea typeface="+mn-ea"/>
              <a:cs typeface="Arial" charset="0"/>
            </a:endParaRPr>
          </a:p>
        </p:txBody>
      </p:sp>
      <p:cxnSp>
        <p:nvCxnSpPr>
          <p:cNvPr id="11" name="Straight Arrow Connector 10"/>
          <p:cNvCxnSpPr>
            <a:stCxn id="8" idx="3"/>
            <a:endCxn id="9" idx="1"/>
          </p:cNvCxnSpPr>
          <p:nvPr/>
        </p:nvCxnSpPr>
        <p:spPr>
          <a:xfrm>
            <a:off x="1997333" y="3481683"/>
            <a:ext cx="15241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0" idx="1"/>
          </p:cNvCxnSpPr>
          <p:nvPr/>
        </p:nvCxnSpPr>
        <p:spPr>
          <a:xfrm>
            <a:off x="4767032" y="3481683"/>
            <a:ext cx="104093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57804" y="2281354"/>
            <a:ext cx="1223412" cy="120032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Abstract</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Syntax</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Tree</a:t>
            </a:r>
          </a:p>
        </p:txBody>
      </p:sp>
      <p:sp>
        <p:nvSpPr>
          <p:cNvPr id="14" name="Rectangle 13"/>
          <p:cNvSpPr/>
          <p:nvPr/>
        </p:nvSpPr>
        <p:spPr>
          <a:xfrm>
            <a:off x="4718672" y="2281354"/>
            <a:ext cx="1036502" cy="120032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Logical</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Query </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Plan</a:t>
            </a:r>
          </a:p>
        </p:txBody>
      </p:sp>
      <p:cxnSp>
        <p:nvCxnSpPr>
          <p:cNvPr id="15" name="Straight Arrow Connector 14"/>
          <p:cNvCxnSpPr/>
          <p:nvPr/>
        </p:nvCxnSpPr>
        <p:spPr>
          <a:xfrm>
            <a:off x="7817154" y="3423796"/>
            <a:ext cx="1626356" cy="27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20711" y="2232142"/>
            <a:ext cx="1172180" cy="120032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Physical</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Query </a:t>
            </a:r>
            <a:b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rPr>
              <a:t>Plan</a:t>
            </a:r>
          </a:p>
        </p:txBody>
      </p:sp>
      <p:sp>
        <p:nvSpPr>
          <p:cNvPr id="18" name="Rectangle 17"/>
          <p:cNvSpPr/>
          <p:nvPr/>
        </p:nvSpPr>
        <p:spPr>
          <a:xfrm>
            <a:off x="3181216" y="1685470"/>
            <a:ext cx="2658035"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itchFamily="34" charset="0"/>
                <a:ea typeface="+mn-ea"/>
                <a:cs typeface="Arial" charset="0"/>
              </a:rPr>
              <a:t>Query Optimizer</a:t>
            </a:r>
          </a:p>
        </p:txBody>
      </p:sp>
      <p:pic>
        <p:nvPicPr>
          <p:cNvPr id="19" name="Picture 18"/>
          <p:cNvPicPr>
            <a:picLocks noChangeAspect="1"/>
          </p:cNvPicPr>
          <p:nvPr/>
        </p:nvPicPr>
        <p:blipFill rotWithShape="1">
          <a:blip r:embed="rId3"/>
          <a:srcRect l="71990" t="62301" r="19742" b="6184"/>
          <a:stretch/>
        </p:blipFill>
        <p:spPr>
          <a:xfrm>
            <a:off x="7230247" y="1736952"/>
            <a:ext cx="756000" cy="1260000"/>
          </a:xfrm>
          <a:prstGeom prst="rect">
            <a:avLst/>
          </a:prstGeom>
        </p:spPr>
      </p:pic>
      <p:sp>
        <p:nvSpPr>
          <p:cNvPr id="3" name="Rectangle 2"/>
          <p:cNvSpPr/>
          <p:nvPr/>
        </p:nvSpPr>
        <p:spPr>
          <a:xfrm>
            <a:off x="5766750" y="1678346"/>
            <a:ext cx="1535998" cy="830997"/>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altLang="en-US" sz="2400" b="0" i="0" u="none" strike="noStrike" kern="1200" cap="none" spc="0" normalizeH="0" baseline="0" noProof="0" dirty="0" err="1">
                <a:ln>
                  <a:noFill/>
                </a:ln>
                <a:solidFill>
                  <a:prstClr val="black"/>
                </a:solidFill>
                <a:effectLst/>
                <a:uLnTx/>
                <a:uFillTx/>
                <a:latin typeface="Arial" charset="0"/>
                <a:ea typeface="+mn-ea"/>
                <a:cs typeface="Arial" charset="0"/>
              </a:rPr>
              <a:t>Cost</a:t>
            </a:r>
            <a:br>
              <a:rPr kumimoji="0" lang="es-ES_tradnl" altLang="en-US" sz="2400" b="0" i="0" u="none" strike="noStrike" kern="1200" cap="none" spc="0" normalizeH="0" baseline="0" noProof="0" dirty="0">
                <a:ln>
                  <a:noFill/>
                </a:ln>
                <a:solidFill>
                  <a:prstClr val="black"/>
                </a:solidFill>
                <a:effectLst/>
                <a:uLnTx/>
                <a:uFillTx/>
                <a:latin typeface="Arial" charset="0"/>
                <a:ea typeface="+mn-ea"/>
                <a:cs typeface="Arial" charset="0"/>
              </a:rPr>
            </a:br>
            <a:r>
              <a:rPr kumimoji="0" lang="es-ES_tradnl" altLang="en-US" sz="2400" b="0" i="0" u="none" strike="noStrike" kern="1200" cap="none" spc="0" normalizeH="0" baseline="0" noProof="0" dirty="0" err="1">
                <a:ln>
                  <a:noFill/>
                </a:ln>
                <a:solidFill>
                  <a:prstClr val="black"/>
                </a:solidFill>
                <a:effectLst/>
                <a:uLnTx/>
                <a:uFillTx/>
                <a:latin typeface="Arial" charset="0"/>
                <a:ea typeface="+mn-ea"/>
                <a:cs typeface="Arial" charset="0"/>
              </a:rPr>
              <a:t>Estimates</a:t>
            </a:r>
            <a:endParaRPr kumimoji="0" lang="en-US" sz="24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810632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Indicative Performance </a:t>
            </a:r>
            <a:r>
              <a:rPr lang="en-US" sz="3200" dirty="0"/>
              <a:t>[</a:t>
            </a:r>
            <a:r>
              <a:rPr lang="en-US" sz="3200" dirty="0" err="1"/>
              <a:t>Krikellas</a:t>
            </a:r>
            <a:r>
              <a:rPr lang="en-US" sz="3200" dirty="0"/>
              <a:t>, ICDE 2010]</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40</a:t>
            </a:fld>
            <a:endParaRPr lang="en-US"/>
          </a:p>
        </p:txBody>
      </p:sp>
      <p:pic>
        <p:nvPicPr>
          <p:cNvPr id="6" name="Picture 5"/>
          <p:cNvPicPr>
            <a:picLocks noChangeAspect="1"/>
          </p:cNvPicPr>
          <p:nvPr/>
        </p:nvPicPr>
        <p:blipFill>
          <a:blip r:embed="rId3"/>
          <a:stretch>
            <a:fillRect/>
          </a:stretch>
        </p:blipFill>
        <p:spPr>
          <a:xfrm>
            <a:off x="1953261" y="980728"/>
            <a:ext cx="8686800" cy="3087886"/>
          </a:xfrm>
          <a:prstGeom prst="rect">
            <a:avLst/>
          </a:prstGeom>
        </p:spPr>
      </p:pic>
      <p:pic>
        <p:nvPicPr>
          <p:cNvPr id="7" name="Picture 6"/>
          <p:cNvPicPr>
            <a:picLocks noChangeAspect="1"/>
          </p:cNvPicPr>
          <p:nvPr/>
        </p:nvPicPr>
        <p:blipFill>
          <a:blip r:embed="rId4"/>
          <a:stretch>
            <a:fillRect/>
          </a:stretch>
        </p:blipFill>
        <p:spPr>
          <a:xfrm>
            <a:off x="2135560" y="3877263"/>
            <a:ext cx="3888432" cy="2965753"/>
          </a:xfrm>
          <a:prstGeom prst="rect">
            <a:avLst/>
          </a:prstGeom>
        </p:spPr>
      </p:pic>
      <p:sp>
        <p:nvSpPr>
          <p:cNvPr id="8" name="Rectangle 7"/>
          <p:cNvSpPr/>
          <p:nvPr/>
        </p:nvSpPr>
        <p:spPr>
          <a:xfrm>
            <a:off x="7032104" y="4149080"/>
            <a:ext cx="3751972" cy="2376263"/>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Up to 2 orders of magnitude reported improvement when compared to</a:t>
            </a:r>
          </a:p>
          <a:p>
            <a:pPr algn="ctr"/>
            <a:r>
              <a:rPr lang="en-US" dirty="0">
                <a:solidFill>
                  <a:schemeClr val="tx1"/>
                </a:solidFill>
              </a:rPr>
              <a:t>interpreted DBs </a:t>
            </a:r>
          </a:p>
          <a:p>
            <a:pPr algn="ctr"/>
            <a:r>
              <a:rPr lang="en-US" dirty="0">
                <a:solidFill>
                  <a:schemeClr val="tx1"/>
                </a:solidFill>
              </a:rPr>
              <a:t>(e.g., </a:t>
            </a:r>
            <a:r>
              <a:rPr lang="en-US" dirty="0" err="1">
                <a:solidFill>
                  <a:schemeClr val="tx1"/>
                </a:solidFill>
              </a:rPr>
              <a:t>PostgreSQL</a:t>
            </a:r>
            <a:r>
              <a:rPr lang="en-US" dirty="0">
                <a:solidFill>
                  <a:schemeClr val="tx1"/>
                </a:solidFill>
              </a:rPr>
              <a:t>)</a:t>
            </a:r>
          </a:p>
        </p:txBody>
      </p:sp>
    </p:spTree>
    <p:extLst>
      <p:ext uri="{BB962C8B-B14F-4D97-AF65-F5344CB8AC3E}">
        <p14:creationId xmlns:p14="http://schemas.microsoft.com/office/powerpoint/2010/main" val="3189515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catch </a:t>
            </a:r>
            <a:r>
              <a:rPr lang="en-US" sz="3200" dirty="0"/>
              <a:t>[</a:t>
            </a:r>
            <a:r>
              <a:rPr lang="en-US" sz="3200" dirty="0" err="1"/>
              <a:t>Krikellas</a:t>
            </a:r>
            <a:r>
              <a:rPr lang="en-US" sz="3200" dirty="0"/>
              <a:t>, ICDE 2010]</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41</a:t>
            </a:fld>
            <a:endParaRPr lang="en-US"/>
          </a:p>
        </p:txBody>
      </p:sp>
      <p:sp>
        <p:nvSpPr>
          <p:cNvPr id="8" name="Rectangle 7"/>
          <p:cNvSpPr/>
          <p:nvPr/>
        </p:nvSpPr>
        <p:spPr>
          <a:xfrm>
            <a:off x="1524000" y="4221088"/>
            <a:ext cx="9128934" cy="1008112"/>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solidFill>
                  <a:schemeClr val="tx1"/>
                </a:solidFill>
              </a:rPr>
              <a:t>Compilation takes </a:t>
            </a:r>
            <a:r>
              <a:rPr lang="en-US" sz="3600">
                <a:solidFill>
                  <a:schemeClr val="tx1"/>
                </a:solidFill>
              </a:rPr>
              <a:t>time!</a:t>
            </a:r>
            <a:endParaRPr lang="en-US" sz="3600" dirty="0">
              <a:solidFill>
                <a:schemeClr val="tx1"/>
              </a:solidFill>
            </a:endParaRPr>
          </a:p>
        </p:txBody>
      </p:sp>
      <p:pic>
        <p:nvPicPr>
          <p:cNvPr id="5" name="Picture 4"/>
          <p:cNvPicPr>
            <a:picLocks noChangeAspect="1"/>
          </p:cNvPicPr>
          <p:nvPr/>
        </p:nvPicPr>
        <p:blipFill>
          <a:blip r:embed="rId3"/>
          <a:stretch>
            <a:fillRect/>
          </a:stretch>
        </p:blipFill>
        <p:spPr>
          <a:xfrm>
            <a:off x="1515120" y="980728"/>
            <a:ext cx="9137814" cy="3240360"/>
          </a:xfrm>
          <a:prstGeom prst="rect">
            <a:avLst/>
          </a:prstGeom>
        </p:spPr>
      </p:pic>
      <p:sp>
        <p:nvSpPr>
          <p:cNvPr id="9" name="TextBox 8"/>
          <p:cNvSpPr txBox="1"/>
          <p:nvPr/>
        </p:nvSpPr>
        <p:spPr>
          <a:xfrm>
            <a:off x="1559496" y="5243716"/>
            <a:ext cx="9012980" cy="1569660"/>
          </a:xfrm>
          <a:prstGeom prst="rect">
            <a:avLst/>
          </a:prstGeom>
          <a:noFill/>
        </p:spPr>
        <p:txBody>
          <a:bodyPr wrap="none" rtlCol="0">
            <a:spAutoFit/>
          </a:bodyPr>
          <a:lstStyle/>
          <a:p>
            <a:r>
              <a:rPr lang="en-US" dirty="0"/>
              <a:t>In practice, ~1 second is not a big issue for </a:t>
            </a:r>
            <a:r>
              <a:rPr lang="en-US" b="1" dirty="0"/>
              <a:t>OLAP</a:t>
            </a:r>
            <a:r>
              <a:rPr lang="en-US" dirty="0"/>
              <a:t> queries</a:t>
            </a:r>
          </a:p>
          <a:p>
            <a:pPr marL="342900" indent="-342900">
              <a:buFont typeface="Arial" charset="0"/>
              <a:buChar char="•"/>
            </a:pPr>
            <a:r>
              <a:rPr lang="en-US" dirty="0"/>
              <a:t>An OLAP query may take tens to hundreds of seconds</a:t>
            </a:r>
          </a:p>
          <a:p>
            <a:pPr marL="342900" indent="-342900">
              <a:buFont typeface="Arial" charset="0"/>
              <a:buChar char="•"/>
            </a:pPr>
            <a:r>
              <a:rPr lang="en-US" dirty="0"/>
              <a:t>How about OLTP queries?</a:t>
            </a:r>
          </a:p>
          <a:p>
            <a:pPr marL="342900" indent="-342900">
              <a:buFont typeface="Arial" charset="0"/>
              <a:buChar char="•"/>
            </a:pPr>
            <a:r>
              <a:rPr lang="en-US" dirty="0"/>
              <a:t>Hint: In OLTP, we know the typical queries </a:t>
            </a:r>
            <a:r>
              <a:rPr lang="en-US" dirty="0">
                <a:sym typeface="Wingdings"/>
              </a:rPr>
              <a:t> pre-compile and cache</a:t>
            </a:r>
            <a:endParaRPr lang="en-US" dirty="0"/>
          </a:p>
        </p:txBody>
      </p:sp>
    </p:spTree>
    <p:extLst>
      <p:ext uri="{BB962C8B-B14F-4D97-AF65-F5344CB8AC3E}">
        <p14:creationId xmlns:p14="http://schemas.microsoft.com/office/powerpoint/2010/main" val="284819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HIQUE take-home message</a:t>
            </a:r>
          </a:p>
        </p:txBody>
      </p:sp>
      <p:sp>
        <p:nvSpPr>
          <p:cNvPr id="3" name="Content Placeholder 2"/>
          <p:cNvSpPr>
            <a:spLocks noGrp="1"/>
          </p:cNvSpPr>
          <p:nvPr>
            <p:ph idx="1"/>
          </p:nvPr>
        </p:nvSpPr>
        <p:spPr/>
        <p:txBody>
          <a:bodyPr/>
          <a:lstStyle/>
          <a:p>
            <a:r>
              <a:rPr lang="en-US" dirty="0"/>
              <a:t>Reduce function calls</a:t>
            </a:r>
          </a:p>
          <a:p>
            <a:r>
              <a:rPr lang="en-US" dirty="0"/>
              <a:t>Specialized code </a:t>
            </a:r>
            <a:r>
              <a:rPr lang="en-US" dirty="0">
                <a:sym typeface="Wingdings"/>
              </a:rPr>
              <a:t> avoid type-checking, smaller code, promote cache reuse</a:t>
            </a:r>
          </a:p>
          <a:p>
            <a:endParaRPr lang="en-US" dirty="0"/>
          </a:p>
          <a:p>
            <a:pPr marL="0" indent="0">
              <a:buNone/>
            </a:pPr>
            <a:r>
              <a:rPr lang="en-US" dirty="0"/>
              <a:t>BUT</a:t>
            </a:r>
          </a:p>
          <a:p>
            <a:r>
              <a:rPr lang="en-US" dirty="0"/>
              <a:t>Compilation takes time</a:t>
            </a:r>
          </a:p>
          <a:p>
            <a:r>
              <a:rPr lang="en-US" dirty="0"/>
              <a:t>Sticks to the operator “legacy” abstraction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42</a:t>
            </a:fld>
            <a:endParaRPr lang="en-US"/>
          </a:p>
        </p:txBody>
      </p:sp>
    </p:spTree>
    <p:extLst>
      <p:ext uri="{BB962C8B-B14F-4D97-AF65-F5344CB8AC3E}">
        <p14:creationId xmlns:p14="http://schemas.microsoft.com/office/powerpoint/2010/main" val="2786455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231"/>
            <a:ext cx="12192000" cy="861775"/>
          </a:xfrm>
        </p:spPr>
        <p:txBody>
          <a:bodyPr/>
          <a:lstStyle/>
          <a:p>
            <a:r>
              <a:rPr lang="en-US"/>
              <a:t>Two approaches for code generation</a:t>
            </a:r>
          </a:p>
        </p:txBody>
      </p:sp>
      <p:sp>
        <p:nvSpPr>
          <p:cNvPr id="3" name="Content Placeholder 2"/>
          <p:cNvSpPr>
            <a:spLocks noGrp="1"/>
          </p:cNvSpPr>
          <p:nvPr>
            <p:ph idx="1"/>
          </p:nvPr>
        </p:nvSpPr>
        <p:spPr>
          <a:xfrm>
            <a:off x="609600" y="1295401"/>
            <a:ext cx="10972800" cy="4949825"/>
          </a:xfrm>
        </p:spPr>
        <p:txBody>
          <a:bodyPr/>
          <a:lstStyle/>
          <a:p>
            <a:pPr marL="0" indent="0">
              <a:buNone/>
            </a:pPr>
            <a:r>
              <a:rPr lang="en-US" b="1" dirty="0" err="1"/>
              <a:t>Transpilation</a:t>
            </a:r>
            <a:endParaRPr lang="en-US" b="1" dirty="0"/>
          </a:p>
          <a:p>
            <a:r>
              <a:rPr lang="en-US" dirty="0"/>
              <a:t>DBMS converts a query plan into imperative source code</a:t>
            </a:r>
          </a:p>
          <a:p>
            <a:r>
              <a:rPr lang="en-US" dirty="0"/>
              <a:t>Compile the produced code to generate native code with a conventional compiler</a:t>
            </a:r>
          </a:p>
          <a:p>
            <a:endParaRPr lang="en-US" dirty="0"/>
          </a:p>
          <a:p>
            <a:pPr marL="0" indent="0">
              <a:buNone/>
            </a:pPr>
            <a:r>
              <a:rPr lang="en-US" b="1" dirty="0"/>
              <a:t>JIT compilation</a:t>
            </a:r>
          </a:p>
          <a:p>
            <a:r>
              <a:rPr lang="en-US" dirty="0"/>
              <a:t>Generate an intermediate representation (IR) of the query that can be quickly compiled into native code.</a:t>
            </a:r>
          </a:p>
          <a:p>
            <a:endParaRPr lang="en-US" dirty="0"/>
          </a:p>
        </p:txBody>
      </p:sp>
      <p:sp>
        <p:nvSpPr>
          <p:cNvPr id="4" name="Slide Number Placeholder 3"/>
          <p:cNvSpPr>
            <a:spLocks noGrp="1"/>
          </p:cNvSpPr>
          <p:nvPr>
            <p:ph type="sldNum" sz="quarter" idx="12"/>
          </p:nvPr>
        </p:nvSpPr>
        <p:spPr>
          <a:xfrm>
            <a:off x="8737600" y="6245225"/>
            <a:ext cx="3251200" cy="476251"/>
          </a:xfrm>
        </p:spPr>
        <p:txBody>
          <a:bodyPr/>
          <a:lstStyle/>
          <a:p>
            <a:fld id="{35B54189-C436-47D0-AC37-8484B13A8E13}" type="slidenum">
              <a:rPr lang="en-US" smtClean="0"/>
              <a:pPr/>
              <a:t>43</a:t>
            </a:fld>
            <a:endParaRPr lang="en-US"/>
          </a:p>
        </p:txBody>
      </p:sp>
      <p:sp>
        <p:nvSpPr>
          <p:cNvPr id="5" name="Rectangle 4">
            <a:extLst>
              <a:ext uri="{FF2B5EF4-FFF2-40B4-BE49-F238E27FC236}">
                <a16:creationId xmlns:a16="http://schemas.microsoft.com/office/drawing/2014/main" id="{684BFDC2-933A-4B8D-964C-77DC73A248BE}"/>
              </a:ext>
            </a:extLst>
          </p:cNvPr>
          <p:cNvSpPr/>
          <p:nvPr/>
        </p:nvSpPr>
        <p:spPr>
          <a:xfrm>
            <a:off x="407368" y="1295400"/>
            <a:ext cx="11581432" cy="2637656"/>
          </a:xfrm>
          <a:prstGeom prst="rect">
            <a:avLst/>
          </a:prstGeom>
          <a:solidFill>
            <a:schemeClr val="bg1">
              <a:alpha val="8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87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5D0B32-B9B4-DF43-A89E-E9B9A4834743}"/>
              </a:ext>
            </a:extLst>
          </p:cNvPr>
          <p:cNvSpPr/>
          <p:nvPr/>
        </p:nvSpPr>
        <p:spPr>
          <a:xfrm>
            <a:off x="1703512"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Reminder: Operator templates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44</a:t>
            </a:fld>
            <a:endParaRPr lang="en-US"/>
          </a:p>
        </p:txBody>
      </p:sp>
      <p:sp>
        <p:nvSpPr>
          <p:cNvPr id="5" name="TextBox 4"/>
          <p:cNvSpPr txBox="1"/>
          <p:nvPr/>
        </p:nvSpPr>
        <p:spPr>
          <a:xfrm>
            <a:off x="2855640" y="1038579"/>
            <a:ext cx="6705682" cy="461665"/>
          </a:xfrm>
          <a:prstGeom prst="rect">
            <a:avLst/>
          </a:prstGeom>
          <a:solidFill>
            <a:schemeClr val="bg1">
              <a:lumMod val="75000"/>
            </a:schemeClr>
          </a:solidFill>
        </p:spPr>
        <p:txBody>
          <a:bodyPr wrap="none" rtlCol="0">
            <a:spAutoFit/>
          </a:bodyPr>
          <a:lstStyle/>
          <a:p>
            <a:r>
              <a:rPr lang="en-US" dirty="0">
                <a:latin typeface="Courier New" charset="0"/>
                <a:ea typeface="Courier New" charset="0"/>
                <a:cs typeface="Courier New" charset="0"/>
              </a:rPr>
              <a:t>SELECT * FROM A WHERE </a:t>
            </a:r>
            <a:r>
              <a:rPr lang="en-US" dirty="0" err="1">
                <a:latin typeface="Courier New" charset="0"/>
                <a:ea typeface="Courier New" charset="0"/>
                <a:cs typeface="Courier New" charset="0"/>
              </a:rPr>
              <a:t>A.val</a:t>
            </a:r>
            <a:r>
              <a:rPr lang="en-US" dirty="0">
                <a:latin typeface="Courier New" charset="0"/>
                <a:ea typeface="Courier New" charset="0"/>
                <a:cs typeface="Courier New" charset="0"/>
              </a:rPr>
              <a:t> = ? + 1</a:t>
            </a:r>
            <a:endParaRPr lang="en-US" dirty="0"/>
          </a:p>
        </p:txBody>
      </p:sp>
      <p:sp>
        <p:nvSpPr>
          <p:cNvPr id="8" name="Rectangle 7"/>
          <p:cNvSpPr/>
          <p:nvPr/>
        </p:nvSpPr>
        <p:spPr>
          <a:xfrm>
            <a:off x="6208481" y="2080742"/>
            <a:ext cx="4392488" cy="47326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12024" y="1680171"/>
            <a:ext cx="2110642" cy="461665"/>
          </a:xfrm>
          <a:prstGeom prst="rect">
            <a:avLst/>
          </a:prstGeom>
          <a:noFill/>
        </p:spPr>
        <p:txBody>
          <a:bodyPr wrap="none" rtlCol="0">
            <a:spAutoFit/>
          </a:bodyPr>
          <a:lstStyle/>
          <a:p>
            <a:r>
              <a:rPr lang="en-US" dirty="0"/>
              <a:t>Templated plan</a:t>
            </a:r>
          </a:p>
        </p:txBody>
      </p:sp>
      <p:sp>
        <p:nvSpPr>
          <p:cNvPr id="14" name="TextBox 13"/>
          <p:cNvSpPr txBox="1"/>
          <p:nvPr/>
        </p:nvSpPr>
        <p:spPr>
          <a:xfrm>
            <a:off x="6289246" y="2248011"/>
            <a:ext cx="4271251" cy="3139321"/>
          </a:xfrm>
          <a:prstGeom prst="rect">
            <a:avLst/>
          </a:prstGeom>
          <a:solidFill>
            <a:schemeClr val="bg1"/>
          </a:solidFill>
          <a:ln w="25400">
            <a:solidFill>
              <a:schemeClr val="accent1">
                <a:shade val="50000"/>
              </a:schemeClr>
            </a:solidFill>
          </a:ln>
        </p:spPr>
        <p:txBody>
          <a:bodyPr wrap="square" rtlCol="0">
            <a:spAutoFit/>
          </a:bodyPr>
          <a:lstStyle/>
          <a:p>
            <a:r>
              <a:rPr lang="en-US" sz="2200" dirty="0" err="1">
                <a:solidFill>
                  <a:schemeClr val="bg1">
                    <a:lumMod val="65000"/>
                  </a:schemeClr>
                </a:solidFill>
              </a:rPr>
              <a:t>tuple_size</a:t>
            </a:r>
            <a:r>
              <a:rPr lang="en-US" sz="2200" dirty="0">
                <a:solidFill>
                  <a:schemeClr val="bg1">
                    <a:lumMod val="65000"/>
                  </a:schemeClr>
                </a:solidFill>
              </a:rPr>
              <a:t> = </a:t>
            </a:r>
            <a:r>
              <a:rPr lang="en-US" sz="2200" b="1" dirty="0">
                <a:solidFill>
                  <a:schemeClr val="bg1">
                    <a:lumMod val="65000"/>
                  </a:schemeClr>
                </a:solidFill>
              </a:rPr>
              <a:t>### </a:t>
            </a:r>
            <a:br>
              <a:rPr lang="en-US" sz="2200" b="1" dirty="0">
                <a:solidFill>
                  <a:schemeClr val="bg1">
                    <a:lumMod val="65000"/>
                  </a:schemeClr>
                </a:solidFill>
              </a:rPr>
            </a:br>
            <a:r>
              <a:rPr lang="en-US" sz="2200" dirty="0" err="1">
                <a:solidFill>
                  <a:schemeClr val="bg1">
                    <a:lumMod val="65000"/>
                  </a:schemeClr>
                </a:solidFill>
              </a:rPr>
              <a:t>predicate_offset</a:t>
            </a:r>
            <a:r>
              <a:rPr lang="en-US" sz="2200" dirty="0">
                <a:solidFill>
                  <a:schemeClr val="bg1">
                    <a:lumMod val="65000"/>
                  </a:schemeClr>
                </a:solidFill>
              </a:rPr>
              <a:t> = </a:t>
            </a:r>
            <a:r>
              <a:rPr lang="en-US" sz="2200" b="1" dirty="0">
                <a:solidFill>
                  <a:schemeClr val="bg1">
                    <a:lumMod val="65000"/>
                  </a:schemeClr>
                </a:solidFill>
              </a:rPr>
              <a:t>### </a:t>
            </a:r>
            <a:br>
              <a:rPr lang="en-US" sz="2200" b="1" dirty="0">
                <a:solidFill>
                  <a:schemeClr val="bg1">
                    <a:lumMod val="65000"/>
                  </a:schemeClr>
                </a:solidFill>
              </a:rPr>
            </a:br>
            <a:r>
              <a:rPr lang="en-US" sz="2200" dirty="0" err="1">
                <a:solidFill>
                  <a:schemeClr val="bg1">
                    <a:lumMod val="65000"/>
                  </a:schemeClr>
                </a:solidFill>
              </a:rPr>
              <a:t>parameter_value</a:t>
            </a:r>
            <a:r>
              <a:rPr lang="en-US" sz="2200" dirty="0">
                <a:solidFill>
                  <a:schemeClr val="bg1">
                    <a:lumMod val="65000"/>
                  </a:schemeClr>
                </a:solidFill>
              </a:rPr>
              <a:t> = </a:t>
            </a:r>
            <a:r>
              <a:rPr lang="en-US" sz="2200" b="1" dirty="0">
                <a:solidFill>
                  <a:schemeClr val="bg1">
                    <a:lumMod val="65000"/>
                  </a:schemeClr>
                </a:solidFill>
              </a:rPr>
              <a:t>###</a:t>
            </a:r>
          </a:p>
          <a:p>
            <a:endParaRPr lang="en-US" sz="2200"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t>table.data</a:t>
            </a:r>
            <a:r>
              <a:rPr lang="en-US" sz="2200" dirty="0"/>
              <a:t> + t ∗ </a:t>
            </a:r>
            <a:r>
              <a:rPr lang="en-US" sz="2200" dirty="0" err="1"/>
              <a:t>tuple_size</a:t>
            </a:r>
            <a:endParaRPr lang="en-US" sz="2200" dirty="0"/>
          </a:p>
          <a:p>
            <a:r>
              <a:rPr lang="en-US" sz="2200" dirty="0"/>
              <a:t>  </a:t>
            </a:r>
            <a:r>
              <a:rPr lang="en-US" sz="2200" dirty="0" err="1"/>
              <a:t>val</a:t>
            </a:r>
            <a:r>
              <a:rPr lang="en-US" sz="2200" dirty="0"/>
              <a:t> = *(</a:t>
            </a:r>
            <a:r>
              <a:rPr lang="en-US" sz="2200" dirty="0" err="1"/>
              <a:t>tuple+predicate_offset</a:t>
            </a:r>
            <a:r>
              <a:rPr lang="en-US" sz="2200" dirty="0"/>
              <a:t>) </a:t>
            </a:r>
          </a:p>
          <a:p>
            <a:r>
              <a:rPr lang="en-US" sz="2200" b="1" dirty="0"/>
              <a:t>  if </a:t>
            </a:r>
            <a:r>
              <a:rPr lang="en-US" sz="2200" dirty="0"/>
              <a:t>(</a:t>
            </a:r>
            <a:r>
              <a:rPr lang="en-US" sz="2200" dirty="0" err="1"/>
              <a:t>val</a:t>
            </a:r>
            <a:r>
              <a:rPr lang="en-US" sz="2200" dirty="0"/>
              <a:t> == </a:t>
            </a:r>
            <a:r>
              <a:rPr lang="en-US" sz="2200" dirty="0" err="1"/>
              <a:t>parameter_value</a:t>
            </a:r>
            <a:r>
              <a:rPr lang="en-US" sz="2200" dirty="0"/>
              <a:t> + 1): </a:t>
            </a:r>
          </a:p>
          <a:p>
            <a:r>
              <a:rPr lang="en-US" sz="2200" dirty="0"/>
              <a:t>    emit(tuple) </a:t>
            </a:r>
          </a:p>
        </p:txBody>
      </p:sp>
      <p:sp>
        <p:nvSpPr>
          <p:cNvPr id="9" name="TextBox 8">
            <a:extLst>
              <a:ext uri="{FF2B5EF4-FFF2-40B4-BE49-F238E27FC236}">
                <a16:creationId xmlns:a16="http://schemas.microsoft.com/office/drawing/2014/main" id="{2DA81FA5-FEB8-B047-9C22-739DD7B762D8}"/>
              </a:ext>
            </a:extLst>
          </p:cNvPr>
          <p:cNvSpPr txBox="1"/>
          <p:nvPr/>
        </p:nvSpPr>
        <p:spPr>
          <a:xfrm>
            <a:off x="1919537" y="1700809"/>
            <a:ext cx="2225289" cy="461665"/>
          </a:xfrm>
          <a:prstGeom prst="rect">
            <a:avLst/>
          </a:prstGeom>
          <a:noFill/>
        </p:spPr>
        <p:txBody>
          <a:bodyPr wrap="none" rtlCol="0">
            <a:spAutoFit/>
          </a:bodyPr>
          <a:lstStyle/>
          <a:p>
            <a:r>
              <a:rPr lang="en-US" dirty="0"/>
              <a:t>Interpreted plan</a:t>
            </a:r>
          </a:p>
        </p:txBody>
      </p:sp>
      <p:sp>
        <p:nvSpPr>
          <p:cNvPr id="11" name="TextBox 10">
            <a:extLst>
              <a:ext uri="{FF2B5EF4-FFF2-40B4-BE49-F238E27FC236}">
                <a16:creationId xmlns:a16="http://schemas.microsoft.com/office/drawing/2014/main" id="{F9ABEAD3-9AB5-1748-B0C8-0D1DD59652B8}"/>
              </a:ext>
            </a:extLst>
          </p:cNvPr>
          <p:cNvSpPr txBox="1"/>
          <p:nvPr/>
        </p:nvSpPr>
        <p:spPr>
          <a:xfrm>
            <a:off x="1775520" y="2248010"/>
            <a:ext cx="4090672" cy="1446550"/>
          </a:xfrm>
          <a:prstGeom prst="rect">
            <a:avLst/>
          </a:prstGeom>
          <a:solidFill>
            <a:schemeClr val="bg1"/>
          </a:solidFill>
          <a:ln w="25400">
            <a:solidFill>
              <a:schemeClr val="accent1">
                <a:shade val="50000"/>
              </a:schemeClr>
            </a:solidFill>
          </a:ln>
        </p:spPr>
        <p:txBody>
          <a:bodyPr wrap="none" rtlCol="0">
            <a:spAutoFit/>
          </a:bodyPr>
          <a:lstStyle/>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solidFill>
                  <a:srgbClr val="0070C0"/>
                </a:solidFill>
              </a:rPr>
              <a:t>get_tuple</a:t>
            </a:r>
            <a:r>
              <a:rPr lang="en-US" sz="2200" dirty="0">
                <a:solidFill>
                  <a:srgbClr val="0070C0"/>
                </a:solidFill>
              </a:rPr>
              <a:t>(table, t)</a:t>
            </a:r>
            <a:br>
              <a:rPr lang="en-US" sz="2200" dirty="0"/>
            </a:br>
            <a:r>
              <a:rPr lang="en-US" sz="2200" dirty="0"/>
              <a:t>  </a:t>
            </a:r>
            <a:r>
              <a:rPr lang="en-US" sz="2200" b="1" dirty="0"/>
              <a:t>if </a:t>
            </a:r>
            <a:r>
              <a:rPr lang="en-US" sz="2200" dirty="0">
                <a:solidFill>
                  <a:schemeClr val="accent3">
                    <a:lumMod val="75000"/>
                  </a:schemeClr>
                </a:solidFill>
              </a:rPr>
              <a:t>eval(predicate, tuple, params)</a:t>
            </a:r>
            <a:r>
              <a:rPr lang="en-US" sz="2200" dirty="0"/>
              <a:t>: </a:t>
            </a:r>
          </a:p>
          <a:p>
            <a:r>
              <a:rPr lang="en-US" sz="2200" dirty="0"/>
              <a:t>    emit(tuple) </a:t>
            </a:r>
          </a:p>
        </p:txBody>
      </p:sp>
    </p:spTree>
    <p:extLst>
      <p:ext uri="{BB962C8B-B14F-4D97-AF65-F5344CB8AC3E}">
        <p14:creationId xmlns:p14="http://schemas.microsoft.com/office/powerpoint/2010/main" val="3957683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boundaries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45</a:t>
            </a:fld>
            <a:endParaRPr lang="en-US"/>
          </a:p>
        </p:txBody>
      </p:sp>
      <p:sp>
        <p:nvSpPr>
          <p:cNvPr id="8" name="Rectangle 7"/>
          <p:cNvSpPr/>
          <p:nvPr/>
        </p:nvSpPr>
        <p:spPr>
          <a:xfrm>
            <a:off x="911424" y="980728"/>
            <a:ext cx="9689545" cy="5832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0016" y="1071527"/>
            <a:ext cx="4271251" cy="2800767"/>
          </a:xfrm>
          <a:prstGeom prst="rect">
            <a:avLst/>
          </a:prstGeom>
          <a:solidFill>
            <a:schemeClr val="bg1"/>
          </a:solidFill>
          <a:ln w="25400">
            <a:solidFill>
              <a:schemeClr val="accent1">
                <a:shade val="50000"/>
              </a:schemeClr>
            </a:solidFill>
          </a:ln>
        </p:spPr>
        <p:txBody>
          <a:bodyPr wrap="square" rtlCol="0">
            <a:spAutoFit/>
          </a:bodyPr>
          <a:lstStyle/>
          <a:p>
            <a:r>
              <a:rPr lang="en-US" sz="2200" dirty="0" err="1">
                <a:solidFill>
                  <a:schemeClr val="bg1">
                    <a:lumMod val="65000"/>
                  </a:schemeClr>
                </a:solidFill>
              </a:rPr>
              <a:t>tuple_size</a:t>
            </a:r>
            <a:r>
              <a:rPr lang="en-US" sz="2200" dirty="0">
                <a:solidFill>
                  <a:schemeClr val="bg1">
                    <a:lumMod val="65000"/>
                  </a:schemeClr>
                </a:solidFill>
              </a:rPr>
              <a:t> = </a:t>
            </a:r>
            <a:r>
              <a:rPr lang="en-US" sz="2200" b="1" dirty="0">
                <a:solidFill>
                  <a:schemeClr val="bg1">
                    <a:lumMod val="65000"/>
                  </a:schemeClr>
                </a:solidFill>
              </a:rPr>
              <a:t>### </a:t>
            </a:r>
            <a:br>
              <a:rPr lang="en-US" sz="2200" b="1" dirty="0">
                <a:solidFill>
                  <a:schemeClr val="bg1">
                    <a:lumMod val="65000"/>
                  </a:schemeClr>
                </a:solidFill>
              </a:rPr>
            </a:br>
            <a:r>
              <a:rPr lang="en-US" sz="2200" dirty="0" err="1">
                <a:solidFill>
                  <a:schemeClr val="bg1">
                    <a:lumMod val="65000"/>
                  </a:schemeClr>
                </a:solidFill>
              </a:rPr>
              <a:t>predicate_offset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val_offset</a:t>
            </a:r>
            <a:r>
              <a:rPr lang="en-US" sz="2200" b="1" dirty="0">
                <a:solidFill>
                  <a:schemeClr val="bg1">
                    <a:lumMod val="65000"/>
                  </a:schemeClr>
                </a:solidFill>
              </a:rPr>
              <a:t>)</a:t>
            </a:r>
            <a:br>
              <a:rPr lang="en-US" sz="2200" b="1" dirty="0">
                <a:solidFill>
                  <a:schemeClr val="bg1">
                    <a:lumMod val="65000"/>
                  </a:schemeClr>
                </a:solidFill>
              </a:rPr>
            </a:br>
            <a:endParaRPr lang="en-US" sz="2200"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t>table.data</a:t>
            </a:r>
            <a:r>
              <a:rPr lang="en-US" sz="2200" dirty="0"/>
              <a:t> + t ∗ </a:t>
            </a:r>
            <a:r>
              <a:rPr lang="en-US" sz="2200" dirty="0" err="1"/>
              <a:t>tuple_size</a:t>
            </a:r>
            <a:endParaRPr lang="en-US" sz="2200" dirty="0"/>
          </a:p>
          <a:p>
            <a:r>
              <a:rPr lang="en-US" sz="2200" dirty="0"/>
              <a:t>  </a:t>
            </a:r>
            <a:r>
              <a:rPr lang="en-US" sz="2200" dirty="0" err="1"/>
              <a:t>val</a:t>
            </a:r>
            <a:r>
              <a:rPr lang="en-US" sz="2200" dirty="0"/>
              <a:t> = *(</a:t>
            </a:r>
            <a:r>
              <a:rPr lang="en-US" sz="2200" dirty="0" err="1"/>
              <a:t>tuple+predicate_offset</a:t>
            </a:r>
            <a:r>
              <a:rPr lang="en-US" sz="2200" dirty="0"/>
              <a:t>) </a:t>
            </a:r>
          </a:p>
          <a:p>
            <a:r>
              <a:rPr lang="en-US" sz="2200" b="1" dirty="0"/>
              <a:t>  if </a:t>
            </a:r>
            <a:r>
              <a:rPr lang="en-US" sz="2200" dirty="0"/>
              <a:t>(</a:t>
            </a:r>
            <a:r>
              <a:rPr lang="en-US" sz="2200" dirty="0" err="1"/>
              <a:t>val</a:t>
            </a:r>
            <a:r>
              <a:rPr lang="en-US" sz="2200" dirty="0"/>
              <a:t> == </a:t>
            </a:r>
            <a:r>
              <a:rPr lang="en-US" sz="2200" dirty="0" err="1"/>
              <a:t>parameter_value</a:t>
            </a:r>
            <a:r>
              <a:rPr lang="en-US" sz="2200" dirty="0"/>
              <a:t> + 1): </a:t>
            </a:r>
          </a:p>
          <a:p>
            <a:r>
              <a:rPr lang="en-US" sz="2200" dirty="0"/>
              <a:t>    emit(tuple) </a:t>
            </a:r>
          </a:p>
        </p:txBody>
      </p:sp>
      <p:sp>
        <p:nvSpPr>
          <p:cNvPr id="9" name="TextBox 8">
            <a:extLst>
              <a:ext uri="{FF2B5EF4-FFF2-40B4-BE49-F238E27FC236}">
                <a16:creationId xmlns:a16="http://schemas.microsoft.com/office/drawing/2014/main" id="{DBD61A3C-4E3B-47A1-AB20-079E0289367F}"/>
              </a:ext>
            </a:extLst>
          </p:cNvPr>
          <p:cNvSpPr txBox="1"/>
          <p:nvPr/>
        </p:nvSpPr>
        <p:spPr>
          <a:xfrm>
            <a:off x="6240016" y="4285860"/>
            <a:ext cx="4271251" cy="2462213"/>
          </a:xfrm>
          <a:prstGeom prst="rect">
            <a:avLst/>
          </a:prstGeom>
          <a:solidFill>
            <a:schemeClr val="bg1"/>
          </a:solidFill>
          <a:ln w="25400">
            <a:solidFill>
              <a:schemeClr val="accent1">
                <a:shade val="50000"/>
              </a:schemeClr>
            </a:solidFill>
          </a:ln>
        </p:spPr>
        <p:txBody>
          <a:bodyPr wrap="square" rtlCol="0">
            <a:spAutoFit/>
          </a:bodyPr>
          <a:lstStyle/>
          <a:p>
            <a:r>
              <a:rPr lang="en-US" sz="2200" dirty="0">
                <a:solidFill>
                  <a:schemeClr val="bg1">
                    <a:lumMod val="65000"/>
                  </a:schemeClr>
                </a:solidFill>
              </a:rPr>
              <a:t>tuple2_size = </a:t>
            </a:r>
            <a:r>
              <a:rPr lang="en-US" sz="2200" b="1" dirty="0">
                <a:solidFill>
                  <a:schemeClr val="bg1">
                    <a:lumMod val="65000"/>
                  </a:schemeClr>
                </a:solidFill>
              </a:rPr>
              <a:t>###</a:t>
            </a:r>
          </a:p>
          <a:p>
            <a:r>
              <a:rPr lang="en-US" sz="2200" dirty="0" err="1">
                <a:solidFill>
                  <a:schemeClr val="bg1">
                    <a:lumMod val="65000"/>
                  </a:schemeClr>
                </a:solidFill>
              </a:rPr>
              <a:t>key_offset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d_offset</a:t>
            </a:r>
            <a:r>
              <a:rPr lang="en-US" sz="2200" b="1" dirty="0">
                <a:solidFill>
                  <a:schemeClr val="bg1">
                    <a:lumMod val="65000"/>
                  </a:schemeClr>
                </a:solidFill>
              </a:rPr>
              <a:t>)</a:t>
            </a:r>
            <a:endParaRPr lang="en-US" sz="2200" dirty="0">
              <a:solidFill>
                <a:schemeClr val="bg1">
                  <a:lumMod val="65000"/>
                </a:schemeClr>
              </a:solidFill>
            </a:endParaRPr>
          </a:p>
          <a:p>
            <a:r>
              <a:rPr lang="en-US" sz="2200" b="1" dirty="0"/>
              <a:t>for </a:t>
            </a:r>
            <a:r>
              <a:rPr lang="en-US" sz="2200" dirty="0"/>
              <a:t>t </a:t>
            </a:r>
            <a:r>
              <a:rPr lang="en-US" sz="2200" b="1" dirty="0"/>
              <a:t>in range</a:t>
            </a:r>
            <a:r>
              <a:rPr lang="en-US" sz="2200" dirty="0"/>
              <a:t>(</a:t>
            </a:r>
            <a:r>
              <a:rPr lang="en-US" sz="2200" dirty="0" err="1"/>
              <a:t>emitted.num_tuples</a:t>
            </a:r>
            <a:r>
              <a:rPr lang="en-US" sz="2200" dirty="0"/>
              <a:t>): </a:t>
            </a:r>
            <a:br>
              <a:rPr lang="en-US" sz="2200" dirty="0"/>
            </a:br>
            <a:r>
              <a:rPr lang="en-US" sz="2200" dirty="0"/>
              <a:t>  t2 = </a:t>
            </a:r>
            <a:r>
              <a:rPr lang="en-US" sz="2200" dirty="0" err="1"/>
              <a:t>emitted.data</a:t>
            </a:r>
            <a:r>
              <a:rPr lang="en-US" sz="2200" dirty="0"/>
              <a:t> + t ∗ tuple2_size</a:t>
            </a:r>
          </a:p>
          <a:p>
            <a:r>
              <a:rPr lang="en-US" sz="2200" dirty="0"/>
              <a:t>  k = hash(*(t2+key_offset) )</a:t>
            </a:r>
          </a:p>
          <a:p>
            <a:r>
              <a:rPr lang="en-US" sz="2200" b="1" dirty="0"/>
              <a:t>  while </a:t>
            </a:r>
            <a:r>
              <a:rPr lang="en-US" sz="2200" dirty="0"/>
              <a:t>(</a:t>
            </a:r>
            <a:r>
              <a:rPr lang="en-US" sz="2200" dirty="0" err="1"/>
              <a:t>probe_ht</a:t>
            </a:r>
            <a:r>
              <a:rPr lang="en-US" sz="2200" dirty="0"/>
              <a:t>(k)): </a:t>
            </a:r>
          </a:p>
          <a:p>
            <a:r>
              <a:rPr lang="en-US" sz="2200" dirty="0"/>
              <a:t>    emit(t2, </a:t>
            </a:r>
            <a:r>
              <a:rPr lang="en-US" sz="2200" dirty="0" err="1"/>
              <a:t>probe_match</a:t>
            </a:r>
            <a:r>
              <a:rPr lang="en-US" sz="2200" dirty="0"/>
              <a:t>) </a:t>
            </a:r>
          </a:p>
        </p:txBody>
      </p:sp>
      <p:sp>
        <p:nvSpPr>
          <p:cNvPr id="11" name="TextBox 10">
            <a:extLst>
              <a:ext uri="{FF2B5EF4-FFF2-40B4-BE49-F238E27FC236}">
                <a16:creationId xmlns:a16="http://schemas.microsoft.com/office/drawing/2014/main" id="{2C7540BB-266F-40F8-ACDF-A54C4ED3EE04}"/>
              </a:ext>
            </a:extLst>
          </p:cNvPr>
          <p:cNvSpPr txBox="1"/>
          <p:nvPr/>
        </p:nvSpPr>
        <p:spPr>
          <a:xfrm>
            <a:off x="1032661" y="2996952"/>
            <a:ext cx="4271251" cy="1785104"/>
          </a:xfrm>
          <a:prstGeom prst="rect">
            <a:avLst/>
          </a:prstGeom>
          <a:solidFill>
            <a:schemeClr val="bg1"/>
          </a:solidFill>
          <a:ln w="25400">
            <a:solidFill>
              <a:schemeClr val="accent1">
                <a:shade val="50000"/>
              </a:schemeClr>
            </a:solidFill>
          </a:ln>
        </p:spPr>
        <p:txBody>
          <a:bodyPr wrap="square" rtlCol="0">
            <a:spAutoFit/>
          </a:bodyPr>
          <a:lstStyle/>
          <a:p>
            <a:r>
              <a:rPr lang="en-US" sz="2200" dirty="0"/>
              <a:t>Main:</a:t>
            </a:r>
          </a:p>
          <a:p>
            <a:r>
              <a:rPr lang="en-US" sz="2200" dirty="0"/>
              <a:t>   execute(Op-1)</a:t>
            </a:r>
          </a:p>
          <a:p>
            <a:r>
              <a:rPr lang="en-US" sz="2200" dirty="0"/>
              <a:t>   execute(Op-2)</a:t>
            </a:r>
          </a:p>
          <a:p>
            <a:r>
              <a:rPr lang="en-US" sz="2200" dirty="0"/>
              <a:t>   …</a:t>
            </a:r>
          </a:p>
          <a:p>
            <a:r>
              <a:rPr lang="en-US" sz="2200" dirty="0"/>
              <a:t>   execute(Op-n)</a:t>
            </a:r>
          </a:p>
        </p:txBody>
      </p:sp>
      <p:cxnSp>
        <p:nvCxnSpPr>
          <p:cNvPr id="13" name="Connector: Curved 12">
            <a:extLst>
              <a:ext uri="{FF2B5EF4-FFF2-40B4-BE49-F238E27FC236}">
                <a16:creationId xmlns:a16="http://schemas.microsoft.com/office/drawing/2014/main" id="{7134BE6F-8014-4648-A0DD-44FFFAAB9F96}"/>
              </a:ext>
            </a:extLst>
          </p:cNvPr>
          <p:cNvCxnSpPr>
            <a:cxnSpLocks/>
          </p:cNvCxnSpPr>
          <p:nvPr/>
        </p:nvCxnSpPr>
        <p:spPr>
          <a:xfrm>
            <a:off x="2999656" y="3933056"/>
            <a:ext cx="3168352" cy="1306021"/>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2969D8-C89C-4473-9941-AABAE334A225}"/>
              </a:ext>
            </a:extLst>
          </p:cNvPr>
          <p:cNvSpPr txBox="1"/>
          <p:nvPr/>
        </p:nvSpPr>
        <p:spPr>
          <a:xfrm>
            <a:off x="996657" y="980728"/>
            <a:ext cx="3871573" cy="1569660"/>
          </a:xfrm>
          <a:prstGeom prst="rect">
            <a:avLst/>
          </a:prstGeom>
          <a:solidFill>
            <a:schemeClr val="bg1">
              <a:lumMod val="75000"/>
            </a:schemeClr>
          </a:solidFill>
        </p:spPr>
        <p:txBody>
          <a:bodyPr wrap="none" rtlCol="0">
            <a:spAutoFit/>
          </a:bodyPr>
          <a:lstStyle/>
          <a:p>
            <a:r>
              <a:rPr lang="en-US" dirty="0">
                <a:latin typeface="Courier New" charset="0"/>
                <a:ea typeface="Courier New" charset="0"/>
                <a:cs typeface="Courier New" charset="0"/>
              </a:rPr>
              <a:t>SELECT </a:t>
            </a:r>
            <a:r>
              <a:rPr lang="en-US" dirty="0" err="1">
                <a:latin typeface="Courier New" charset="0"/>
                <a:ea typeface="Courier New" charset="0"/>
                <a:cs typeface="Courier New" charset="0"/>
              </a:rPr>
              <a:t>A.a</a:t>
            </a:r>
            <a:r>
              <a:rPr lang="en-US" dirty="0">
                <a:latin typeface="Courier New" charset="0"/>
                <a:ea typeface="Courier New" charset="0"/>
                <a:cs typeface="Courier New" charset="0"/>
              </a:rPr>
              <a:t> + </a:t>
            </a:r>
            <a:r>
              <a:rPr lang="en-US" dirty="0" err="1">
                <a:latin typeface="Courier New" charset="0"/>
                <a:ea typeface="Courier New" charset="0"/>
                <a:cs typeface="Courier New" charset="0"/>
              </a:rPr>
              <a:t>B.b</a:t>
            </a:r>
            <a:r>
              <a:rPr lang="en-US" dirty="0">
                <a:latin typeface="Courier New" charset="0"/>
                <a:ea typeface="Courier New" charset="0"/>
                <a:cs typeface="Courier New" charset="0"/>
              </a:rPr>
              <a:t> </a:t>
            </a:r>
            <a:br>
              <a:rPr lang="en-US" dirty="0">
                <a:latin typeface="Courier New" charset="0"/>
                <a:ea typeface="Courier New" charset="0"/>
                <a:cs typeface="Courier New" charset="0"/>
              </a:rPr>
            </a:br>
            <a:r>
              <a:rPr lang="en-US" dirty="0">
                <a:latin typeface="Courier New" charset="0"/>
                <a:ea typeface="Courier New" charset="0"/>
                <a:cs typeface="Courier New" charset="0"/>
              </a:rPr>
              <a:t>FROM A, B</a:t>
            </a:r>
          </a:p>
          <a:p>
            <a:r>
              <a:rPr lang="en-US" dirty="0">
                <a:latin typeface="Courier New" charset="0"/>
                <a:ea typeface="Courier New" charset="0"/>
                <a:cs typeface="Courier New" charset="0"/>
              </a:rPr>
              <a:t>WHERE </a:t>
            </a:r>
            <a:r>
              <a:rPr lang="en-US" dirty="0" err="1">
                <a:latin typeface="Courier New" charset="0"/>
                <a:ea typeface="Courier New" charset="0"/>
                <a:cs typeface="Courier New" charset="0"/>
              </a:rPr>
              <a:t>A.val</a:t>
            </a:r>
            <a:r>
              <a:rPr lang="en-US" dirty="0">
                <a:latin typeface="Courier New" charset="0"/>
                <a:ea typeface="Courier New" charset="0"/>
                <a:cs typeface="Courier New" charset="0"/>
              </a:rPr>
              <a:t> = ? + 1 </a:t>
            </a:r>
          </a:p>
          <a:p>
            <a:r>
              <a:rPr lang="en-US" dirty="0">
                <a:latin typeface="Courier New" charset="0"/>
                <a:cs typeface="Courier New" charset="0"/>
              </a:rPr>
              <a:t>   AND </a:t>
            </a:r>
            <a:r>
              <a:rPr lang="en-US" dirty="0" err="1">
                <a:latin typeface="Courier New" charset="0"/>
                <a:cs typeface="Courier New" charset="0"/>
              </a:rPr>
              <a:t>B.c</a:t>
            </a:r>
            <a:r>
              <a:rPr lang="en-US" dirty="0">
                <a:latin typeface="Courier New" charset="0"/>
                <a:cs typeface="Courier New" charset="0"/>
              </a:rPr>
              <a:t> = </a:t>
            </a:r>
            <a:r>
              <a:rPr lang="en-US" dirty="0" err="1">
                <a:latin typeface="Courier New" charset="0"/>
                <a:cs typeface="Courier New" charset="0"/>
              </a:rPr>
              <a:t>A.d</a:t>
            </a:r>
            <a:endParaRPr lang="en-US" dirty="0"/>
          </a:p>
        </p:txBody>
      </p:sp>
      <p:cxnSp>
        <p:nvCxnSpPr>
          <p:cNvPr id="6" name="Connector: Curved 5">
            <a:extLst>
              <a:ext uri="{FF2B5EF4-FFF2-40B4-BE49-F238E27FC236}">
                <a16:creationId xmlns:a16="http://schemas.microsoft.com/office/drawing/2014/main" id="{77B718D1-C00B-4692-9040-E9B3C52DE06F}"/>
              </a:ext>
            </a:extLst>
          </p:cNvPr>
          <p:cNvCxnSpPr>
            <a:cxnSpLocks/>
          </p:cNvCxnSpPr>
          <p:nvPr/>
        </p:nvCxnSpPr>
        <p:spPr>
          <a:xfrm flipV="1">
            <a:off x="2999656" y="2636648"/>
            <a:ext cx="3168352" cy="897885"/>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B1783B-EA10-4AB5-9593-263CCBA9E9B5}"/>
              </a:ext>
            </a:extLst>
          </p:cNvPr>
          <p:cNvSpPr txBox="1"/>
          <p:nvPr/>
        </p:nvSpPr>
        <p:spPr>
          <a:xfrm>
            <a:off x="10773700" y="2034687"/>
            <a:ext cx="1068264" cy="1323439"/>
          </a:xfrm>
          <a:prstGeom prst="rect">
            <a:avLst/>
          </a:prstGeom>
          <a:noFill/>
        </p:spPr>
        <p:txBody>
          <a:bodyPr wrap="square" rtlCol="0">
            <a:spAutoFit/>
          </a:bodyPr>
          <a:lstStyle/>
          <a:p>
            <a:r>
              <a:rPr lang="el-GR" sz="8000" dirty="0">
                <a:latin typeface="Cambria Math" panose="02040503050406030204" pitchFamily="18" charset="0"/>
                <a:ea typeface="Cambria Math" panose="02040503050406030204" pitchFamily="18" charset="0"/>
              </a:rPr>
              <a:t>σ</a:t>
            </a:r>
            <a:endParaRPr lang="en-US" sz="8000" dirty="0"/>
          </a:p>
        </p:txBody>
      </p:sp>
      <p:sp>
        <p:nvSpPr>
          <p:cNvPr id="16" name="TextBox 15">
            <a:extLst>
              <a:ext uri="{FF2B5EF4-FFF2-40B4-BE49-F238E27FC236}">
                <a16:creationId xmlns:a16="http://schemas.microsoft.com/office/drawing/2014/main" id="{191B8339-506D-4C7B-9EED-5CB909D57DA7}"/>
              </a:ext>
            </a:extLst>
          </p:cNvPr>
          <p:cNvSpPr txBox="1"/>
          <p:nvPr/>
        </p:nvSpPr>
        <p:spPr>
          <a:xfrm>
            <a:off x="10632504" y="4337809"/>
            <a:ext cx="1068264" cy="1323439"/>
          </a:xfrm>
          <a:prstGeom prst="rect">
            <a:avLst/>
          </a:prstGeom>
          <a:noFill/>
        </p:spPr>
        <p:txBody>
          <a:bodyPr wrap="square" rtlCol="0">
            <a:spAutoFit/>
          </a:bodyPr>
          <a:lstStyle/>
          <a:p>
            <a:r>
              <a:rPr lang="en-US" sz="8000" dirty="0">
                <a:latin typeface="Cambria Math" panose="02040503050406030204" pitchFamily="18" charset="0"/>
                <a:ea typeface="Cambria Math" panose="02040503050406030204" pitchFamily="18" charset="0"/>
              </a:rPr>
              <a:t>⋈</a:t>
            </a:r>
            <a:endParaRPr lang="en-US" sz="8000" dirty="0"/>
          </a:p>
        </p:txBody>
      </p:sp>
    </p:spTree>
    <p:extLst>
      <p:ext uri="{BB962C8B-B14F-4D97-AF65-F5344CB8AC3E}">
        <p14:creationId xmlns:p14="http://schemas.microsoft.com/office/powerpoint/2010/main" val="6815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Generated code: more specialization</a:t>
            </a:r>
          </a:p>
        </p:txBody>
      </p:sp>
      <p:sp>
        <p:nvSpPr>
          <p:cNvPr id="4" name="Slide Number Placeholder 3"/>
          <p:cNvSpPr>
            <a:spLocks noGrp="1"/>
          </p:cNvSpPr>
          <p:nvPr>
            <p:ph type="sldNum" sz="quarter" idx="12"/>
          </p:nvPr>
        </p:nvSpPr>
        <p:spPr/>
        <p:txBody>
          <a:bodyPr/>
          <a:lstStyle/>
          <a:p>
            <a:fld id="{35B54189-C436-47D0-AC37-8484B13A8E13}" type="slidenum">
              <a:rPr lang="en-US" smtClean="0"/>
              <a:pPr/>
              <a:t>46</a:t>
            </a:fld>
            <a:endParaRPr lang="en-US"/>
          </a:p>
        </p:txBody>
      </p:sp>
      <p:sp>
        <p:nvSpPr>
          <p:cNvPr id="8" name="Rectangle 7"/>
          <p:cNvSpPr/>
          <p:nvPr/>
        </p:nvSpPr>
        <p:spPr>
          <a:xfrm>
            <a:off x="911424" y="980728"/>
            <a:ext cx="9689545" cy="58326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240016" y="1071527"/>
            <a:ext cx="4271251" cy="3139321"/>
          </a:xfrm>
          <a:prstGeom prst="rect">
            <a:avLst/>
          </a:prstGeom>
          <a:solidFill>
            <a:schemeClr val="bg1"/>
          </a:solidFill>
          <a:ln w="25400">
            <a:solidFill>
              <a:schemeClr val="accent1">
                <a:shade val="50000"/>
              </a:schemeClr>
            </a:solidFill>
          </a:ln>
        </p:spPr>
        <p:txBody>
          <a:bodyPr wrap="square" rtlCol="0">
            <a:spAutoFit/>
          </a:bodyPr>
          <a:lstStyle/>
          <a:p>
            <a:r>
              <a:rPr lang="en-US" sz="2200" dirty="0" err="1">
                <a:solidFill>
                  <a:schemeClr val="bg1">
                    <a:lumMod val="65000"/>
                  </a:schemeClr>
                </a:solidFill>
              </a:rPr>
              <a:t>tuple_size</a:t>
            </a:r>
            <a:r>
              <a:rPr lang="en-US" sz="2200" dirty="0">
                <a:solidFill>
                  <a:schemeClr val="bg1">
                    <a:lumMod val="65000"/>
                  </a:schemeClr>
                </a:solidFill>
              </a:rPr>
              <a:t> = </a:t>
            </a:r>
            <a:r>
              <a:rPr lang="en-US" sz="2200" b="1" dirty="0">
                <a:solidFill>
                  <a:schemeClr val="bg1">
                    <a:lumMod val="65000"/>
                  </a:schemeClr>
                </a:solidFill>
              </a:rPr>
              <a:t>### </a:t>
            </a:r>
            <a:br>
              <a:rPr lang="en-US" sz="2200" b="1" dirty="0">
                <a:solidFill>
                  <a:schemeClr val="bg1">
                    <a:lumMod val="65000"/>
                  </a:schemeClr>
                </a:solidFill>
              </a:rPr>
            </a:br>
            <a:r>
              <a:rPr lang="en-US" sz="2200" dirty="0" err="1">
                <a:solidFill>
                  <a:schemeClr val="bg1">
                    <a:lumMod val="65000"/>
                  </a:schemeClr>
                </a:solidFill>
              </a:rPr>
              <a:t>predicate_offset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val_offset</a:t>
            </a:r>
            <a:r>
              <a:rPr lang="en-US" sz="2200" b="1" dirty="0">
                <a:solidFill>
                  <a:schemeClr val="bg1">
                    <a:lumMod val="65000"/>
                  </a:schemeClr>
                </a:solidFill>
              </a:rPr>
              <a:t>)</a:t>
            </a:r>
            <a:br>
              <a:rPr lang="en-US" sz="2200" b="1" dirty="0">
                <a:solidFill>
                  <a:schemeClr val="bg1">
                    <a:lumMod val="65000"/>
                  </a:schemeClr>
                </a:solidFill>
              </a:rPr>
            </a:br>
            <a:r>
              <a:rPr lang="en-US" sz="2200" dirty="0" err="1">
                <a:solidFill>
                  <a:schemeClr val="bg1">
                    <a:lumMod val="65000"/>
                  </a:schemeClr>
                </a:solidFill>
              </a:rPr>
              <a:t>parameter_value</a:t>
            </a:r>
            <a:r>
              <a:rPr lang="en-US" sz="2200" dirty="0">
                <a:solidFill>
                  <a:schemeClr val="bg1">
                    <a:lumMod val="65000"/>
                  </a:schemeClr>
                </a:solidFill>
              </a:rPr>
              <a:t> = </a:t>
            </a:r>
            <a:r>
              <a:rPr lang="en-US" sz="2200" b="1" dirty="0">
                <a:solidFill>
                  <a:schemeClr val="bg1">
                    <a:lumMod val="65000"/>
                  </a:schemeClr>
                </a:solidFill>
              </a:rPr>
              <a:t>###</a:t>
            </a:r>
          </a:p>
          <a:p>
            <a:endParaRPr lang="en-US" sz="2200"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 </a:t>
            </a:r>
            <a:br>
              <a:rPr lang="en-US" sz="2200" dirty="0"/>
            </a:br>
            <a:r>
              <a:rPr lang="en-US" sz="2200" dirty="0"/>
              <a:t>  tuple = </a:t>
            </a:r>
            <a:r>
              <a:rPr lang="en-US" sz="2200" dirty="0" err="1"/>
              <a:t>table.data</a:t>
            </a:r>
            <a:r>
              <a:rPr lang="en-US" sz="2200" dirty="0"/>
              <a:t> + t ∗ </a:t>
            </a:r>
            <a:r>
              <a:rPr lang="en-US" sz="2200" dirty="0" err="1"/>
              <a:t>tuple_size</a:t>
            </a:r>
            <a:endParaRPr lang="en-US" sz="2200" dirty="0"/>
          </a:p>
          <a:p>
            <a:r>
              <a:rPr lang="en-US" sz="2200" dirty="0"/>
              <a:t>  </a:t>
            </a:r>
            <a:r>
              <a:rPr lang="en-US" sz="2200" dirty="0" err="1"/>
              <a:t>val</a:t>
            </a:r>
            <a:r>
              <a:rPr lang="en-US" sz="2200" dirty="0"/>
              <a:t> = *(</a:t>
            </a:r>
            <a:r>
              <a:rPr lang="en-US" sz="2200" dirty="0" err="1"/>
              <a:t>tuple+predicate_offset</a:t>
            </a:r>
            <a:r>
              <a:rPr lang="en-US" sz="2200" dirty="0"/>
              <a:t>) </a:t>
            </a:r>
          </a:p>
          <a:p>
            <a:r>
              <a:rPr lang="en-US" sz="2200" b="1" dirty="0"/>
              <a:t>  if </a:t>
            </a:r>
            <a:r>
              <a:rPr lang="en-US" sz="2200" dirty="0"/>
              <a:t>(</a:t>
            </a:r>
            <a:r>
              <a:rPr lang="en-US" sz="2200" dirty="0" err="1"/>
              <a:t>val</a:t>
            </a:r>
            <a:r>
              <a:rPr lang="en-US" sz="2200" dirty="0"/>
              <a:t> == </a:t>
            </a:r>
            <a:r>
              <a:rPr lang="en-US" sz="2200" dirty="0" err="1"/>
              <a:t>parameter_value</a:t>
            </a:r>
            <a:r>
              <a:rPr lang="en-US" sz="2200" dirty="0"/>
              <a:t> + 1): </a:t>
            </a:r>
          </a:p>
          <a:p>
            <a:r>
              <a:rPr lang="en-US" sz="2200" dirty="0"/>
              <a:t>    emit(tuple) </a:t>
            </a:r>
          </a:p>
        </p:txBody>
      </p:sp>
      <p:sp>
        <p:nvSpPr>
          <p:cNvPr id="9" name="TextBox 8">
            <a:extLst>
              <a:ext uri="{FF2B5EF4-FFF2-40B4-BE49-F238E27FC236}">
                <a16:creationId xmlns:a16="http://schemas.microsoft.com/office/drawing/2014/main" id="{DBD61A3C-4E3B-47A1-AB20-079E0289367F}"/>
              </a:ext>
            </a:extLst>
          </p:cNvPr>
          <p:cNvSpPr txBox="1"/>
          <p:nvPr/>
        </p:nvSpPr>
        <p:spPr>
          <a:xfrm>
            <a:off x="6240016" y="4285860"/>
            <a:ext cx="4271251" cy="2462213"/>
          </a:xfrm>
          <a:prstGeom prst="rect">
            <a:avLst/>
          </a:prstGeom>
          <a:solidFill>
            <a:schemeClr val="bg1"/>
          </a:solidFill>
          <a:ln w="25400">
            <a:solidFill>
              <a:schemeClr val="accent1">
                <a:shade val="50000"/>
              </a:schemeClr>
            </a:solidFill>
          </a:ln>
        </p:spPr>
        <p:txBody>
          <a:bodyPr wrap="square" rtlCol="0">
            <a:spAutoFit/>
          </a:bodyPr>
          <a:lstStyle/>
          <a:p>
            <a:r>
              <a:rPr lang="en-US" sz="2200" dirty="0">
                <a:solidFill>
                  <a:schemeClr val="bg1">
                    <a:lumMod val="65000"/>
                  </a:schemeClr>
                </a:solidFill>
              </a:rPr>
              <a:t>tuple2_size = </a:t>
            </a:r>
            <a:r>
              <a:rPr lang="en-US" sz="2200" b="1" dirty="0">
                <a:solidFill>
                  <a:schemeClr val="bg1">
                    <a:lumMod val="65000"/>
                  </a:schemeClr>
                </a:solidFill>
              </a:rPr>
              <a:t>###</a:t>
            </a:r>
          </a:p>
          <a:p>
            <a:r>
              <a:rPr lang="en-US" sz="2200" dirty="0" err="1">
                <a:solidFill>
                  <a:schemeClr val="bg1">
                    <a:lumMod val="65000"/>
                  </a:schemeClr>
                </a:solidFill>
              </a:rPr>
              <a:t>key_offset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d_offset</a:t>
            </a:r>
            <a:r>
              <a:rPr lang="en-US" sz="2200" b="1" dirty="0">
                <a:solidFill>
                  <a:schemeClr val="bg1">
                    <a:lumMod val="65000"/>
                  </a:schemeClr>
                </a:solidFill>
              </a:rPr>
              <a:t>)</a:t>
            </a:r>
            <a:endParaRPr lang="en-US" sz="2200" dirty="0">
              <a:solidFill>
                <a:schemeClr val="bg1">
                  <a:lumMod val="65000"/>
                </a:schemeClr>
              </a:solidFill>
            </a:endParaRPr>
          </a:p>
          <a:p>
            <a:r>
              <a:rPr lang="en-US" sz="2200" b="1" dirty="0"/>
              <a:t>for </a:t>
            </a:r>
            <a:r>
              <a:rPr lang="en-US" sz="2200" dirty="0"/>
              <a:t>t </a:t>
            </a:r>
            <a:r>
              <a:rPr lang="en-US" sz="2200" b="1" dirty="0"/>
              <a:t>in range</a:t>
            </a:r>
            <a:r>
              <a:rPr lang="en-US" sz="2200" dirty="0"/>
              <a:t>(</a:t>
            </a:r>
            <a:r>
              <a:rPr lang="en-US" sz="2200" dirty="0" err="1"/>
              <a:t>emitted.num_tuples</a:t>
            </a:r>
            <a:r>
              <a:rPr lang="en-US" sz="2200" dirty="0"/>
              <a:t>): </a:t>
            </a:r>
            <a:br>
              <a:rPr lang="en-US" sz="2200" dirty="0"/>
            </a:br>
            <a:r>
              <a:rPr lang="en-US" sz="2200" dirty="0"/>
              <a:t>  t2 = </a:t>
            </a:r>
            <a:r>
              <a:rPr lang="en-US" sz="2200" dirty="0" err="1"/>
              <a:t>emitted.data</a:t>
            </a:r>
            <a:r>
              <a:rPr lang="en-US" sz="2200" dirty="0"/>
              <a:t> + t ∗ tuple2_size</a:t>
            </a:r>
          </a:p>
          <a:p>
            <a:r>
              <a:rPr lang="en-US" sz="2200" dirty="0"/>
              <a:t>  k = hash(*(t2+key_offset) )</a:t>
            </a:r>
          </a:p>
          <a:p>
            <a:r>
              <a:rPr lang="en-US" sz="2200" b="1" dirty="0"/>
              <a:t>  while </a:t>
            </a:r>
            <a:r>
              <a:rPr lang="en-US" sz="2200" dirty="0"/>
              <a:t>(</a:t>
            </a:r>
            <a:r>
              <a:rPr lang="en-US" sz="2200" dirty="0" err="1"/>
              <a:t>probe_ht</a:t>
            </a:r>
            <a:r>
              <a:rPr lang="en-US" sz="2200" dirty="0"/>
              <a:t>(k)): </a:t>
            </a:r>
          </a:p>
          <a:p>
            <a:r>
              <a:rPr lang="en-US" sz="2200" dirty="0"/>
              <a:t>    emit(t2, </a:t>
            </a:r>
            <a:r>
              <a:rPr lang="en-US" sz="2200" dirty="0" err="1"/>
              <a:t>probe_match</a:t>
            </a:r>
            <a:r>
              <a:rPr lang="en-US" sz="2200" dirty="0"/>
              <a:t>) </a:t>
            </a:r>
          </a:p>
        </p:txBody>
      </p:sp>
      <p:sp>
        <p:nvSpPr>
          <p:cNvPr id="20" name="TextBox 19">
            <a:extLst>
              <a:ext uri="{FF2B5EF4-FFF2-40B4-BE49-F238E27FC236}">
                <a16:creationId xmlns:a16="http://schemas.microsoft.com/office/drawing/2014/main" id="{0DE1A00D-C0DB-4759-9695-15FE0532BE13}"/>
              </a:ext>
            </a:extLst>
          </p:cNvPr>
          <p:cNvSpPr txBox="1"/>
          <p:nvPr/>
        </p:nvSpPr>
        <p:spPr>
          <a:xfrm>
            <a:off x="996657" y="980728"/>
            <a:ext cx="3871573" cy="1569660"/>
          </a:xfrm>
          <a:prstGeom prst="rect">
            <a:avLst/>
          </a:prstGeom>
          <a:solidFill>
            <a:schemeClr val="bg1">
              <a:lumMod val="75000"/>
            </a:schemeClr>
          </a:solidFill>
        </p:spPr>
        <p:txBody>
          <a:bodyPr wrap="none" rtlCol="0">
            <a:spAutoFit/>
          </a:bodyPr>
          <a:lstStyle/>
          <a:p>
            <a:r>
              <a:rPr lang="en-US" dirty="0">
                <a:latin typeface="Courier New" charset="0"/>
                <a:ea typeface="Courier New" charset="0"/>
                <a:cs typeface="Courier New" charset="0"/>
              </a:rPr>
              <a:t>SELECT </a:t>
            </a:r>
            <a:r>
              <a:rPr lang="en-US" dirty="0" err="1">
                <a:latin typeface="Courier New" charset="0"/>
                <a:ea typeface="Courier New" charset="0"/>
                <a:cs typeface="Courier New" charset="0"/>
              </a:rPr>
              <a:t>A.a</a:t>
            </a:r>
            <a:r>
              <a:rPr lang="en-US" dirty="0">
                <a:latin typeface="Courier New" charset="0"/>
                <a:ea typeface="Courier New" charset="0"/>
                <a:cs typeface="Courier New" charset="0"/>
              </a:rPr>
              <a:t> + </a:t>
            </a:r>
            <a:r>
              <a:rPr lang="en-US" dirty="0" err="1">
                <a:latin typeface="Courier New" charset="0"/>
                <a:ea typeface="Courier New" charset="0"/>
                <a:cs typeface="Courier New" charset="0"/>
              </a:rPr>
              <a:t>B.b</a:t>
            </a:r>
            <a:r>
              <a:rPr lang="en-US" dirty="0">
                <a:latin typeface="Courier New" charset="0"/>
                <a:ea typeface="Courier New" charset="0"/>
                <a:cs typeface="Courier New" charset="0"/>
              </a:rPr>
              <a:t> </a:t>
            </a:r>
            <a:br>
              <a:rPr lang="en-US" dirty="0">
                <a:latin typeface="Courier New" charset="0"/>
                <a:ea typeface="Courier New" charset="0"/>
                <a:cs typeface="Courier New" charset="0"/>
              </a:rPr>
            </a:br>
            <a:r>
              <a:rPr lang="en-US" dirty="0">
                <a:latin typeface="Courier New" charset="0"/>
                <a:ea typeface="Courier New" charset="0"/>
                <a:cs typeface="Courier New" charset="0"/>
              </a:rPr>
              <a:t>FROM A, B</a:t>
            </a:r>
          </a:p>
          <a:p>
            <a:r>
              <a:rPr lang="en-US" dirty="0">
                <a:latin typeface="Courier New" charset="0"/>
                <a:ea typeface="Courier New" charset="0"/>
                <a:cs typeface="Courier New" charset="0"/>
              </a:rPr>
              <a:t>WHERE </a:t>
            </a:r>
            <a:r>
              <a:rPr lang="en-US" dirty="0" err="1">
                <a:latin typeface="Courier New" charset="0"/>
                <a:ea typeface="Courier New" charset="0"/>
                <a:cs typeface="Courier New" charset="0"/>
              </a:rPr>
              <a:t>A.val</a:t>
            </a:r>
            <a:r>
              <a:rPr lang="en-US" dirty="0">
                <a:latin typeface="Courier New" charset="0"/>
                <a:ea typeface="Courier New" charset="0"/>
                <a:cs typeface="Courier New" charset="0"/>
              </a:rPr>
              <a:t> = ? + 1 </a:t>
            </a:r>
          </a:p>
          <a:p>
            <a:r>
              <a:rPr lang="en-US" dirty="0">
                <a:latin typeface="Courier New" charset="0"/>
                <a:cs typeface="Courier New" charset="0"/>
              </a:rPr>
              <a:t>   AND </a:t>
            </a:r>
            <a:r>
              <a:rPr lang="en-US" dirty="0" err="1">
                <a:latin typeface="Courier New" charset="0"/>
                <a:cs typeface="Courier New" charset="0"/>
              </a:rPr>
              <a:t>B.c</a:t>
            </a:r>
            <a:r>
              <a:rPr lang="en-US" dirty="0">
                <a:latin typeface="Courier New" charset="0"/>
                <a:cs typeface="Courier New" charset="0"/>
              </a:rPr>
              <a:t> = </a:t>
            </a:r>
            <a:r>
              <a:rPr lang="en-US" dirty="0" err="1">
                <a:latin typeface="Courier New" charset="0"/>
                <a:cs typeface="Courier New" charset="0"/>
              </a:rPr>
              <a:t>A.d</a:t>
            </a:r>
            <a:endParaRPr lang="en-US" dirty="0"/>
          </a:p>
        </p:txBody>
      </p:sp>
      <p:sp>
        <p:nvSpPr>
          <p:cNvPr id="24" name="TextBox 23">
            <a:extLst>
              <a:ext uri="{FF2B5EF4-FFF2-40B4-BE49-F238E27FC236}">
                <a16:creationId xmlns:a16="http://schemas.microsoft.com/office/drawing/2014/main" id="{BB285730-35BB-462F-AB8F-F27E1904449F}"/>
              </a:ext>
            </a:extLst>
          </p:cNvPr>
          <p:cNvSpPr txBox="1"/>
          <p:nvPr/>
        </p:nvSpPr>
        <p:spPr>
          <a:xfrm>
            <a:off x="-79231" y="4989233"/>
            <a:ext cx="1068264" cy="1323439"/>
          </a:xfrm>
          <a:prstGeom prst="rect">
            <a:avLst/>
          </a:prstGeom>
          <a:noFill/>
        </p:spPr>
        <p:txBody>
          <a:bodyPr wrap="square" rtlCol="0">
            <a:spAutoFit/>
          </a:bodyPr>
          <a:lstStyle/>
          <a:p>
            <a:r>
              <a:rPr lang="en-US" sz="8000" dirty="0">
                <a:latin typeface="Cambria Math" panose="02040503050406030204" pitchFamily="18" charset="0"/>
                <a:ea typeface="Cambria Math" panose="02040503050406030204" pitchFamily="18" charset="0"/>
              </a:rPr>
              <a:t>⋈</a:t>
            </a:r>
            <a:endParaRPr lang="en-US" sz="8000" dirty="0"/>
          </a:p>
        </p:txBody>
      </p:sp>
      <p:sp>
        <p:nvSpPr>
          <p:cNvPr id="25" name="TextBox 24">
            <a:extLst>
              <a:ext uri="{FF2B5EF4-FFF2-40B4-BE49-F238E27FC236}">
                <a16:creationId xmlns:a16="http://schemas.microsoft.com/office/drawing/2014/main" id="{71FD0F36-1631-49A3-9F15-FEA1499DC1EE}"/>
              </a:ext>
            </a:extLst>
          </p:cNvPr>
          <p:cNvSpPr txBox="1"/>
          <p:nvPr/>
        </p:nvSpPr>
        <p:spPr>
          <a:xfrm>
            <a:off x="10989724" y="2698795"/>
            <a:ext cx="1068264" cy="1323439"/>
          </a:xfrm>
          <a:prstGeom prst="rect">
            <a:avLst/>
          </a:prstGeom>
          <a:noFill/>
        </p:spPr>
        <p:txBody>
          <a:bodyPr wrap="square" rtlCol="0">
            <a:spAutoFit/>
          </a:bodyPr>
          <a:lstStyle/>
          <a:p>
            <a:r>
              <a:rPr lang="el-GR" sz="8000" dirty="0">
                <a:latin typeface="Cambria Math" panose="02040503050406030204" pitchFamily="18" charset="0"/>
                <a:ea typeface="Cambria Math" panose="02040503050406030204" pitchFamily="18" charset="0"/>
              </a:rPr>
              <a:t>σ</a:t>
            </a:r>
            <a:endParaRPr lang="en-US" sz="8000" dirty="0"/>
          </a:p>
        </p:txBody>
      </p:sp>
      <p:sp>
        <p:nvSpPr>
          <p:cNvPr id="15" name="TextBox 14">
            <a:extLst>
              <a:ext uri="{FF2B5EF4-FFF2-40B4-BE49-F238E27FC236}">
                <a16:creationId xmlns:a16="http://schemas.microsoft.com/office/drawing/2014/main" id="{3E4F45B3-69FC-40C3-AD50-960FC541C3DE}"/>
              </a:ext>
            </a:extLst>
          </p:cNvPr>
          <p:cNvSpPr txBox="1"/>
          <p:nvPr/>
        </p:nvSpPr>
        <p:spPr>
          <a:xfrm>
            <a:off x="75468" y="4849568"/>
            <a:ext cx="1068264" cy="1323439"/>
          </a:xfrm>
          <a:prstGeom prst="rect">
            <a:avLst/>
          </a:prstGeom>
          <a:noFill/>
        </p:spPr>
        <p:txBody>
          <a:bodyPr wrap="square" rtlCol="0">
            <a:spAutoFit/>
          </a:bodyPr>
          <a:lstStyle/>
          <a:p>
            <a:r>
              <a:rPr lang="el-GR" sz="8000" dirty="0">
                <a:latin typeface="Cambria Math" panose="02040503050406030204" pitchFamily="18" charset="0"/>
                <a:ea typeface="Cambria Math" panose="02040503050406030204" pitchFamily="18" charset="0"/>
              </a:rPr>
              <a:t>σ</a:t>
            </a:r>
            <a:endParaRPr lang="en-US" sz="8000" dirty="0"/>
          </a:p>
        </p:txBody>
      </p:sp>
      <p:sp>
        <p:nvSpPr>
          <p:cNvPr id="11" name="TextBox 10">
            <a:extLst>
              <a:ext uri="{FF2B5EF4-FFF2-40B4-BE49-F238E27FC236}">
                <a16:creationId xmlns:a16="http://schemas.microsoft.com/office/drawing/2014/main" id="{2C7540BB-266F-40F8-ACDF-A54C4ED3EE04}"/>
              </a:ext>
            </a:extLst>
          </p:cNvPr>
          <p:cNvSpPr txBox="1"/>
          <p:nvPr/>
        </p:nvSpPr>
        <p:spPr>
          <a:xfrm>
            <a:off x="1002461" y="2593089"/>
            <a:ext cx="4271251" cy="415498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200" dirty="0" err="1">
                <a:solidFill>
                  <a:schemeClr val="bg1">
                    <a:lumMod val="65000"/>
                  </a:schemeClr>
                </a:solidFill>
              </a:rPr>
              <a:t>tuple_size</a:t>
            </a:r>
            <a:r>
              <a:rPr lang="en-US" sz="2200" dirty="0">
                <a:solidFill>
                  <a:schemeClr val="bg1">
                    <a:lumMod val="65000"/>
                  </a:schemeClr>
                </a:solidFill>
              </a:rPr>
              <a:t> = </a:t>
            </a:r>
            <a:r>
              <a:rPr lang="en-US" sz="2200" b="1" dirty="0">
                <a:solidFill>
                  <a:schemeClr val="bg1">
                    <a:lumMod val="65000"/>
                  </a:schemeClr>
                </a:solidFill>
              </a:rPr>
              <a:t>### </a:t>
            </a:r>
            <a:br>
              <a:rPr lang="en-US" sz="2200" b="1" dirty="0">
                <a:solidFill>
                  <a:schemeClr val="bg1">
                    <a:lumMod val="65000"/>
                  </a:schemeClr>
                </a:solidFill>
              </a:rPr>
            </a:br>
            <a:r>
              <a:rPr lang="en-US" sz="2200" dirty="0" err="1">
                <a:solidFill>
                  <a:schemeClr val="bg1">
                    <a:lumMod val="65000"/>
                  </a:schemeClr>
                </a:solidFill>
              </a:rPr>
              <a:t>predicate_offset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val_offset</a:t>
            </a:r>
            <a:r>
              <a:rPr lang="en-US" sz="2200" b="1" dirty="0">
                <a:solidFill>
                  <a:schemeClr val="bg1">
                    <a:lumMod val="65000"/>
                  </a:schemeClr>
                </a:solidFill>
              </a:rPr>
              <a:t>)</a:t>
            </a:r>
            <a:br>
              <a:rPr lang="en-US" sz="2200" b="1" dirty="0">
                <a:solidFill>
                  <a:schemeClr val="bg1">
                    <a:lumMod val="65000"/>
                  </a:schemeClr>
                </a:solidFill>
              </a:rPr>
            </a:br>
            <a:r>
              <a:rPr lang="en-US" sz="2200" dirty="0" err="1">
                <a:solidFill>
                  <a:schemeClr val="bg1">
                    <a:lumMod val="65000"/>
                  </a:schemeClr>
                </a:solidFill>
              </a:rPr>
              <a:t>parameter_value</a:t>
            </a:r>
            <a:r>
              <a:rPr lang="en-US" sz="2200" dirty="0">
                <a:solidFill>
                  <a:schemeClr val="bg1">
                    <a:lumMod val="65000"/>
                  </a:schemeClr>
                </a:solidFill>
              </a:rPr>
              <a:t> = </a:t>
            </a:r>
            <a:r>
              <a:rPr lang="en-US" sz="2200" b="1" dirty="0">
                <a:solidFill>
                  <a:schemeClr val="bg1">
                    <a:lumMod val="65000"/>
                  </a:schemeClr>
                </a:solidFill>
              </a:rPr>
              <a:t>###</a:t>
            </a:r>
            <a:endParaRPr lang="en-US" sz="2200" dirty="0">
              <a:solidFill>
                <a:schemeClr val="bg1">
                  <a:lumMod val="65000"/>
                </a:schemeClr>
              </a:solidFill>
            </a:endParaRPr>
          </a:p>
          <a:p>
            <a:r>
              <a:rPr lang="en-US" sz="2200" dirty="0" err="1">
                <a:solidFill>
                  <a:schemeClr val="bg1">
                    <a:lumMod val="65000"/>
                  </a:schemeClr>
                </a:solidFill>
              </a:rPr>
              <a:t>key_offset</a:t>
            </a:r>
            <a:r>
              <a:rPr lang="en-US" sz="2200" dirty="0">
                <a:solidFill>
                  <a:schemeClr val="bg1">
                    <a:lumMod val="65000"/>
                  </a:schemeClr>
                </a:solidFill>
              </a:rPr>
              <a:t> = </a:t>
            </a:r>
            <a:r>
              <a:rPr lang="en-US" sz="2200" b="1" dirty="0">
                <a:solidFill>
                  <a:schemeClr val="bg1">
                    <a:lumMod val="65000"/>
                  </a:schemeClr>
                </a:solidFill>
              </a:rPr>
              <a:t>### (</a:t>
            </a:r>
            <a:r>
              <a:rPr lang="en-US" sz="2200" b="1" dirty="0" err="1">
                <a:solidFill>
                  <a:schemeClr val="bg1">
                    <a:lumMod val="65000"/>
                  </a:schemeClr>
                </a:solidFill>
              </a:rPr>
              <a:t>d_offset</a:t>
            </a:r>
            <a:r>
              <a:rPr lang="en-US" sz="2200" b="1" dirty="0">
                <a:solidFill>
                  <a:schemeClr val="bg1">
                    <a:lumMod val="65000"/>
                  </a:schemeClr>
                </a:solidFill>
              </a:rPr>
              <a:t>)</a:t>
            </a:r>
            <a:endParaRPr lang="en-US" sz="2200" dirty="0">
              <a:solidFill>
                <a:schemeClr val="bg1">
                  <a:lumMod val="65000"/>
                </a:schemeClr>
              </a:solidFill>
            </a:endParaRPr>
          </a:p>
          <a:p>
            <a:endParaRPr lang="en-US" sz="2200" b="1" dirty="0"/>
          </a:p>
          <a:p>
            <a:r>
              <a:rPr lang="en-US" sz="2200" b="1" dirty="0"/>
              <a:t>for </a:t>
            </a:r>
            <a:r>
              <a:rPr lang="en-US" sz="2200" dirty="0"/>
              <a:t>t </a:t>
            </a:r>
            <a:r>
              <a:rPr lang="en-US" sz="2200" b="1" dirty="0"/>
              <a:t>in range</a:t>
            </a:r>
            <a:r>
              <a:rPr lang="en-US" sz="2200" dirty="0"/>
              <a:t>(</a:t>
            </a:r>
            <a:r>
              <a:rPr lang="en-US" sz="2200" dirty="0" err="1"/>
              <a:t>table.num_tuples</a:t>
            </a:r>
            <a:r>
              <a:rPr lang="en-US" sz="2200" dirty="0"/>
              <a:t>):</a:t>
            </a:r>
          </a:p>
          <a:p>
            <a:r>
              <a:rPr lang="en-US" sz="2200" dirty="0"/>
              <a:t>   tuple = </a:t>
            </a:r>
            <a:r>
              <a:rPr lang="en-US" sz="2200" dirty="0" err="1"/>
              <a:t>table.data</a:t>
            </a:r>
            <a:r>
              <a:rPr lang="en-US" sz="2200" dirty="0"/>
              <a:t> + t ∗ </a:t>
            </a:r>
            <a:r>
              <a:rPr lang="en-US" sz="2200" dirty="0" err="1"/>
              <a:t>tuple_size</a:t>
            </a:r>
            <a:endParaRPr lang="el-GR" sz="2200" dirty="0"/>
          </a:p>
          <a:p>
            <a:r>
              <a:rPr lang="el-GR" sz="2200" dirty="0"/>
              <a:t>   </a:t>
            </a:r>
            <a:r>
              <a:rPr lang="en-US" sz="2200" dirty="0" err="1"/>
              <a:t>val</a:t>
            </a:r>
            <a:r>
              <a:rPr lang="en-US" sz="2200" dirty="0"/>
              <a:t> = *(</a:t>
            </a:r>
            <a:r>
              <a:rPr lang="en-US" sz="2200" dirty="0" err="1"/>
              <a:t>tuple+predicate_offset</a:t>
            </a:r>
            <a:r>
              <a:rPr lang="en-US" sz="2200" dirty="0"/>
              <a:t>) </a:t>
            </a:r>
          </a:p>
          <a:p>
            <a:r>
              <a:rPr lang="en-US" sz="2200" b="1" dirty="0"/>
              <a:t>  </a:t>
            </a:r>
            <a:r>
              <a:rPr lang="el-GR" sz="2200" b="1" dirty="0"/>
              <a:t> </a:t>
            </a:r>
            <a:r>
              <a:rPr lang="en-US" sz="2200" b="1" dirty="0"/>
              <a:t>if </a:t>
            </a:r>
            <a:r>
              <a:rPr lang="en-US" sz="2200" dirty="0"/>
              <a:t>(</a:t>
            </a:r>
            <a:r>
              <a:rPr lang="en-US" sz="2200" dirty="0" err="1"/>
              <a:t>val</a:t>
            </a:r>
            <a:r>
              <a:rPr lang="en-US" sz="2200" dirty="0"/>
              <a:t> == </a:t>
            </a:r>
            <a:r>
              <a:rPr lang="en-US" sz="2200" dirty="0" err="1"/>
              <a:t>parameter_value</a:t>
            </a:r>
            <a:r>
              <a:rPr lang="en-US" sz="2200" dirty="0"/>
              <a:t> + 1): </a:t>
            </a:r>
          </a:p>
          <a:p>
            <a:pPr lvl="1"/>
            <a:r>
              <a:rPr lang="en-US" sz="2200" dirty="0"/>
              <a:t>k = hash(*(</a:t>
            </a:r>
            <a:r>
              <a:rPr lang="en-US" sz="2200" dirty="0" err="1"/>
              <a:t>tuple+key_offset</a:t>
            </a:r>
            <a:r>
              <a:rPr lang="en-US" sz="2200" dirty="0"/>
              <a:t>) </a:t>
            </a:r>
          </a:p>
          <a:p>
            <a:pPr lvl="1"/>
            <a:r>
              <a:rPr lang="en-US" sz="2200" b="1" dirty="0"/>
              <a:t>while </a:t>
            </a:r>
            <a:r>
              <a:rPr lang="en-US" sz="2200" dirty="0"/>
              <a:t>(</a:t>
            </a:r>
            <a:r>
              <a:rPr lang="en-US" sz="2200" dirty="0" err="1"/>
              <a:t>probe_ht</a:t>
            </a:r>
            <a:r>
              <a:rPr lang="en-US" sz="2200" dirty="0"/>
              <a:t>(k)): </a:t>
            </a:r>
          </a:p>
          <a:p>
            <a:pPr lvl="1"/>
            <a:r>
              <a:rPr lang="en-US" sz="2200" dirty="0"/>
              <a:t>    emit(t2, </a:t>
            </a:r>
            <a:r>
              <a:rPr lang="en-US" sz="2200" dirty="0" err="1"/>
              <a:t>probe_match</a:t>
            </a:r>
            <a:r>
              <a:rPr lang="en-US" sz="2200" dirty="0"/>
              <a:t>) </a:t>
            </a:r>
          </a:p>
        </p:txBody>
      </p:sp>
      <p:sp>
        <p:nvSpPr>
          <p:cNvPr id="17" name="TextBox 16">
            <a:extLst>
              <a:ext uri="{FF2B5EF4-FFF2-40B4-BE49-F238E27FC236}">
                <a16:creationId xmlns:a16="http://schemas.microsoft.com/office/drawing/2014/main" id="{2DDC65DC-ADC8-47D1-93C7-ADD2E677C8EF}"/>
              </a:ext>
            </a:extLst>
          </p:cNvPr>
          <p:cNvSpPr txBox="1"/>
          <p:nvPr/>
        </p:nvSpPr>
        <p:spPr>
          <a:xfrm>
            <a:off x="10848528" y="5001917"/>
            <a:ext cx="1068264" cy="1323439"/>
          </a:xfrm>
          <a:prstGeom prst="rect">
            <a:avLst/>
          </a:prstGeom>
          <a:noFill/>
        </p:spPr>
        <p:txBody>
          <a:bodyPr wrap="square" rtlCol="0">
            <a:spAutoFit/>
          </a:bodyPr>
          <a:lstStyle/>
          <a:p>
            <a:r>
              <a:rPr lang="en-US" sz="8000" dirty="0">
                <a:latin typeface="Cambria Math" panose="02040503050406030204" pitchFamily="18" charset="0"/>
                <a:ea typeface="Cambria Math" panose="02040503050406030204" pitchFamily="18" charset="0"/>
              </a:rPr>
              <a:t>⋈</a:t>
            </a:r>
            <a:endParaRPr lang="en-US" sz="8000" dirty="0"/>
          </a:p>
        </p:txBody>
      </p:sp>
    </p:spTree>
    <p:extLst>
      <p:ext uri="{BB962C8B-B14F-4D97-AF65-F5344CB8AC3E}">
        <p14:creationId xmlns:p14="http://schemas.microsoft.com/office/powerpoint/2010/main" val="1505679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37B7-20D8-4D93-97FE-8936497D456A}"/>
              </a:ext>
            </a:extLst>
          </p:cNvPr>
          <p:cNvSpPr>
            <a:spLocks noGrp="1"/>
          </p:cNvSpPr>
          <p:nvPr>
            <p:ph type="title"/>
          </p:nvPr>
        </p:nvSpPr>
        <p:spPr>
          <a:xfrm>
            <a:off x="0" y="339565"/>
            <a:ext cx="12192000" cy="769441"/>
          </a:xfrm>
        </p:spPr>
        <p:txBody>
          <a:bodyPr/>
          <a:lstStyle/>
          <a:p>
            <a:r>
              <a:rPr lang="en-US" sz="4400" dirty="0"/>
              <a:t>Operator abstractions – The good and the bad</a:t>
            </a:r>
          </a:p>
        </p:txBody>
      </p:sp>
      <p:sp>
        <p:nvSpPr>
          <p:cNvPr id="10" name="Content Placeholder 9">
            <a:extLst>
              <a:ext uri="{FF2B5EF4-FFF2-40B4-BE49-F238E27FC236}">
                <a16:creationId xmlns:a16="http://schemas.microsoft.com/office/drawing/2014/main" id="{032B11CB-7A18-43EE-9FE2-0902AF27F6A4}"/>
              </a:ext>
            </a:extLst>
          </p:cNvPr>
          <p:cNvSpPr>
            <a:spLocks noGrp="1"/>
          </p:cNvSpPr>
          <p:nvPr>
            <p:ph idx="1"/>
          </p:nvPr>
        </p:nvSpPr>
        <p:spPr>
          <a:xfrm>
            <a:off x="609600" y="2204864"/>
            <a:ext cx="10972800" cy="3921300"/>
          </a:xfrm>
        </p:spPr>
        <p:txBody>
          <a:bodyPr/>
          <a:lstStyle/>
          <a:p>
            <a:r>
              <a:rPr lang="en-US" b="1" dirty="0">
                <a:solidFill>
                  <a:schemeClr val="accent6"/>
                </a:solidFill>
              </a:rPr>
              <a:t>Composability</a:t>
            </a:r>
            <a:r>
              <a:rPr lang="en-US" dirty="0"/>
              <a:t> – Express complex logic using small modules</a:t>
            </a:r>
          </a:p>
          <a:p>
            <a:endParaRPr lang="en-US" dirty="0"/>
          </a:p>
          <a:p>
            <a:r>
              <a:rPr lang="en-US" b="1" dirty="0">
                <a:solidFill>
                  <a:schemeClr val="accent6"/>
                </a:solidFill>
              </a:rPr>
              <a:t>Modularity</a:t>
            </a:r>
            <a:r>
              <a:rPr lang="en-US" dirty="0"/>
              <a:t> – Develop each component independently</a:t>
            </a:r>
          </a:p>
          <a:p>
            <a:endParaRPr lang="en-US" dirty="0"/>
          </a:p>
          <a:p>
            <a:r>
              <a:rPr lang="en-US" b="1" dirty="0">
                <a:solidFill>
                  <a:srgbClr val="C00000"/>
                </a:solidFill>
              </a:rPr>
              <a:t>Artificial boundaries </a:t>
            </a:r>
            <a:r>
              <a:rPr lang="en-US" dirty="0"/>
              <a:t>– Cost of modularity (?)</a:t>
            </a:r>
          </a:p>
          <a:p>
            <a:endParaRPr lang="en-US" dirty="0"/>
          </a:p>
          <a:p>
            <a:endParaRPr lang="en-US" dirty="0"/>
          </a:p>
        </p:txBody>
      </p:sp>
      <p:sp>
        <p:nvSpPr>
          <p:cNvPr id="4" name="Slide Number Placeholder 3">
            <a:extLst>
              <a:ext uri="{FF2B5EF4-FFF2-40B4-BE49-F238E27FC236}">
                <a16:creationId xmlns:a16="http://schemas.microsoft.com/office/drawing/2014/main" id="{FF879DD5-B9C7-4571-911D-286C7CE85AB8}"/>
              </a:ext>
            </a:extLst>
          </p:cNvPr>
          <p:cNvSpPr>
            <a:spLocks noGrp="1"/>
          </p:cNvSpPr>
          <p:nvPr>
            <p:ph type="sldNum" sz="quarter" idx="12"/>
          </p:nvPr>
        </p:nvSpPr>
        <p:spPr/>
        <p:txBody>
          <a:bodyPr/>
          <a:lstStyle/>
          <a:p>
            <a:fld id="{35B54189-C436-47D0-AC37-8484B13A8E13}" type="slidenum">
              <a:rPr lang="en-US" smtClean="0"/>
              <a:pPr/>
              <a:t>47</a:t>
            </a:fld>
            <a:endParaRPr lang="en-US"/>
          </a:p>
        </p:txBody>
      </p:sp>
    </p:spTree>
    <p:extLst>
      <p:ext uri="{BB962C8B-B14F-4D97-AF65-F5344CB8AC3E}">
        <p14:creationId xmlns:p14="http://schemas.microsoft.com/office/powerpoint/2010/main" val="325963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37B7-20D8-4D93-97FE-8936497D456A}"/>
              </a:ext>
            </a:extLst>
          </p:cNvPr>
          <p:cNvSpPr>
            <a:spLocks noGrp="1"/>
          </p:cNvSpPr>
          <p:nvPr>
            <p:ph type="title"/>
          </p:nvPr>
        </p:nvSpPr>
        <p:spPr>
          <a:xfrm>
            <a:off x="0" y="274638"/>
            <a:ext cx="12192000" cy="792162"/>
          </a:xfrm>
        </p:spPr>
        <p:txBody>
          <a:bodyPr/>
          <a:lstStyle/>
          <a:p>
            <a:r>
              <a:rPr lang="en-US" sz="4400" dirty="0"/>
              <a:t>Operator abstractions – Through the looking glass</a:t>
            </a:r>
          </a:p>
        </p:txBody>
      </p:sp>
      <p:sp>
        <p:nvSpPr>
          <p:cNvPr id="10" name="Content Placeholder 9">
            <a:extLst>
              <a:ext uri="{FF2B5EF4-FFF2-40B4-BE49-F238E27FC236}">
                <a16:creationId xmlns:a16="http://schemas.microsoft.com/office/drawing/2014/main" id="{032B11CB-7A18-43EE-9FE2-0902AF27F6A4}"/>
              </a:ext>
            </a:extLst>
          </p:cNvPr>
          <p:cNvSpPr>
            <a:spLocks noGrp="1"/>
          </p:cNvSpPr>
          <p:nvPr>
            <p:ph idx="1"/>
          </p:nvPr>
        </p:nvSpPr>
        <p:spPr>
          <a:xfrm>
            <a:off x="839429" y="2204864"/>
            <a:ext cx="4536491" cy="3921300"/>
          </a:xfrm>
        </p:spPr>
        <p:txBody>
          <a:bodyPr/>
          <a:lstStyle/>
          <a:p>
            <a:pPr marL="0" indent="0" algn="ctr">
              <a:buNone/>
            </a:pPr>
            <a:r>
              <a:rPr lang="en-US" b="1" dirty="0">
                <a:solidFill>
                  <a:schemeClr val="accent6"/>
                </a:solidFill>
              </a:rPr>
              <a:t>Composability</a:t>
            </a:r>
            <a:br>
              <a:rPr lang="en-US" b="1" dirty="0">
                <a:solidFill>
                  <a:schemeClr val="accent3"/>
                </a:solidFill>
              </a:rPr>
            </a:br>
            <a:r>
              <a:rPr lang="en-US" dirty="0"/>
              <a:t>Express complex logic using small modules</a:t>
            </a:r>
            <a:endParaRPr lang="en-US" b="1" dirty="0">
              <a:solidFill>
                <a:schemeClr val="accent3"/>
              </a:solidFill>
            </a:endParaRPr>
          </a:p>
          <a:p>
            <a:pPr algn="ctr"/>
            <a:endParaRPr lang="en-US" dirty="0"/>
          </a:p>
          <a:p>
            <a:pPr marL="0" indent="0" algn="ctr">
              <a:buNone/>
            </a:pPr>
            <a:r>
              <a:rPr lang="en-US" b="1" dirty="0">
                <a:solidFill>
                  <a:schemeClr val="accent6"/>
                </a:solidFill>
              </a:rPr>
              <a:t>Modularity</a:t>
            </a:r>
            <a:br>
              <a:rPr lang="en-US" b="1" dirty="0">
                <a:solidFill>
                  <a:schemeClr val="accent3"/>
                </a:solidFill>
              </a:rPr>
            </a:br>
            <a:r>
              <a:rPr lang="en-US" dirty="0"/>
              <a:t>Develop each component independently</a:t>
            </a:r>
            <a:endParaRPr lang="en-US" b="1" dirty="0">
              <a:solidFill>
                <a:schemeClr val="accent3"/>
              </a:solidFill>
            </a:endParaRP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F879DD5-B9C7-4571-911D-286C7CE85AB8}"/>
              </a:ext>
            </a:extLst>
          </p:cNvPr>
          <p:cNvSpPr>
            <a:spLocks noGrp="1"/>
          </p:cNvSpPr>
          <p:nvPr>
            <p:ph type="sldNum" sz="quarter" idx="12"/>
          </p:nvPr>
        </p:nvSpPr>
        <p:spPr/>
        <p:txBody>
          <a:bodyPr/>
          <a:lstStyle/>
          <a:p>
            <a:fld id="{35B54189-C436-47D0-AC37-8484B13A8E13}" type="slidenum">
              <a:rPr lang="en-US" smtClean="0"/>
              <a:pPr/>
              <a:t>48</a:t>
            </a:fld>
            <a:endParaRPr lang="en-US"/>
          </a:p>
        </p:txBody>
      </p:sp>
      <p:sp>
        <p:nvSpPr>
          <p:cNvPr id="6" name="Content Placeholder 9">
            <a:extLst>
              <a:ext uri="{FF2B5EF4-FFF2-40B4-BE49-F238E27FC236}">
                <a16:creationId xmlns:a16="http://schemas.microsoft.com/office/drawing/2014/main" id="{BE41912F-AD69-4C37-9E24-9C3259796A8D}"/>
              </a:ext>
            </a:extLst>
          </p:cNvPr>
          <p:cNvSpPr txBox="1">
            <a:spLocks/>
          </p:cNvSpPr>
          <p:nvPr/>
        </p:nvSpPr>
        <p:spPr bwMode="auto">
          <a:xfrm>
            <a:off x="6193182" y="1484784"/>
            <a:ext cx="4104453" cy="2841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lgn="r"/>
            <a:endParaRPr lang="en-US" kern="0" dirty="0"/>
          </a:p>
          <a:p>
            <a:pPr algn="r"/>
            <a:endParaRPr lang="en-US" kern="0" dirty="0"/>
          </a:p>
          <a:p>
            <a:pPr marL="0" indent="0" algn="r">
              <a:buNone/>
            </a:pPr>
            <a:endParaRPr lang="en-US" b="1" kern="0" dirty="0">
              <a:solidFill>
                <a:schemeClr val="accent3"/>
              </a:solidFill>
            </a:endParaRPr>
          </a:p>
          <a:p>
            <a:pPr algn="r"/>
            <a:endParaRPr lang="en-US" kern="0" dirty="0"/>
          </a:p>
          <a:p>
            <a:pPr marL="0" indent="0" algn="r">
              <a:buNone/>
            </a:pPr>
            <a:r>
              <a:rPr lang="en-US" b="1" kern="0" dirty="0">
                <a:solidFill>
                  <a:srgbClr val="C00000"/>
                </a:solidFill>
              </a:rPr>
              <a:t>Artificial boundaries</a:t>
            </a:r>
            <a:endParaRPr lang="en-US" kern="0" dirty="0">
              <a:solidFill>
                <a:srgbClr val="C00000"/>
              </a:solidFill>
            </a:endParaRPr>
          </a:p>
          <a:p>
            <a:pPr algn="r"/>
            <a:endParaRPr lang="en-US" kern="0" dirty="0"/>
          </a:p>
          <a:p>
            <a:pPr algn="r"/>
            <a:endParaRPr lang="en-US" kern="0" dirty="0"/>
          </a:p>
        </p:txBody>
      </p:sp>
      <p:sp>
        <p:nvSpPr>
          <p:cNvPr id="3" name="TextBox 2">
            <a:extLst>
              <a:ext uri="{FF2B5EF4-FFF2-40B4-BE49-F238E27FC236}">
                <a16:creationId xmlns:a16="http://schemas.microsoft.com/office/drawing/2014/main" id="{929164C4-867D-41B4-B94A-D7B8DA37484C}"/>
              </a:ext>
            </a:extLst>
          </p:cNvPr>
          <p:cNvSpPr txBox="1"/>
          <p:nvPr/>
        </p:nvSpPr>
        <p:spPr>
          <a:xfrm>
            <a:off x="911424" y="1044025"/>
            <a:ext cx="4680520" cy="584775"/>
          </a:xfrm>
          <a:prstGeom prst="rect">
            <a:avLst/>
          </a:prstGeom>
          <a:noFill/>
        </p:spPr>
        <p:txBody>
          <a:bodyPr wrap="square" rtlCol="0">
            <a:spAutoFit/>
          </a:bodyPr>
          <a:lstStyle/>
          <a:p>
            <a:r>
              <a:rPr lang="en-US" sz="3200" b="1" dirty="0"/>
              <a:t>Functionality &amp; DBMS Dev</a:t>
            </a:r>
          </a:p>
        </p:txBody>
      </p:sp>
      <p:sp>
        <p:nvSpPr>
          <p:cNvPr id="8" name="TextBox 7">
            <a:extLst>
              <a:ext uri="{FF2B5EF4-FFF2-40B4-BE49-F238E27FC236}">
                <a16:creationId xmlns:a16="http://schemas.microsoft.com/office/drawing/2014/main" id="{EE93AD94-70B6-48AC-A343-DA9938FA81E6}"/>
              </a:ext>
            </a:extLst>
          </p:cNvPr>
          <p:cNvSpPr txBox="1"/>
          <p:nvPr/>
        </p:nvSpPr>
        <p:spPr>
          <a:xfrm>
            <a:off x="7069436" y="1066800"/>
            <a:ext cx="3096344" cy="584775"/>
          </a:xfrm>
          <a:prstGeom prst="rect">
            <a:avLst/>
          </a:prstGeom>
          <a:noFill/>
        </p:spPr>
        <p:txBody>
          <a:bodyPr wrap="square" rtlCol="0">
            <a:spAutoFit/>
          </a:bodyPr>
          <a:lstStyle/>
          <a:p>
            <a:r>
              <a:rPr lang="en-US" sz="3200" b="1" dirty="0"/>
              <a:t>Query Execution</a:t>
            </a:r>
          </a:p>
        </p:txBody>
      </p:sp>
      <p:cxnSp>
        <p:nvCxnSpPr>
          <p:cNvPr id="9" name="Straight Connector 8">
            <a:extLst>
              <a:ext uri="{FF2B5EF4-FFF2-40B4-BE49-F238E27FC236}">
                <a16:creationId xmlns:a16="http://schemas.microsoft.com/office/drawing/2014/main" id="{834C4F49-56B0-412C-A4BC-C10136AD8D1F}"/>
              </a:ext>
            </a:extLst>
          </p:cNvPr>
          <p:cNvCxnSpPr>
            <a:cxnSpLocks/>
          </p:cNvCxnSpPr>
          <p:nvPr/>
        </p:nvCxnSpPr>
        <p:spPr>
          <a:xfrm>
            <a:off x="5879976" y="1044025"/>
            <a:ext cx="0" cy="54165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42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37B7-20D8-4D93-97FE-8936497D456A}"/>
              </a:ext>
            </a:extLst>
          </p:cNvPr>
          <p:cNvSpPr>
            <a:spLocks noGrp="1"/>
          </p:cNvSpPr>
          <p:nvPr>
            <p:ph type="title"/>
          </p:nvPr>
        </p:nvSpPr>
        <p:spPr>
          <a:xfrm>
            <a:off x="0" y="274638"/>
            <a:ext cx="12192000" cy="792162"/>
          </a:xfrm>
        </p:spPr>
        <p:txBody>
          <a:bodyPr/>
          <a:lstStyle/>
          <a:p>
            <a:r>
              <a:rPr lang="en-US" dirty="0"/>
              <a:t>Operator Fusion</a:t>
            </a:r>
          </a:p>
        </p:txBody>
      </p:sp>
      <p:sp>
        <p:nvSpPr>
          <p:cNvPr id="10" name="Content Placeholder 9">
            <a:extLst>
              <a:ext uri="{FF2B5EF4-FFF2-40B4-BE49-F238E27FC236}">
                <a16:creationId xmlns:a16="http://schemas.microsoft.com/office/drawing/2014/main" id="{032B11CB-7A18-43EE-9FE2-0902AF27F6A4}"/>
              </a:ext>
            </a:extLst>
          </p:cNvPr>
          <p:cNvSpPr>
            <a:spLocks noGrp="1"/>
          </p:cNvSpPr>
          <p:nvPr>
            <p:ph idx="1"/>
          </p:nvPr>
        </p:nvSpPr>
        <p:spPr>
          <a:xfrm>
            <a:off x="839429" y="2204864"/>
            <a:ext cx="4536491" cy="3921300"/>
          </a:xfrm>
        </p:spPr>
        <p:txBody>
          <a:bodyPr/>
          <a:lstStyle/>
          <a:p>
            <a:pPr marL="0" indent="0" algn="ctr">
              <a:buNone/>
            </a:pPr>
            <a:r>
              <a:rPr lang="en-US" b="1" dirty="0">
                <a:solidFill>
                  <a:schemeClr val="accent6"/>
                </a:solidFill>
              </a:rPr>
              <a:t>Composability</a:t>
            </a:r>
            <a:br>
              <a:rPr lang="en-US" b="1" dirty="0">
                <a:solidFill>
                  <a:schemeClr val="accent6"/>
                </a:solidFill>
              </a:rPr>
            </a:br>
            <a:r>
              <a:rPr lang="en-US" dirty="0"/>
              <a:t>Express complex logic using small modules</a:t>
            </a:r>
          </a:p>
          <a:p>
            <a:pPr marL="0" indent="0" algn="ctr">
              <a:buNone/>
            </a:pPr>
            <a:endParaRPr lang="en-US" dirty="0"/>
          </a:p>
          <a:p>
            <a:pPr marL="0" indent="0" algn="ctr">
              <a:buNone/>
            </a:pPr>
            <a:r>
              <a:rPr lang="en-US" b="1" dirty="0">
                <a:solidFill>
                  <a:schemeClr val="accent6"/>
                </a:solidFill>
              </a:rPr>
              <a:t>Modularity</a:t>
            </a:r>
            <a:br>
              <a:rPr lang="en-US" b="1" dirty="0">
                <a:solidFill>
                  <a:schemeClr val="accent6"/>
                </a:solidFill>
              </a:rPr>
            </a:br>
            <a:r>
              <a:rPr lang="en-US" dirty="0"/>
              <a:t>Develop each component independently</a:t>
            </a:r>
            <a:endParaRPr lang="en-US" b="1" dirty="0">
              <a:solidFill>
                <a:schemeClr val="accent3"/>
              </a:solidFill>
            </a:endParaRPr>
          </a:p>
          <a:p>
            <a:pPr marL="0" indent="0" algn="ctr">
              <a:buNone/>
            </a:pPr>
            <a:endParaRPr lang="en-US" b="1" dirty="0">
              <a:solidFill>
                <a:schemeClr val="accent6"/>
              </a:solidFill>
            </a:endParaRP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F879DD5-B9C7-4571-911D-286C7CE85AB8}"/>
              </a:ext>
            </a:extLst>
          </p:cNvPr>
          <p:cNvSpPr>
            <a:spLocks noGrp="1"/>
          </p:cNvSpPr>
          <p:nvPr>
            <p:ph type="sldNum" sz="quarter" idx="12"/>
          </p:nvPr>
        </p:nvSpPr>
        <p:spPr/>
        <p:txBody>
          <a:bodyPr/>
          <a:lstStyle/>
          <a:p>
            <a:fld id="{35B54189-C436-47D0-AC37-8484B13A8E13}" type="slidenum">
              <a:rPr lang="en-US" smtClean="0"/>
              <a:pPr/>
              <a:t>49</a:t>
            </a:fld>
            <a:endParaRPr lang="en-US"/>
          </a:p>
        </p:txBody>
      </p:sp>
      <p:sp>
        <p:nvSpPr>
          <p:cNvPr id="6" name="Content Placeholder 9">
            <a:extLst>
              <a:ext uri="{FF2B5EF4-FFF2-40B4-BE49-F238E27FC236}">
                <a16:creationId xmlns:a16="http://schemas.microsoft.com/office/drawing/2014/main" id="{BE41912F-AD69-4C37-9E24-9C3259796A8D}"/>
              </a:ext>
            </a:extLst>
          </p:cNvPr>
          <p:cNvSpPr txBox="1">
            <a:spLocks/>
          </p:cNvSpPr>
          <p:nvPr/>
        </p:nvSpPr>
        <p:spPr bwMode="auto">
          <a:xfrm>
            <a:off x="6168008" y="476672"/>
            <a:ext cx="5184560" cy="392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algn="r"/>
            <a:endParaRPr lang="en-US" kern="0" dirty="0"/>
          </a:p>
          <a:p>
            <a:pPr algn="r"/>
            <a:endParaRPr lang="en-US" kern="0" dirty="0"/>
          </a:p>
          <a:p>
            <a:pPr marL="0" indent="0" algn="r">
              <a:buNone/>
            </a:pPr>
            <a:endParaRPr lang="en-US" b="1" kern="0" dirty="0">
              <a:solidFill>
                <a:schemeClr val="accent3"/>
              </a:solidFill>
            </a:endParaRPr>
          </a:p>
          <a:p>
            <a:pPr algn="r"/>
            <a:endParaRPr lang="en-US" kern="0" dirty="0"/>
          </a:p>
          <a:p>
            <a:pPr marL="0" indent="0" algn="r">
              <a:buNone/>
            </a:pPr>
            <a:r>
              <a:rPr lang="en-US" b="1" kern="0" dirty="0">
                <a:solidFill>
                  <a:schemeClr val="accent6"/>
                </a:solidFill>
              </a:rPr>
              <a:t>Blurred operator boundaries</a:t>
            </a:r>
            <a:endParaRPr lang="en-US" kern="0" dirty="0">
              <a:solidFill>
                <a:schemeClr val="accent6"/>
              </a:solidFill>
            </a:endParaRPr>
          </a:p>
          <a:p>
            <a:pPr algn="r"/>
            <a:endParaRPr lang="en-US" kern="0" dirty="0"/>
          </a:p>
          <a:p>
            <a:pPr algn="r"/>
            <a:endParaRPr lang="en-US" kern="0" dirty="0"/>
          </a:p>
        </p:txBody>
      </p:sp>
      <p:sp>
        <p:nvSpPr>
          <p:cNvPr id="3" name="TextBox 2">
            <a:extLst>
              <a:ext uri="{FF2B5EF4-FFF2-40B4-BE49-F238E27FC236}">
                <a16:creationId xmlns:a16="http://schemas.microsoft.com/office/drawing/2014/main" id="{929164C4-867D-41B4-B94A-D7B8DA37484C}"/>
              </a:ext>
            </a:extLst>
          </p:cNvPr>
          <p:cNvSpPr txBox="1"/>
          <p:nvPr/>
        </p:nvSpPr>
        <p:spPr>
          <a:xfrm>
            <a:off x="911424" y="1044025"/>
            <a:ext cx="4680520" cy="584775"/>
          </a:xfrm>
          <a:prstGeom prst="rect">
            <a:avLst/>
          </a:prstGeom>
          <a:noFill/>
        </p:spPr>
        <p:txBody>
          <a:bodyPr wrap="square" rtlCol="0">
            <a:spAutoFit/>
          </a:bodyPr>
          <a:lstStyle/>
          <a:p>
            <a:r>
              <a:rPr lang="en-US" sz="3200" b="1" dirty="0"/>
              <a:t>Functionality &amp; DBMS Dev</a:t>
            </a:r>
          </a:p>
        </p:txBody>
      </p:sp>
      <p:sp>
        <p:nvSpPr>
          <p:cNvPr id="8" name="TextBox 7">
            <a:extLst>
              <a:ext uri="{FF2B5EF4-FFF2-40B4-BE49-F238E27FC236}">
                <a16:creationId xmlns:a16="http://schemas.microsoft.com/office/drawing/2014/main" id="{EE93AD94-70B6-48AC-A343-DA9938FA81E6}"/>
              </a:ext>
            </a:extLst>
          </p:cNvPr>
          <p:cNvSpPr txBox="1"/>
          <p:nvPr/>
        </p:nvSpPr>
        <p:spPr>
          <a:xfrm>
            <a:off x="7069436" y="1066800"/>
            <a:ext cx="3096344" cy="584775"/>
          </a:xfrm>
          <a:prstGeom prst="rect">
            <a:avLst/>
          </a:prstGeom>
          <a:noFill/>
        </p:spPr>
        <p:txBody>
          <a:bodyPr wrap="square" rtlCol="0">
            <a:spAutoFit/>
          </a:bodyPr>
          <a:lstStyle/>
          <a:p>
            <a:r>
              <a:rPr lang="en-US" sz="3200" b="1" dirty="0"/>
              <a:t>Query Execution</a:t>
            </a:r>
          </a:p>
        </p:txBody>
      </p:sp>
      <p:cxnSp>
        <p:nvCxnSpPr>
          <p:cNvPr id="9" name="Straight Connector 8">
            <a:extLst>
              <a:ext uri="{FF2B5EF4-FFF2-40B4-BE49-F238E27FC236}">
                <a16:creationId xmlns:a16="http://schemas.microsoft.com/office/drawing/2014/main" id="{834C4F49-56B0-412C-A4BC-C10136AD8D1F}"/>
              </a:ext>
            </a:extLst>
          </p:cNvPr>
          <p:cNvCxnSpPr>
            <a:cxnSpLocks/>
          </p:cNvCxnSpPr>
          <p:nvPr/>
        </p:nvCxnSpPr>
        <p:spPr>
          <a:xfrm>
            <a:off x="5879976" y="1044025"/>
            <a:ext cx="0" cy="541655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22A7B10-6063-4ACF-9372-3A16D7744F09}"/>
              </a:ext>
            </a:extLst>
          </p:cNvPr>
          <p:cNvSpPr txBox="1">
            <a:spLocks/>
          </p:cNvSpPr>
          <p:nvPr/>
        </p:nvSpPr>
        <p:spPr bwMode="auto">
          <a:xfrm>
            <a:off x="4901895" y="3605810"/>
            <a:ext cx="1728188" cy="792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r">
              <a:buNone/>
            </a:pPr>
            <a:r>
              <a:rPr lang="en-US" sz="4400" kern="0" dirty="0" err="1">
                <a:solidFill>
                  <a:srgbClr val="C00000"/>
                </a:solidFill>
              </a:rPr>
              <a:t>HyPer</a:t>
            </a:r>
            <a:endParaRPr lang="en-US" sz="4400" kern="0" dirty="0">
              <a:solidFill>
                <a:srgbClr val="C00000"/>
              </a:solidFill>
            </a:endParaRPr>
          </a:p>
        </p:txBody>
      </p:sp>
    </p:spTree>
    <p:extLst>
      <p:ext uri="{BB962C8B-B14F-4D97-AF65-F5344CB8AC3E}">
        <p14:creationId xmlns:p14="http://schemas.microsoft.com/office/powerpoint/2010/main" val="298530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Query Plan</a:t>
            </a:r>
          </a:p>
        </p:txBody>
      </p:sp>
      <p:sp>
        <p:nvSpPr>
          <p:cNvPr id="3" name="Content Placeholder 2"/>
          <p:cNvSpPr>
            <a:spLocks noGrp="1"/>
          </p:cNvSpPr>
          <p:nvPr>
            <p:ph idx="1"/>
          </p:nvPr>
        </p:nvSpPr>
        <p:spPr/>
        <p:txBody>
          <a:bodyPr/>
          <a:lstStyle/>
          <a:p>
            <a:r>
              <a:rPr lang="en-US" dirty="0"/>
              <a:t>Operators are arranged in a tree.</a:t>
            </a:r>
          </a:p>
          <a:p>
            <a:r>
              <a:rPr lang="en-US" dirty="0"/>
              <a:t>Data flows from leaves to root.</a:t>
            </a:r>
          </a:p>
          <a:p>
            <a:r>
              <a:rPr lang="en-US" dirty="0"/>
              <a:t>Output of root = Query result.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10" name="Text Placeholder 9">
            <a:extLst>
              <a:ext uri="{FF2B5EF4-FFF2-40B4-BE49-F238E27FC236}">
                <a16:creationId xmlns:a16="http://schemas.microsoft.com/office/drawing/2014/main" id="{4B4E3843-1A74-47EC-A688-94C94FE9EB55}"/>
              </a:ext>
            </a:extLst>
          </p:cNvPr>
          <p:cNvSpPr>
            <a:spLocks noGrp="1"/>
          </p:cNvSpPr>
          <p:nvPr>
            <p:ph type="body" sz="quarter" idx="13"/>
          </p:nvPr>
        </p:nvSpPr>
        <p:spPr/>
        <p:txBody>
          <a:bodyPr/>
          <a:lstStyle/>
          <a:p>
            <a:r>
              <a:rPr lang="en-US" dirty="0"/>
              <a:t>Composable algebra =&gt; composable execution</a:t>
            </a:r>
          </a:p>
        </p:txBody>
      </p:sp>
      <p:pic>
        <p:nvPicPr>
          <p:cNvPr id="5" name="Picture 4"/>
          <p:cNvPicPr>
            <a:picLocks noChangeAspect="1"/>
          </p:cNvPicPr>
          <p:nvPr/>
        </p:nvPicPr>
        <p:blipFill rotWithShape="1">
          <a:blip r:embed="rId3"/>
          <a:srcRect r="1057"/>
          <a:stretch/>
        </p:blipFill>
        <p:spPr>
          <a:xfrm>
            <a:off x="3109045" y="3140967"/>
            <a:ext cx="4404613" cy="1872208"/>
          </a:xfrm>
          <a:prstGeom prst="rect">
            <a:avLst/>
          </a:prstGeom>
        </p:spPr>
      </p:pic>
      <p:pic>
        <p:nvPicPr>
          <p:cNvPr id="6" name="Picture 5"/>
          <p:cNvPicPr>
            <a:picLocks noChangeAspect="1"/>
          </p:cNvPicPr>
          <p:nvPr/>
        </p:nvPicPr>
        <p:blipFill>
          <a:blip r:embed="rId4"/>
          <a:stretch>
            <a:fillRect/>
          </a:stretch>
        </p:blipFill>
        <p:spPr>
          <a:xfrm>
            <a:off x="7573540" y="2204864"/>
            <a:ext cx="4211092" cy="3658483"/>
          </a:xfrm>
          <a:prstGeom prst="rect">
            <a:avLst/>
          </a:prstGeom>
        </p:spPr>
      </p:pic>
    </p:spTree>
    <p:extLst>
      <p:ext uri="{BB962C8B-B14F-4D97-AF65-F5344CB8AC3E}">
        <p14:creationId xmlns:p14="http://schemas.microsoft.com/office/powerpoint/2010/main" val="816328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p:spPr>
        <p:txBody>
          <a:bodyPr/>
          <a:lstStyle/>
          <a:p>
            <a:r>
              <a:rPr lang="en-US" dirty="0"/>
              <a:t>Generate code for plan [</a:t>
            </a:r>
            <a:r>
              <a:rPr lang="en-US" dirty="0" err="1"/>
              <a:t>HyPer</a:t>
            </a:r>
            <a:r>
              <a:rPr lang="en-US" dirty="0"/>
              <a:t>]</a:t>
            </a:r>
          </a:p>
        </p:txBody>
      </p:sp>
      <p:sp>
        <p:nvSpPr>
          <p:cNvPr id="4" name="Slide Number Placeholder 3"/>
          <p:cNvSpPr>
            <a:spLocks noGrp="1"/>
          </p:cNvSpPr>
          <p:nvPr>
            <p:ph type="sldNum" sz="quarter" idx="12"/>
          </p:nvPr>
        </p:nvSpPr>
        <p:spPr>
          <a:xfrm>
            <a:off x="8737600" y="6245225"/>
            <a:ext cx="3251200" cy="476251"/>
          </a:xfrm>
        </p:spPr>
        <p:txBody>
          <a:bodyPr/>
          <a:lstStyle/>
          <a:p>
            <a:fld id="{35B54189-C436-47D0-AC37-8484B13A8E13}" type="slidenum">
              <a:rPr lang="en-US" smtClean="0"/>
              <a:pPr/>
              <a:t>50</a:t>
            </a:fld>
            <a:endParaRPr lang="en-US"/>
          </a:p>
        </p:txBody>
      </p:sp>
      <p:sp>
        <p:nvSpPr>
          <p:cNvPr id="8" name="Text Placeholder 7">
            <a:extLst>
              <a:ext uri="{FF2B5EF4-FFF2-40B4-BE49-F238E27FC236}">
                <a16:creationId xmlns:a16="http://schemas.microsoft.com/office/drawing/2014/main" id="{2411E178-D503-4937-8371-9D1BE7A712EA}"/>
              </a:ext>
            </a:extLst>
          </p:cNvPr>
          <p:cNvSpPr>
            <a:spLocks noGrp="1"/>
          </p:cNvSpPr>
          <p:nvPr>
            <p:ph type="body" sz="quarter" idx="13"/>
          </p:nvPr>
        </p:nvSpPr>
        <p:spPr>
          <a:xfrm>
            <a:off x="0" y="6088503"/>
            <a:ext cx="12192000" cy="612775"/>
          </a:xfrm>
        </p:spPr>
        <p:txBody>
          <a:bodyPr/>
          <a:lstStyle/>
          <a:p>
            <a:r>
              <a:rPr lang="en-US" sz="4000" dirty="0"/>
              <a:t>Operator boundaries blurred – Imperative execution</a:t>
            </a:r>
          </a:p>
        </p:txBody>
      </p:sp>
      <mc:AlternateContent xmlns:mc="http://schemas.openxmlformats.org/markup-compatibility/2006" xmlns:a14="http://schemas.microsoft.com/office/drawing/2010/main">
        <mc:Choice Requires="a14">
          <p:sp>
            <p:nvSpPr>
              <p:cNvPr id="24" name="TextBox 23"/>
              <p:cNvSpPr txBox="1"/>
              <p:nvPr/>
            </p:nvSpPr>
            <p:spPr>
              <a:xfrm>
                <a:off x="6816080" y="3790782"/>
                <a:ext cx="3775720" cy="1200329"/>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3</m:t>
                        </m:r>
                      </m:sub>
                    </m:sSub>
                  </m:oMath>
                </a14:m>
                <a:r>
                  <a:rPr lang="en-GB" sz="1800" dirty="0">
                    <a:solidFill>
                      <a:prstClr val="black"/>
                    </a:solidFill>
                    <a:latin typeface="Calibri"/>
                    <a:cs typeface="Arial"/>
                  </a:rPr>
                  <a:t> in</a:t>
                </a:r>
                <a14:m>
                  <m:oMath xmlns:m="http://schemas.openxmlformats.org/officeDocument/2006/math">
                    <m:r>
                      <a:rPr lang="en-GB" sz="1800">
                        <a:solidFill>
                          <a:prstClr val="black"/>
                        </a:solidFill>
                        <a:latin typeface="Cambria Math" panose="02040503050406030204" pitchFamily="18" charset="0"/>
                      </a:rPr>
                      <m:t> </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3</m:t>
                        </m:r>
                      </m:sub>
                    </m:sSub>
                    <m:r>
                      <a:rPr lang="en-GB" sz="1800" i="1">
                        <a:solidFill>
                          <a:prstClr val="black"/>
                        </a:solidFill>
                        <a:latin typeface="Cambria Math" panose="02040503050406030204" pitchFamily="18" charset="0"/>
                      </a:rPr>
                      <m:t> </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for each</a:t>
                </a:r>
                <a:r>
                  <a:rPr lang="en-GB" sz="1800" dirty="0">
                    <a:solidFill>
                      <a:prstClr val="black"/>
                    </a:solidFill>
                    <a:latin typeface="Calibri"/>
                    <a:cs typeface="Arial"/>
                  </a:rPr>
                  <a:t> match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2</m:t>
                        </m:r>
                      </m:sub>
                    </m:sSub>
                  </m:oMath>
                </a14:m>
                <a:r>
                  <a:rPr lang="en-GB" sz="1800" dirty="0">
                    <a:solidFill>
                      <a:prstClr val="black"/>
                    </a:solidFill>
                    <a:latin typeface="Calibri"/>
                    <a:cs typeface="Arial"/>
                  </a:rPr>
                  <a:t> in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𝑧</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𝑐</m:t>
                        </m:r>
                      </m:sub>
                    </m:sSub>
                    <m:r>
                      <a:rPr lang="en-GB" sz="1800">
                        <a:solidFill>
                          <a:prstClr val="black"/>
                        </a:solidFill>
                        <a:latin typeface="Cambria Math" panose="02040503050406030204" pitchFamily="18" charset="0"/>
                      </a:rPr>
                      <m:t>[</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𝑡</m:t>
                        </m:r>
                      </m:e>
                      <m:sub>
                        <m:r>
                          <a:rPr lang="en-GB" sz="1800" i="1">
                            <a:solidFill>
                              <a:prstClr val="black"/>
                            </a:solidFill>
                            <a:latin typeface="Cambria Math" panose="02040503050406030204" pitchFamily="18" charset="0"/>
                          </a:rPr>
                          <m:t>3</m:t>
                        </m:r>
                      </m:sub>
                    </m:sSub>
                    <m:r>
                      <a:rPr lang="en-GB" sz="1800">
                        <a:solidFill>
                          <a:prstClr val="black"/>
                        </a:solidFill>
                        <a:latin typeface="Cambria Math" panose="02040503050406030204" pitchFamily="18" charset="0"/>
                      </a:rPr>
                      <m:t>.</m:t>
                    </m:r>
                    <m:r>
                      <m:rPr>
                        <m:sty m:val="p"/>
                      </m:rPr>
                      <a:rPr lang="en-GB" sz="1800">
                        <a:solidFill>
                          <a:prstClr val="black"/>
                        </a:solidFill>
                        <a:latin typeface="Cambria Math" panose="02040503050406030204" pitchFamily="18" charset="0"/>
                      </a:rPr>
                      <m:t>c</m:t>
                    </m:r>
                    <m:r>
                      <a:rPr lang="en-GB" sz="1800">
                        <a:solidFill>
                          <a:prstClr val="black"/>
                        </a:solidFill>
                        <a:latin typeface="Cambria Math" panose="02040503050406030204" pitchFamily="18" charset="0"/>
                      </a:rPr>
                      <m:t>]</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for each</a:t>
                </a:r>
                <a:r>
                  <a:rPr lang="en-GB" sz="1800" dirty="0">
                    <a:solidFill>
                      <a:prstClr val="black"/>
                    </a:solidFill>
                    <a:latin typeface="Calibri"/>
                    <a:cs typeface="Arial"/>
                  </a:rPr>
                  <a:t> match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1</m:t>
                        </m:r>
                      </m:sub>
                    </m:sSub>
                  </m:oMath>
                </a14:m>
                <a:r>
                  <a:rPr lang="en-GB" sz="1800" dirty="0">
                    <a:solidFill>
                      <a:prstClr val="black"/>
                    </a:solidFill>
                    <a:latin typeface="Calibri"/>
                    <a:cs typeface="Arial"/>
                  </a:rPr>
                  <a:t> in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𝑎</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𝑏</m:t>
                        </m:r>
                      </m:sub>
                    </m:sSub>
                    <m:r>
                      <a:rPr lang="en-GB" sz="1800">
                        <a:solidFill>
                          <a:prstClr val="black"/>
                        </a:solidFill>
                        <a:latin typeface="Cambria Math" panose="02040503050406030204" pitchFamily="18" charset="0"/>
                      </a:rPr>
                      <m:t>[</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𝑡</m:t>
                        </m:r>
                      </m:e>
                      <m:sub>
                        <m:r>
                          <a:rPr lang="en-GB" sz="1800" i="1">
                            <a:solidFill>
                              <a:prstClr val="black"/>
                            </a:solidFill>
                            <a:latin typeface="Cambria Math" panose="02040503050406030204" pitchFamily="18" charset="0"/>
                          </a:rPr>
                          <m:t>3</m:t>
                        </m:r>
                      </m:sub>
                    </m:sSub>
                    <m:r>
                      <a:rPr lang="en-GB" sz="1800">
                        <a:solidFill>
                          <a:prstClr val="black"/>
                        </a:solidFill>
                        <a:latin typeface="Cambria Math" panose="02040503050406030204" pitchFamily="18" charset="0"/>
                      </a:rPr>
                      <m:t>.</m:t>
                    </m:r>
                    <m:r>
                      <m:rPr>
                        <m:sty m:val="p"/>
                      </m:rPr>
                      <a:rPr lang="en-GB" sz="1800">
                        <a:solidFill>
                          <a:prstClr val="black"/>
                        </a:solidFill>
                        <a:latin typeface="Cambria Math" panose="02040503050406030204" pitchFamily="18" charset="0"/>
                      </a:rPr>
                      <m:t>b</m:t>
                    </m:r>
                    <m:r>
                      <a:rPr lang="en-GB" sz="1800">
                        <a:solidFill>
                          <a:prstClr val="black"/>
                        </a:solidFill>
                        <a:latin typeface="Cambria Math" panose="02040503050406030204" pitchFamily="18" charset="0"/>
                      </a:rPr>
                      <m:t>]</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output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1</m:t>
                        </m:r>
                      </m:sub>
                    </m:sSub>
                    <m:r>
                      <m:rPr>
                        <m:nor/>
                      </m:rPr>
                      <a:rPr lang="en-GB" sz="1800" dirty="0">
                        <a:solidFill>
                          <a:prstClr val="black"/>
                        </a:solidFill>
                        <a:latin typeface="Cambria Math" panose="02040503050406030204" pitchFamily="18" charset="0"/>
                        <a:cs typeface="Arial"/>
                      </a:rPr>
                      <m:t> </m:t>
                    </m:r>
                    <m:r>
                      <m:rPr>
                        <m:nor/>
                      </m:rPr>
                      <a:rPr lang="en-GB" sz="1800" dirty="0">
                        <a:solidFill>
                          <a:prstClr val="black"/>
                        </a:solidFill>
                        <a:latin typeface="Calibri"/>
                        <a:cs typeface="Arial"/>
                      </a:rPr>
                      <m:t>ᴏ</m:t>
                    </m:r>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 </m:t>
                        </m:r>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2</m:t>
                        </m:r>
                      </m:sub>
                    </m:sSub>
                    <m:r>
                      <a:rPr lang="en-GB" sz="1800" i="1" dirty="0">
                        <a:solidFill>
                          <a:prstClr val="black"/>
                        </a:solidFill>
                        <a:latin typeface="Cambria Math" panose="02040503050406030204" pitchFamily="18" charset="0"/>
                      </a:rPr>
                      <m:t> </m:t>
                    </m:r>
                    <m:r>
                      <m:rPr>
                        <m:nor/>
                      </m:rPr>
                      <a:rPr lang="en-GB" sz="1800" dirty="0">
                        <a:solidFill>
                          <a:prstClr val="black"/>
                        </a:solidFill>
                        <a:latin typeface="Calibri"/>
                        <a:cs typeface="Arial"/>
                      </a:rPr>
                      <m:t>ᴏ</m:t>
                    </m:r>
                    <m:r>
                      <a:rPr lang="en-GB" sz="1800" i="1" dirty="0">
                        <a:solidFill>
                          <a:prstClr val="black"/>
                        </a:solidFill>
                        <a:latin typeface="Cambria Math" panose="02040503050406030204" pitchFamily="18" charset="0"/>
                      </a:rPr>
                      <m:t> </m:t>
                    </m:r>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3</m:t>
                        </m:r>
                      </m:sub>
                    </m:sSub>
                  </m:oMath>
                </a14:m>
                <a:r>
                  <a:rPr lang="en-GB" sz="1800" dirty="0">
                    <a:solidFill>
                      <a:prstClr val="black"/>
                    </a:solidFill>
                    <a:latin typeface="Calibri"/>
                    <a:cs typeface="Arial"/>
                  </a:rPr>
                  <a:t> </a:t>
                </a:r>
              </a:p>
            </p:txBody>
          </p:sp>
        </mc:Choice>
        <mc:Fallback xmlns="">
          <p:sp>
            <p:nvSpPr>
              <p:cNvPr id="24" name="TextBox 23"/>
              <p:cNvSpPr txBox="1">
                <a:spLocks noRot="1" noChangeAspect="1" noMove="1" noResize="1" noEditPoints="1" noAdjustHandles="1" noChangeArrowheads="1" noChangeShapeType="1" noTextEdit="1"/>
              </p:cNvSpPr>
              <p:nvPr/>
            </p:nvSpPr>
            <p:spPr>
              <a:xfrm>
                <a:off x="6816080" y="3790782"/>
                <a:ext cx="3775720" cy="1200329"/>
              </a:xfrm>
              <a:prstGeom prst="rect">
                <a:avLst/>
              </a:prstGeom>
              <a:blipFill rotWithShape="0">
                <a:blip r:embed="rId3"/>
                <a:stretch>
                  <a:fillRect l="-1290" t="-3046" b="-7107"/>
                </a:stretch>
              </a:blipFill>
            </p:spPr>
            <p:txBody>
              <a:bodyPr/>
              <a:lstStyle/>
              <a:p>
                <a:r>
                  <a:rPr lang="en-US">
                    <a:noFill/>
                  </a:rPr>
                  <a:t> </a:t>
                </a:r>
              </a:p>
            </p:txBody>
          </p:sp>
        </mc:Fallback>
      </mc:AlternateContent>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508" y="980728"/>
            <a:ext cx="4429500" cy="503476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770762" y="3549442"/>
            <a:ext cx="685084"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Rectangle 26"/>
          <p:cNvSpPr/>
          <p:nvPr/>
        </p:nvSpPr>
        <p:spPr>
          <a:xfrm>
            <a:off x="1770762" y="2420888"/>
            <a:ext cx="685084"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8" name="Rectangle 27"/>
          <p:cNvSpPr/>
          <p:nvPr/>
        </p:nvSpPr>
        <p:spPr>
          <a:xfrm>
            <a:off x="2823386" y="1285202"/>
            <a:ext cx="392294" cy="487615"/>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9" name="Rectangle 28"/>
          <p:cNvSpPr/>
          <p:nvPr/>
        </p:nvSpPr>
        <p:spPr>
          <a:xfrm>
            <a:off x="3243286" y="5403509"/>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0" name="Rectangle 29"/>
          <p:cNvSpPr/>
          <p:nvPr/>
        </p:nvSpPr>
        <p:spPr>
          <a:xfrm>
            <a:off x="3243286" y="4517556"/>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1" name="Rectangle 30"/>
          <p:cNvSpPr/>
          <p:nvPr/>
        </p:nvSpPr>
        <p:spPr>
          <a:xfrm>
            <a:off x="3215680" y="3573016"/>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2" name="Rectangle 31"/>
          <p:cNvSpPr/>
          <p:nvPr/>
        </p:nvSpPr>
        <p:spPr>
          <a:xfrm>
            <a:off x="5482924" y="5403509"/>
            <a:ext cx="685084" cy="576064"/>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3" name="Rectangle 32"/>
          <p:cNvSpPr/>
          <p:nvPr/>
        </p:nvSpPr>
        <p:spPr>
          <a:xfrm>
            <a:off x="4797840" y="2636912"/>
            <a:ext cx="434064" cy="576064"/>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4" name="Rectangle 33"/>
          <p:cNvSpPr/>
          <p:nvPr/>
        </p:nvSpPr>
        <p:spPr>
          <a:xfrm>
            <a:off x="3255434" y="1285202"/>
            <a:ext cx="392294" cy="487615"/>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35" name="Rectangle 34"/>
          <p:cNvSpPr/>
          <p:nvPr/>
        </p:nvSpPr>
        <p:spPr>
          <a:xfrm>
            <a:off x="4332812" y="2636912"/>
            <a:ext cx="430032" cy="565546"/>
          </a:xfrm>
          <a:prstGeom prst="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mc:AlternateContent xmlns:mc="http://schemas.openxmlformats.org/markup-compatibility/2006" xmlns:a14="http://schemas.microsoft.com/office/drawing/2010/main">
        <mc:Choice Requires="a14">
          <p:sp>
            <p:nvSpPr>
              <p:cNvPr id="36" name="TextBox 35"/>
              <p:cNvSpPr txBox="1"/>
              <p:nvPr/>
            </p:nvSpPr>
            <p:spPr>
              <a:xfrm>
                <a:off x="6856784" y="980728"/>
                <a:ext cx="3775720"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 </a:t>
                </a:r>
                <a14:m>
                  <m:oMath xmlns:m="http://schemas.openxmlformats.org/officeDocument/2006/math">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1</m:t>
                        </m:r>
                      </m:sub>
                    </m:sSub>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if </a:t>
                </a:r>
                <a:r>
                  <a:rPr lang="en-GB" sz="1800" dirty="0" err="1">
                    <a:solidFill>
                      <a:prstClr val="black"/>
                    </a:solidFill>
                    <a:latin typeface="Calibri"/>
                    <a:cs typeface="Arial"/>
                  </a:rPr>
                  <a:t>t.x</a:t>
                </a:r>
                <a:r>
                  <a:rPr lang="en-GB" sz="1800" dirty="0">
                    <a:solidFill>
                      <a:prstClr val="black"/>
                    </a:solidFill>
                    <a:latin typeface="Calibri"/>
                    <a:cs typeface="Arial"/>
                  </a:rPr>
                  <a:t> = 7</a:t>
                </a:r>
              </a:p>
              <a:p>
                <a:pPr fontAlgn="auto">
                  <a:spcBef>
                    <a:spcPts val="0"/>
                  </a:spcBef>
                  <a:spcAft>
                    <a:spcPts val="0"/>
                  </a:spcAft>
                </a:pPr>
                <a:r>
                  <a:rPr lang="en-GB" sz="1800" dirty="0">
                    <a:solidFill>
                      <a:prstClr val="black"/>
                    </a:solidFill>
                    <a:latin typeface="Calibri"/>
                    <a:cs typeface="Arial"/>
                  </a:rPr>
                  <a:t>      materialize t in hash table of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𝑎</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𝑏</m:t>
                        </m:r>
                      </m:sub>
                    </m:sSub>
                  </m:oMath>
                </a14:m>
                <a:r>
                  <a:rPr lang="en-GB" sz="1800" dirty="0">
                    <a:solidFill>
                      <a:prstClr val="black"/>
                    </a:solidFill>
                    <a:latin typeface="Calibri"/>
                    <a:cs typeface="Arial"/>
                  </a:rPr>
                  <a:t> </a:t>
                </a:r>
              </a:p>
            </p:txBody>
          </p:sp>
        </mc:Choice>
        <mc:Fallback xmlns="">
          <p:sp>
            <p:nvSpPr>
              <p:cNvPr id="36" name="TextBox 35"/>
              <p:cNvSpPr txBox="1">
                <a:spLocks noRot="1" noChangeAspect="1" noMove="1" noResize="1" noEditPoints="1" noAdjustHandles="1" noChangeArrowheads="1" noChangeShapeType="1" noTextEdit="1"/>
              </p:cNvSpPr>
              <p:nvPr/>
            </p:nvSpPr>
            <p:spPr>
              <a:xfrm>
                <a:off x="6856784" y="980728"/>
                <a:ext cx="3775720" cy="923330"/>
              </a:xfrm>
              <a:prstGeom prst="rect">
                <a:avLst/>
              </a:prstGeom>
              <a:blipFill rotWithShape="0">
                <a:blip r:embed="rId5"/>
                <a:stretch>
                  <a:fillRect l="-1454"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56784" y="2001614"/>
                <a:ext cx="3775720"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 </a:t>
                </a:r>
                <a14:m>
                  <m:oMath xmlns:m="http://schemas.openxmlformats.org/officeDocument/2006/math">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2</m:t>
                        </m:r>
                      </m:sub>
                    </m:sSub>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if </a:t>
                </a:r>
                <a:r>
                  <a:rPr lang="en-GB" sz="1800" dirty="0" err="1">
                    <a:solidFill>
                      <a:prstClr val="black"/>
                    </a:solidFill>
                    <a:latin typeface="Calibri"/>
                    <a:cs typeface="Arial"/>
                  </a:rPr>
                  <a:t>t.y</a:t>
                </a:r>
                <a:r>
                  <a:rPr lang="en-GB" sz="1800" dirty="0">
                    <a:solidFill>
                      <a:prstClr val="black"/>
                    </a:solidFill>
                    <a:latin typeface="Calibri"/>
                    <a:cs typeface="Arial"/>
                  </a:rPr>
                  <a:t> = 3</a:t>
                </a:r>
              </a:p>
              <a:p>
                <a:pPr fontAlgn="auto">
                  <a:spcBef>
                    <a:spcPts val="0"/>
                  </a:spcBef>
                  <a:spcAft>
                    <a:spcPts val="0"/>
                  </a:spcAft>
                </a:pPr>
                <a:r>
                  <a:rPr lang="en-GB" sz="1800" dirty="0">
                    <a:solidFill>
                      <a:prstClr val="black"/>
                    </a:solidFill>
                    <a:latin typeface="Calibri"/>
                    <a:cs typeface="Arial"/>
                  </a:rPr>
                  <a:t>      aggregate and materialize into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l-GR" sz="1800">
                            <a:solidFill>
                              <a:prstClr val="black"/>
                            </a:solidFill>
                            <a:latin typeface="Calibri"/>
                            <a:cs typeface="Arial"/>
                          </a:rPr>
                          <m:t>Γ</m:t>
                        </m:r>
                      </m:e>
                      <m:sub>
                        <m:r>
                          <a:rPr lang="en-GB" sz="1800" i="1">
                            <a:solidFill>
                              <a:prstClr val="black"/>
                            </a:solidFill>
                            <a:latin typeface="Cambria Math" panose="02040503050406030204" pitchFamily="18" charset="0"/>
                          </a:rPr>
                          <m:t>𝑧</m:t>
                        </m:r>
                      </m:sub>
                    </m:sSub>
                  </m:oMath>
                </a14:m>
                <a:r>
                  <a:rPr lang="en-GB" sz="1800" dirty="0">
                    <a:solidFill>
                      <a:prstClr val="black"/>
                    </a:solidFill>
                    <a:latin typeface="Calibri"/>
                    <a:cs typeface="Arial"/>
                  </a:rPr>
                  <a:t> </a:t>
                </a:r>
              </a:p>
            </p:txBody>
          </p:sp>
        </mc:Choice>
        <mc:Fallback xmlns="">
          <p:sp>
            <p:nvSpPr>
              <p:cNvPr id="37" name="TextBox 36"/>
              <p:cNvSpPr txBox="1">
                <a:spLocks noRot="1" noChangeAspect="1" noMove="1" noResize="1" noEditPoints="1" noAdjustHandles="1" noChangeArrowheads="1" noChangeShapeType="1" noTextEdit="1"/>
              </p:cNvSpPr>
              <p:nvPr/>
            </p:nvSpPr>
            <p:spPr>
              <a:xfrm>
                <a:off x="6856784" y="2001614"/>
                <a:ext cx="3775720" cy="923330"/>
              </a:xfrm>
              <a:prstGeom prst="rect">
                <a:avLst/>
              </a:prstGeom>
              <a:blipFill>
                <a:blip r:embed="rId6"/>
                <a:stretch>
                  <a:fillRect l="-1454" t="-3289" b="-921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856784" y="2937719"/>
                <a:ext cx="3775720" cy="646331"/>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mbria Math" panose="02040503050406030204" pitchFamily="18" charset="0"/>
                            <a:cs typeface="Arial"/>
                          </a:rPr>
                          <m:t> </m:t>
                        </m:r>
                        <m:r>
                          <m:rPr>
                            <m:nor/>
                          </m:rPr>
                          <a:rPr lang="el-GR" sz="1800">
                            <a:solidFill>
                              <a:prstClr val="black"/>
                            </a:solidFill>
                            <a:latin typeface="Calibri"/>
                            <a:cs typeface="Arial"/>
                          </a:rPr>
                          <m:t>Γ</m:t>
                        </m:r>
                      </m:e>
                      <m:sub>
                        <m:r>
                          <a:rPr lang="en-GB" sz="1800" i="1">
                            <a:solidFill>
                              <a:prstClr val="black"/>
                            </a:solidFill>
                            <a:latin typeface="Cambria Math" panose="02040503050406030204" pitchFamily="18" charset="0"/>
                          </a:rPr>
                          <m:t>𝑧</m:t>
                        </m:r>
                      </m:sub>
                    </m:sSub>
                    <m:r>
                      <a:rPr lang="en-GB" sz="1800" i="1">
                        <a:solidFill>
                          <a:prstClr val="black"/>
                        </a:solidFill>
                        <a:latin typeface="Cambria Math" panose="02040503050406030204" pitchFamily="18" charset="0"/>
                      </a:rPr>
                      <m:t> </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materialize t in hash table of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𝑧</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𝑐</m:t>
                        </m:r>
                      </m:sub>
                    </m:sSub>
                  </m:oMath>
                </a14:m>
                <a:r>
                  <a:rPr lang="en-GB" sz="1800" dirty="0">
                    <a:solidFill>
                      <a:prstClr val="black"/>
                    </a:solidFill>
                    <a:latin typeface="Calibri"/>
                    <a:cs typeface="Arial"/>
                  </a:rPr>
                  <a:t> </a:t>
                </a:r>
              </a:p>
            </p:txBody>
          </p:sp>
        </mc:Choice>
        <mc:Fallback xmlns="">
          <p:sp>
            <p:nvSpPr>
              <p:cNvPr id="38" name="TextBox 37"/>
              <p:cNvSpPr txBox="1">
                <a:spLocks noRot="1" noChangeAspect="1" noMove="1" noResize="1" noEditPoints="1" noAdjustHandles="1" noChangeArrowheads="1" noChangeShapeType="1" noTextEdit="1"/>
              </p:cNvSpPr>
              <p:nvPr/>
            </p:nvSpPr>
            <p:spPr>
              <a:xfrm>
                <a:off x="6856784" y="2937719"/>
                <a:ext cx="3775720" cy="646331"/>
              </a:xfrm>
              <a:prstGeom prst="rect">
                <a:avLst/>
              </a:prstGeom>
              <a:blipFill rotWithShape="0">
                <a:blip r:embed="rId7"/>
                <a:stretch>
                  <a:fillRect l="-1454" t="-5660" b="-14151"/>
                </a:stretch>
              </a:blipFill>
            </p:spPr>
            <p:txBody>
              <a:bodyPr/>
              <a:lstStyle/>
              <a:p>
                <a:r>
                  <a:rPr lang="en-US">
                    <a:noFill/>
                  </a:rPr>
                  <a:t> </a:t>
                </a:r>
              </a:p>
            </p:txBody>
          </p:sp>
        </mc:Fallback>
      </mc:AlternateContent>
      <p:sp>
        <p:nvSpPr>
          <p:cNvPr id="39" name="Left Bracket 38"/>
          <p:cNvSpPr/>
          <p:nvPr/>
        </p:nvSpPr>
        <p:spPr>
          <a:xfrm>
            <a:off x="6816080" y="1052736"/>
            <a:ext cx="73152" cy="914400"/>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40" name="Left Bracket 39"/>
          <p:cNvSpPr/>
          <p:nvPr/>
        </p:nvSpPr>
        <p:spPr>
          <a:xfrm>
            <a:off x="6816081" y="2082552"/>
            <a:ext cx="45719" cy="795932"/>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41" name="Left Bracket 40"/>
          <p:cNvSpPr/>
          <p:nvPr/>
        </p:nvSpPr>
        <p:spPr>
          <a:xfrm>
            <a:off x="6816080" y="2996953"/>
            <a:ext cx="73152" cy="646331"/>
          </a:xfrm>
          <a:prstGeom prst="leftBracket">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42" name="Left Bracket 41"/>
          <p:cNvSpPr/>
          <p:nvPr/>
        </p:nvSpPr>
        <p:spPr>
          <a:xfrm>
            <a:off x="6816080" y="3861048"/>
            <a:ext cx="73152" cy="1130062"/>
          </a:xfrm>
          <a:prstGeom prst="leftBracket">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43" name="Rectangle 42"/>
          <p:cNvSpPr/>
          <p:nvPr/>
        </p:nvSpPr>
        <p:spPr>
          <a:xfrm>
            <a:off x="-1968896" y="3134697"/>
            <a:ext cx="12192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Tree>
    <p:extLst>
      <p:ext uri="{BB962C8B-B14F-4D97-AF65-F5344CB8AC3E}">
        <p14:creationId xmlns:p14="http://schemas.microsoft.com/office/powerpoint/2010/main" val="32618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animBg="1"/>
      <p:bldP spid="40" grpId="0" animBg="1"/>
      <p:bldP spid="41" grpId="0" animBg="1"/>
      <p:bldP spid="4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8E3974-5F59-4912-8EA9-89ADB121D9C6}"/>
              </a:ext>
            </a:extLst>
          </p:cNvPr>
          <p:cNvGrpSpPr/>
          <p:nvPr/>
        </p:nvGrpSpPr>
        <p:grpSpPr>
          <a:xfrm>
            <a:off x="10128448" y="1821121"/>
            <a:ext cx="1942247" cy="2207645"/>
            <a:chOff x="1738508" y="980728"/>
            <a:chExt cx="4429500" cy="5034766"/>
          </a:xfrm>
        </p:grpSpPr>
        <p:pic>
          <p:nvPicPr>
            <p:cNvPr id="17" name="Picture 4">
              <a:extLst>
                <a:ext uri="{FF2B5EF4-FFF2-40B4-BE49-F238E27FC236}">
                  <a16:creationId xmlns:a16="http://schemas.microsoft.com/office/drawing/2014/main" id="{F34637D9-5D81-4962-AF38-06E2AF7DF0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8508" y="980728"/>
              <a:ext cx="4429500" cy="503476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a:extLst>
                <a:ext uri="{FF2B5EF4-FFF2-40B4-BE49-F238E27FC236}">
                  <a16:creationId xmlns:a16="http://schemas.microsoft.com/office/drawing/2014/main" id="{C453782E-6096-42F6-8B63-646A91E63B92}"/>
                </a:ext>
              </a:extLst>
            </p:cNvPr>
            <p:cNvSpPr/>
            <p:nvPr/>
          </p:nvSpPr>
          <p:spPr>
            <a:xfrm>
              <a:off x="1770762" y="3549442"/>
              <a:ext cx="685084"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19" name="Rectangle 18">
              <a:extLst>
                <a:ext uri="{FF2B5EF4-FFF2-40B4-BE49-F238E27FC236}">
                  <a16:creationId xmlns:a16="http://schemas.microsoft.com/office/drawing/2014/main" id="{597C8A7D-CF84-4A15-8D5F-A789D26C3C36}"/>
                </a:ext>
              </a:extLst>
            </p:cNvPr>
            <p:cNvSpPr/>
            <p:nvPr/>
          </p:nvSpPr>
          <p:spPr>
            <a:xfrm>
              <a:off x="1770762" y="2420888"/>
              <a:ext cx="685084"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0" name="Rectangle 19">
              <a:extLst>
                <a:ext uri="{FF2B5EF4-FFF2-40B4-BE49-F238E27FC236}">
                  <a16:creationId xmlns:a16="http://schemas.microsoft.com/office/drawing/2014/main" id="{596EF948-F0D3-42E9-93C1-E8CB5CEC46D8}"/>
                </a:ext>
              </a:extLst>
            </p:cNvPr>
            <p:cNvSpPr/>
            <p:nvPr/>
          </p:nvSpPr>
          <p:spPr>
            <a:xfrm>
              <a:off x="2823386" y="1285202"/>
              <a:ext cx="392294" cy="487615"/>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1" name="Rectangle 20">
              <a:extLst>
                <a:ext uri="{FF2B5EF4-FFF2-40B4-BE49-F238E27FC236}">
                  <a16:creationId xmlns:a16="http://schemas.microsoft.com/office/drawing/2014/main" id="{F4E740EE-CA2C-4C4D-B46E-FEB60331092C}"/>
                </a:ext>
              </a:extLst>
            </p:cNvPr>
            <p:cNvSpPr/>
            <p:nvPr/>
          </p:nvSpPr>
          <p:spPr>
            <a:xfrm>
              <a:off x="3243286" y="5403509"/>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2" name="Rectangle 21">
              <a:extLst>
                <a:ext uri="{FF2B5EF4-FFF2-40B4-BE49-F238E27FC236}">
                  <a16:creationId xmlns:a16="http://schemas.microsoft.com/office/drawing/2014/main" id="{980AE909-1DE1-4459-818E-E23F672A6081}"/>
                </a:ext>
              </a:extLst>
            </p:cNvPr>
            <p:cNvSpPr/>
            <p:nvPr/>
          </p:nvSpPr>
          <p:spPr>
            <a:xfrm>
              <a:off x="3243286" y="4517556"/>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3" name="Rectangle 22">
              <a:extLst>
                <a:ext uri="{FF2B5EF4-FFF2-40B4-BE49-F238E27FC236}">
                  <a16:creationId xmlns:a16="http://schemas.microsoft.com/office/drawing/2014/main" id="{5E511ADA-52F5-4960-9199-885B407E16E1}"/>
                </a:ext>
              </a:extLst>
            </p:cNvPr>
            <p:cNvSpPr/>
            <p:nvPr/>
          </p:nvSpPr>
          <p:spPr>
            <a:xfrm>
              <a:off x="3215680" y="3573016"/>
              <a:ext cx="685084"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4" name="Rectangle 23">
              <a:extLst>
                <a:ext uri="{FF2B5EF4-FFF2-40B4-BE49-F238E27FC236}">
                  <a16:creationId xmlns:a16="http://schemas.microsoft.com/office/drawing/2014/main" id="{AF1CF4A6-C8CF-447C-ACFA-F5B1AE59BB8F}"/>
                </a:ext>
              </a:extLst>
            </p:cNvPr>
            <p:cNvSpPr/>
            <p:nvPr/>
          </p:nvSpPr>
          <p:spPr>
            <a:xfrm>
              <a:off x="5482924" y="5403509"/>
              <a:ext cx="685084" cy="576064"/>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5" name="Rectangle 24">
              <a:extLst>
                <a:ext uri="{FF2B5EF4-FFF2-40B4-BE49-F238E27FC236}">
                  <a16:creationId xmlns:a16="http://schemas.microsoft.com/office/drawing/2014/main" id="{9D43D5ED-52F1-4CF6-9436-A09F785D673C}"/>
                </a:ext>
              </a:extLst>
            </p:cNvPr>
            <p:cNvSpPr/>
            <p:nvPr/>
          </p:nvSpPr>
          <p:spPr>
            <a:xfrm>
              <a:off x="4797840" y="2636912"/>
              <a:ext cx="434064" cy="576064"/>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6" name="Rectangle 25">
              <a:extLst>
                <a:ext uri="{FF2B5EF4-FFF2-40B4-BE49-F238E27FC236}">
                  <a16:creationId xmlns:a16="http://schemas.microsoft.com/office/drawing/2014/main" id="{C630AA9B-587F-43B9-BA62-3452F9648D92}"/>
                </a:ext>
              </a:extLst>
            </p:cNvPr>
            <p:cNvSpPr/>
            <p:nvPr/>
          </p:nvSpPr>
          <p:spPr>
            <a:xfrm>
              <a:off x="3255434" y="1285202"/>
              <a:ext cx="392294" cy="487615"/>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sp>
          <p:nvSpPr>
            <p:cNvPr id="27" name="Rectangle 26">
              <a:extLst>
                <a:ext uri="{FF2B5EF4-FFF2-40B4-BE49-F238E27FC236}">
                  <a16:creationId xmlns:a16="http://schemas.microsoft.com/office/drawing/2014/main" id="{99AFD75C-21A4-40B8-9E1E-73208C127524}"/>
                </a:ext>
              </a:extLst>
            </p:cNvPr>
            <p:cNvSpPr/>
            <p:nvPr/>
          </p:nvSpPr>
          <p:spPr>
            <a:xfrm>
              <a:off x="4332812" y="2636912"/>
              <a:ext cx="430032" cy="565546"/>
            </a:xfrm>
            <a:prstGeom prst="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a:solidFill>
                  <a:prstClr val="white"/>
                </a:solidFill>
              </a:endParaRPr>
            </a:p>
          </p:txBody>
        </p:sp>
      </p:grpSp>
      <p:sp>
        <p:nvSpPr>
          <p:cNvPr id="9217" name="Rectangle 1"/>
          <p:cNvSpPr>
            <a:spLocks noGrp="1" noChangeArrowheads="1"/>
          </p:cNvSpPr>
          <p:nvPr>
            <p:ph type="title"/>
          </p:nvPr>
        </p:nvSpPr>
        <p:spPr>
          <a:xfrm>
            <a:off x="0" y="273630"/>
            <a:ext cx="12192000" cy="707099"/>
          </a:xfrm>
          <a:ln/>
        </p:spPr>
        <p:txBody>
          <a:bodyPr vert="horz" wrap="square" lIns="91440" tIns="35203" rIns="91440" bIns="45720" numCol="1" anchor="b" anchorCtr="0" compatLnSpc="1">
            <a:prstTxWarp prst="textNoShape">
              <a:avLst/>
            </a:prstTxWarp>
          </a:bodyPr>
          <a:lstStyle/>
          <a:p>
            <a:r>
              <a:rPr lang="en-US" dirty="0"/>
              <a:t>Push-based model for query compilation</a:t>
            </a:r>
            <a:endParaRPr lang="el-GR" dirty="0"/>
          </a:p>
        </p:txBody>
      </p:sp>
      <p:sp>
        <p:nvSpPr>
          <p:cNvPr id="9218" name="Rectangle 2"/>
          <p:cNvSpPr>
            <a:spLocks noGrp="1" noChangeArrowheads="1"/>
          </p:cNvSpPr>
          <p:nvPr>
            <p:ph idx="1"/>
          </p:nvPr>
        </p:nvSpPr>
        <p:spPr>
          <a:xfrm>
            <a:off x="553160" y="1052736"/>
            <a:ext cx="5542840" cy="3977698"/>
          </a:xfrm>
          <a:ln/>
        </p:spPr>
        <p:txBody>
          <a:bodyPr/>
          <a:lstStyle/>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Data pushed up the pipeline</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dirty="0"/>
          </a:p>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Materializing only at </a:t>
            </a:r>
            <a:r>
              <a:rPr lang="en-US" i="1" dirty="0"/>
              <a:t>pipeline breakers</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No function calls in loops =&gt; Compiler distributes data to registers and increases cache reuse. </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dirty="0"/>
          </a:p>
          <a:p>
            <a:pPr marL="97922" indent="0">
              <a:buSzPct val="45000"/>
              <a:buNone/>
              <a:tabLst>
                <a:tab pos="656650" algn="l"/>
                <a:tab pos="1313299" algn="l"/>
                <a:tab pos="1969949" algn="l"/>
                <a:tab pos="2626599" algn="l"/>
                <a:tab pos="3283248" algn="l"/>
                <a:tab pos="3939898" algn="l"/>
              </a:tabLst>
            </a:pPr>
            <a:endParaRPr lang="en-US" dirty="0"/>
          </a:p>
          <a:p>
            <a:pPr marL="391686" indent="-293764">
              <a:buSzPct val="45000"/>
              <a:buNone/>
              <a:tabLst>
                <a:tab pos="656650" algn="l"/>
                <a:tab pos="1313299" algn="l"/>
                <a:tab pos="1969949" algn="l"/>
                <a:tab pos="2626599" algn="l"/>
                <a:tab pos="3283248" algn="l"/>
                <a:tab pos="3939898" algn="l"/>
              </a:tabLst>
            </a:pPr>
            <a:endParaRPr lang="en-US" dirty="0"/>
          </a:p>
        </p:txBody>
      </p:sp>
      <p:sp>
        <p:nvSpPr>
          <p:cNvPr id="3" name="Slide Number Placeholder 2"/>
          <p:cNvSpPr>
            <a:spLocks noGrp="1"/>
          </p:cNvSpPr>
          <p:nvPr>
            <p:ph type="sldNum" sz="quarter" idx="12"/>
          </p:nvPr>
        </p:nvSpPr>
        <p:spPr/>
        <p:txBody>
          <a:bodyPr/>
          <a:lstStyle/>
          <a:p>
            <a:fld id="{35B54189-C436-47D0-AC37-8484B13A8E13}" type="slidenum">
              <a:rPr lang="en-US" smtClean="0"/>
              <a:pPr/>
              <a:t>51</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AD25E4B-FCE6-481D-807C-09E3A823D8E2}"/>
                  </a:ext>
                </a:extLst>
              </p:cNvPr>
              <p:cNvSpPr txBox="1"/>
              <p:nvPr/>
            </p:nvSpPr>
            <p:spPr>
              <a:xfrm>
                <a:off x="6816080" y="3790782"/>
                <a:ext cx="3775720" cy="1200329"/>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3</m:t>
                        </m:r>
                      </m:sub>
                    </m:sSub>
                  </m:oMath>
                </a14:m>
                <a:r>
                  <a:rPr lang="en-GB" sz="1800" dirty="0">
                    <a:solidFill>
                      <a:prstClr val="black"/>
                    </a:solidFill>
                    <a:latin typeface="Calibri"/>
                    <a:cs typeface="Arial"/>
                  </a:rPr>
                  <a:t> in</a:t>
                </a:r>
                <a14:m>
                  <m:oMath xmlns:m="http://schemas.openxmlformats.org/officeDocument/2006/math">
                    <m:r>
                      <a:rPr lang="en-GB" sz="1800">
                        <a:solidFill>
                          <a:prstClr val="black"/>
                        </a:solidFill>
                        <a:latin typeface="Cambria Math" panose="02040503050406030204" pitchFamily="18" charset="0"/>
                      </a:rPr>
                      <m:t> </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3</m:t>
                        </m:r>
                      </m:sub>
                    </m:sSub>
                    <m:r>
                      <a:rPr lang="en-GB" sz="1800" i="1">
                        <a:solidFill>
                          <a:prstClr val="black"/>
                        </a:solidFill>
                        <a:latin typeface="Cambria Math" panose="02040503050406030204" pitchFamily="18" charset="0"/>
                      </a:rPr>
                      <m:t> </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for each</a:t>
                </a:r>
                <a:r>
                  <a:rPr lang="en-GB" sz="1800" dirty="0">
                    <a:solidFill>
                      <a:prstClr val="black"/>
                    </a:solidFill>
                    <a:latin typeface="Calibri"/>
                    <a:cs typeface="Arial"/>
                  </a:rPr>
                  <a:t> match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2</m:t>
                        </m:r>
                      </m:sub>
                    </m:sSub>
                  </m:oMath>
                </a14:m>
                <a:r>
                  <a:rPr lang="en-GB" sz="1800" dirty="0">
                    <a:solidFill>
                      <a:prstClr val="black"/>
                    </a:solidFill>
                    <a:latin typeface="Calibri"/>
                    <a:cs typeface="Arial"/>
                  </a:rPr>
                  <a:t> in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𝑧</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𝑐</m:t>
                        </m:r>
                      </m:sub>
                    </m:sSub>
                    <m:r>
                      <a:rPr lang="en-GB" sz="1800">
                        <a:solidFill>
                          <a:prstClr val="black"/>
                        </a:solidFill>
                        <a:latin typeface="Cambria Math" panose="02040503050406030204" pitchFamily="18" charset="0"/>
                      </a:rPr>
                      <m:t>[</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𝑡</m:t>
                        </m:r>
                      </m:e>
                      <m:sub>
                        <m:r>
                          <a:rPr lang="en-GB" sz="1800" i="1">
                            <a:solidFill>
                              <a:prstClr val="black"/>
                            </a:solidFill>
                            <a:latin typeface="Cambria Math" panose="02040503050406030204" pitchFamily="18" charset="0"/>
                          </a:rPr>
                          <m:t>3</m:t>
                        </m:r>
                      </m:sub>
                    </m:sSub>
                    <m:r>
                      <a:rPr lang="en-GB" sz="1800">
                        <a:solidFill>
                          <a:prstClr val="black"/>
                        </a:solidFill>
                        <a:latin typeface="Cambria Math" panose="02040503050406030204" pitchFamily="18" charset="0"/>
                      </a:rPr>
                      <m:t>.</m:t>
                    </m:r>
                    <m:r>
                      <m:rPr>
                        <m:sty m:val="p"/>
                      </m:rPr>
                      <a:rPr lang="en-GB" sz="1800">
                        <a:solidFill>
                          <a:prstClr val="black"/>
                        </a:solidFill>
                        <a:latin typeface="Cambria Math" panose="02040503050406030204" pitchFamily="18" charset="0"/>
                      </a:rPr>
                      <m:t>c</m:t>
                    </m:r>
                    <m:r>
                      <a:rPr lang="en-GB" sz="1800">
                        <a:solidFill>
                          <a:prstClr val="black"/>
                        </a:solidFill>
                        <a:latin typeface="Cambria Math" panose="02040503050406030204" pitchFamily="18" charset="0"/>
                      </a:rPr>
                      <m:t>]</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for each</a:t>
                </a:r>
                <a:r>
                  <a:rPr lang="en-GB" sz="1800" dirty="0">
                    <a:solidFill>
                      <a:prstClr val="black"/>
                    </a:solidFill>
                    <a:latin typeface="Calibri"/>
                    <a:cs typeface="Arial"/>
                  </a:rPr>
                  <a:t> match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1</m:t>
                        </m:r>
                      </m:sub>
                    </m:sSub>
                  </m:oMath>
                </a14:m>
                <a:r>
                  <a:rPr lang="en-GB" sz="1800" dirty="0">
                    <a:solidFill>
                      <a:prstClr val="black"/>
                    </a:solidFill>
                    <a:latin typeface="Calibri"/>
                    <a:cs typeface="Arial"/>
                  </a:rPr>
                  <a:t> in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𝑎</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𝑏</m:t>
                        </m:r>
                      </m:sub>
                    </m:sSub>
                    <m:r>
                      <a:rPr lang="en-GB" sz="1800">
                        <a:solidFill>
                          <a:prstClr val="black"/>
                        </a:solidFill>
                        <a:latin typeface="Cambria Math" panose="02040503050406030204" pitchFamily="18" charset="0"/>
                      </a:rPr>
                      <m:t>[</m:t>
                    </m:r>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𝑡</m:t>
                        </m:r>
                      </m:e>
                      <m:sub>
                        <m:r>
                          <a:rPr lang="en-GB" sz="1800" i="1">
                            <a:solidFill>
                              <a:prstClr val="black"/>
                            </a:solidFill>
                            <a:latin typeface="Cambria Math" panose="02040503050406030204" pitchFamily="18" charset="0"/>
                          </a:rPr>
                          <m:t>3</m:t>
                        </m:r>
                      </m:sub>
                    </m:sSub>
                    <m:r>
                      <a:rPr lang="en-GB" sz="1800">
                        <a:solidFill>
                          <a:prstClr val="black"/>
                        </a:solidFill>
                        <a:latin typeface="Cambria Math" panose="02040503050406030204" pitchFamily="18" charset="0"/>
                      </a:rPr>
                      <m:t>.</m:t>
                    </m:r>
                    <m:r>
                      <m:rPr>
                        <m:sty m:val="p"/>
                      </m:rPr>
                      <a:rPr lang="en-GB" sz="1800">
                        <a:solidFill>
                          <a:prstClr val="black"/>
                        </a:solidFill>
                        <a:latin typeface="Cambria Math" panose="02040503050406030204" pitchFamily="18" charset="0"/>
                      </a:rPr>
                      <m:t>b</m:t>
                    </m:r>
                    <m:r>
                      <a:rPr lang="en-GB" sz="1800">
                        <a:solidFill>
                          <a:prstClr val="black"/>
                        </a:solidFill>
                        <a:latin typeface="Cambria Math" panose="02040503050406030204" pitchFamily="18" charset="0"/>
                      </a:rPr>
                      <m:t>]</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output </a:t>
                </a:r>
                <a14:m>
                  <m:oMath xmlns:m="http://schemas.openxmlformats.org/officeDocument/2006/math">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1</m:t>
                        </m:r>
                      </m:sub>
                    </m:sSub>
                    <m:r>
                      <m:rPr>
                        <m:nor/>
                      </m:rPr>
                      <a:rPr lang="en-GB" sz="1800" dirty="0">
                        <a:solidFill>
                          <a:prstClr val="black"/>
                        </a:solidFill>
                        <a:latin typeface="Cambria Math" panose="02040503050406030204" pitchFamily="18" charset="0"/>
                        <a:cs typeface="Arial"/>
                      </a:rPr>
                      <m:t> </m:t>
                    </m:r>
                    <m:r>
                      <m:rPr>
                        <m:nor/>
                      </m:rPr>
                      <a:rPr lang="en-GB" sz="1800" dirty="0">
                        <a:solidFill>
                          <a:prstClr val="black"/>
                        </a:solidFill>
                        <a:latin typeface="Calibri"/>
                        <a:cs typeface="Arial"/>
                      </a:rPr>
                      <m:t>ᴏ</m:t>
                    </m:r>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 </m:t>
                        </m:r>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2</m:t>
                        </m:r>
                      </m:sub>
                    </m:sSub>
                    <m:r>
                      <a:rPr lang="en-GB" sz="1800" i="1" dirty="0">
                        <a:solidFill>
                          <a:prstClr val="black"/>
                        </a:solidFill>
                        <a:latin typeface="Cambria Math" panose="02040503050406030204" pitchFamily="18" charset="0"/>
                      </a:rPr>
                      <m:t> </m:t>
                    </m:r>
                    <m:r>
                      <m:rPr>
                        <m:nor/>
                      </m:rPr>
                      <a:rPr lang="en-GB" sz="1800" dirty="0">
                        <a:solidFill>
                          <a:prstClr val="black"/>
                        </a:solidFill>
                        <a:latin typeface="Calibri"/>
                        <a:cs typeface="Arial"/>
                      </a:rPr>
                      <m:t>ᴏ</m:t>
                    </m:r>
                    <m:r>
                      <a:rPr lang="en-GB" sz="1800" i="1" dirty="0">
                        <a:solidFill>
                          <a:prstClr val="black"/>
                        </a:solidFill>
                        <a:latin typeface="Cambria Math" panose="02040503050406030204" pitchFamily="18" charset="0"/>
                      </a:rPr>
                      <m:t> </m:t>
                    </m:r>
                    <m:sSub>
                      <m:sSubPr>
                        <m:ctrlPr>
                          <a:rPr lang="en-GB" sz="1800" i="1" dirty="0">
                            <a:solidFill>
                              <a:prstClr val="black"/>
                            </a:solidFill>
                            <a:latin typeface="Cambria Math" panose="02040503050406030204" pitchFamily="18" charset="0"/>
                          </a:rPr>
                        </m:ctrlPr>
                      </m:sSubPr>
                      <m:e>
                        <m:r>
                          <a:rPr lang="en-GB" sz="1800" i="1" dirty="0">
                            <a:solidFill>
                              <a:prstClr val="black"/>
                            </a:solidFill>
                            <a:latin typeface="Cambria Math" panose="02040503050406030204" pitchFamily="18" charset="0"/>
                          </a:rPr>
                          <m:t>𝑡</m:t>
                        </m:r>
                      </m:e>
                      <m:sub>
                        <m:r>
                          <a:rPr lang="en-GB" sz="1800" i="1" dirty="0">
                            <a:solidFill>
                              <a:prstClr val="black"/>
                            </a:solidFill>
                            <a:latin typeface="Cambria Math" panose="02040503050406030204" pitchFamily="18" charset="0"/>
                          </a:rPr>
                          <m:t>3</m:t>
                        </m:r>
                      </m:sub>
                    </m:sSub>
                  </m:oMath>
                </a14:m>
                <a:r>
                  <a:rPr lang="en-GB" sz="1800" dirty="0">
                    <a:solidFill>
                      <a:prstClr val="black"/>
                    </a:solidFill>
                    <a:latin typeface="Calibri"/>
                    <a:cs typeface="Arial"/>
                  </a:rPr>
                  <a:t> </a:t>
                </a:r>
              </a:p>
            </p:txBody>
          </p:sp>
        </mc:Choice>
        <mc:Fallback xmlns="">
          <p:sp>
            <p:nvSpPr>
              <p:cNvPr id="8" name="TextBox 7">
                <a:extLst>
                  <a:ext uri="{FF2B5EF4-FFF2-40B4-BE49-F238E27FC236}">
                    <a16:creationId xmlns:a16="http://schemas.microsoft.com/office/drawing/2014/main" id="{EAD25E4B-FCE6-481D-807C-09E3A823D8E2}"/>
                  </a:ext>
                </a:extLst>
              </p:cNvPr>
              <p:cNvSpPr txBox="1">
                <a:spLocks noRot="1" noChangeAspect="1" noMove="1" noResize="1" noEditPoints="1" noAdjustHandles="1" noChangeArrowheads="1" noChangeShapeType="1" noTextEdit="1"/>
              </p:cNvSpPr>
              <p:nvPr/>
            </p:nvSpPr>
            <p:spPr>
              <a:xfrm>
                <a:off x="6816080" y="3790782"/>
                <a:ext cx="3775720" cy="1200329"/>
              </a:xfrm>
              <a:prstGeom prst="rect">
                <a:avLst/>
              </a:prstGeom>
              <a:blipFill>
                <a:blip r:embed="rId4"/>
                <a:stretch>
                  <a:fillRect l="-1290" t="-3046"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B0895B-1748-4273-ACAA-592987599EF3}"/>
                  </a:ext>
                </a:extLst>
              </p:cNvPr>
              <p:cNvSpPr txBox="1"/>
              <p:nvPr/>
            </p:nvSpPr>
            <p:spPr>
              <a:xfrm>
                <a:off x="6856784" y="980728"/>
                <a:ext cx="3775720"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 </a:t>
                </a:r>
                <a14:m>
                  <m:oMath xmlns:m="http://schemas.openxmlformats.org/officeDocument/2006/math">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1</m:t>
                        </m:r>
                      </m:sub>
                    </m:sSub>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if </a:t>
                </a:r>
                <a:r>
                  <a:rPr lang="en-GB" sz="1800" dirty="0" err="1">
                    <a:solidFill>
                      <a:prstClr val="black"/>
                    </a:solidFill>
                    <a:latin typeface="Calibri"/>
                    <a:cs typeface="Arial"/>
                  </a:rPr>
                  <a:t>t.x</a:t>
                </a:r>
                <a:r>
                  <a:rPr lang="en-GB" sz="1800" dirty="0">
                    <a:solidFill>
                      <a:prstClr val="black"/>
                    </a:solidFill>
                    <a:latin typeface="Calibri"/>
                    <a:cs typeface="Arial"/>
                  </a:rPr>
                  <a:t> = 7</a:t>
                </a:r>
              </a:p>
              <a:p>
                <a:pPr fontAlgn="auto">
                  <a:spcBef>
                    <a:spcPts val="0"/>
                  </a:spcBef>
                  <a:spcAft>
                    <a:spcPts val="0"/>
                  </a:spcAft>
                </a:pPr>
                <a:r>
                  <a:rPr lang="en-GB" sz="1800" dirty="0">
                    <a:solidFill>
                      <a:prstClr val="black"/>
                    </a:solidFill>
                    <a:latin typeface="Calibri"/>
                    <a:cs typeface="Arial"/>
                  </a:rPr>
                  <a:t>      materialize t in hash table of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𝑎</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𝑏</m:t>
                        </m:r>
                      </m:sub>
                    </m:sSub>
                  </m:oMath>
                </a14:m>
                <a:r>
                  <a:rPr lang="en-GB" sz="1800" dirty="0">
                    <a:solidFill>
                      <a:prstClr val="black"/>
                    </a:solidFill>
                    <a:latin typeface="Calibri"/>
                    <a:cs typeface="Arial"/>
                  </a:rPr>
                  <a:t> </a:t>
                </a:r>
              </a:p>
            </p:txBody>
          </p:sp>
        </mc:Choice>
        <mc:Fallback xmlns="">
          <p:sp>
            <p:nvSpPr>
              <p:cNvPr id="9" name="TextBox 8">
                <a:extLst>
                  <a:ext uri="{FF2B5EF4-FFF2-40B4-BE49-F238E27FC236}">
                    <a16:creationId xmlns:a16="http://schemas.microsoft.com/office/drawing/2014/main" id="{0DB0895B-1748-4273-ACAA-592987599EF3}"/>
                  </a:ext>
                </a:extLst>
              </p:cNvPr>
              <p:cNvSpPr txBox="1">
                <a:spLocks noRot="1" noChangeAspect="1" noMove="1" noResize="1" noEditPoints="1" noAdjustHandles="1" noChangeArrowheads="1" noChangeShapeType="1" noTextEdit="1"/>
              </p:cNvSpPr>
              <p:nvPr/>
            </p:nvSpPr>
            <p:spPr>
              <a:xfrm>
                <a:off x="6856784" y="980728"/>
                <a:ext cx="3775720" cy="923330"/>
              </a:xfrm>
              <a:prstGeom prst="rect">
                <a:avLst/>
              </a:prstGeom>
              <a:blipFill>
                <a:blip r:embed="rId5"/>
                <a:stretch>
                  <a:fillRect l="-1454"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DB0DA9-B887-466D-956C-B189F4BD4170}"/>
                  </a:ext>
                </a:extLst>
              </p:cNvPr>
              <p:cNvSpPr txBox="1"/>
              <p:nvPr/>
            </p:nvSpPr>
            <p:spPr>
              <a:xfrm>
                <a:off x="6856784" y="2001614"/>
                <a:ext cx="3775720" cy="923330"/>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 </a:t>
                </a:r>
                <a14:m>
                  <m:oMath xmlns:m="http://schemas.openxmlformats.org/officeDocument/2006/math">
                    <m:sSub>
                      <m:sSubPr>
                        <m:ctrlPr>
                          <a:rPr lang="en-GB" sz="1800" i="1">
                            <a:solidFill>
                              <a:prstClr val="black"/>
                            </a:solidFill>
                            <a:latin typeface="Cambria Math" panose="02040503050406030204" pitchFamily="18" charset="0"/>
                          </a:rPr>
                        </m:ctrlPr>
                      </m:sSubPr>
                      <m:e>
                        <m:r>
                          <a:rPr lang="en-GB" sz="1800" i="1">
                            <a:solidFill>
                              <a:prstClr val="black"/>
                            </a:solidFill>
                            <a:latin typeface="Cambria Math" panose="02040503050406030204" pitchFamily="18" charset="0"/>
                          </a:rPr>
                          <m:t>𝑅</m:t>
                        </m:r>
                      </m:e>
                      <m:sub>
                        <m:r>
                          <a:rPr lang="en-GB" sz="1800" i="1">
                            <a:solidFill>
                              <a:prstClr val="black"/>
                            </a:solidFill>
                            <a:latin typeface="Cambria Math" panose="02040503050406030204" pitchFamily="18" charset="0"/>
                          </a:rPr>
                          <m:t>2</m:t>
                        </m:r>
                      </m:sub>
                    </m:sSub>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a:t>
                </a:r>
                <a:r>
                  <a:rPr lang="en-GB" sz="1800" b="1" dirty="0">
                    <a:solidFill>
                      <a:prstClr val="black"/>
                    </a:solidFill>
                    <a:latin typeface="Calibri"/>
                    <a:cs typeface="Arial"/>
                  </a:rPr>
                  <a:t>if </a:t>
                </a:r>
                <a:r>
                  <a:rPr lang="en-GB" sz="1800" dirty="0" err="1">
                    <a:solidFill>
                      <a:prstClr val="black"/>
                    </a:solidFill>
                    <a:latin typeface="Calibri"/>
                    <a:cs typeface="Arial"/>
                  </a:rPr>
                  <a:t>t.y</a:t>
                </a:r>
                <a:r>
                  <a:rPr lang="en-GB" sz="1800" dirty="0">
                    <a:solidFill>
                      <a:prstClr val="black"/>
                    </a:solidFill>
                    <a:latin typeface="Calibri"/>
                    <a:cs typeface="Arial"/>
                  </a:rPr>
                  <a:t> = 3</a:t>
                </a:r>
              </a:p>
              <a:p>
                <a:pPr fontAlgn="auto">
                  <a:spcBef>
                    <a:spcPts val="0"/>
                  </a:spcBef>
                  <a:spcAft>
                    <a:spcPts val="0"/>
                  </a:spcAft>
                </a:pPr>
                <a:r>
                  <a:rPr lang="en-GB" sz="1800" dirty="0">
                    <a:solidFill>
                      <a:prstClr val="black"/>
                    </a:solidFill>
                    <a:latin typeface="Calibri"/>
                    <a:cs typeface="Arial"/>
                  </a:rPr>
                  <a:t>      aggregate t in hash table of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l-GR" sz="1800">
                            <a:solidFill>
                              <a:prstClr val="black"/>
                            </a:solidFill>
                            <a:latin typeface="Calibri"/>
                            <a:cs typeface="Arial"/>
                          </a:rPr>
                          <m:t>Γ</m:t>
                        </m:r>
                      </m:e>
                      <m:sub>
                        <m:r>
                          <a:rPr lang="en-GB" sz="1800" i="1">
                            <a:solidFill>
                              <a:prstClr val="black"/>
                            </a:solidFill>
                            <a:latin typeface="Cambria Math" panose="02040503050406030204" pitchFamily="18" charset="0"/>
                          </a:rPr>
                          <m:t>𝑧</m:t>
                        </m:r>
                      </m:sub>
                    </m:sSub>
                  </m:oMath>
                </a14:m>
                <a:r>
                  <a:rPr lang="en-GB" sz="1800" dirty="0">
                    <a:solidFill>
                      <a:prstClr val="black"/>
                    </a:solidFill>
                    <a:latin typeface="Calibri"/>
                    <a:cs typeface="Arial"/>
                  </a:rPr>
                  <a:t> </a:t>
                </a:r>
              </a:p>
            </p:txBody>
          </p:sp>
        </mc:Choice>
        <mc:Fallback xmlns="">
          <p:sp>
            <p:nvSpPr>
              <p:cNvPr id="10" name="TextBox 9">
                <a:extLst>
                  <a:ext uri="{FF2B5EF4-FFF2-40B4-BE49-F238E27FC236}">
                    <a16:creationId xmlns:a16="http://schemas.microsoft.com/office/drawing/2014/main" id="{9FDB0DA9-B887-466D-956C-B189F4BD4170}"/>
                  </a:ext>
                </a:extLst>
              </p:cNvPr>
              <p:cNvSpPr txBox="1">
                <a:spLocks noRot="1" noChangeAspect="1" noMove="1" noResize="1" noEditPoints="1" noAdjustHandles="1" noChangeArrowheads="1" noChangeShapeType="1" noTextEdit="1"/>
              </p:cNvSpPr>
              <p:nvPr/>
            </p:nvSpPr>
            <p:spPr>
              <a:xfrm>
                <a:off x="6856784" y="2001614"/>
                <a:ext cx="3775720" cy="923330"/>
              </a:xfrm>
              <a:prstGeom prst="rect">
                <a:avLst/>
              </a:prstGeom>
              <a:blipFill>
                <a:blip r:embed="rId6"/>
                <a:stretch>
                  <a:fillRect l="-1454"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FDFD79-1EE9-4D8E-8390-5A569D1AE95F}"/>
                  </a:ext>
                </a:extLst>
              </p:cNvPr>
              <p:cNvSpPr txBox="1"/>
              <p:nvPr/>
            </p:nvSpPr>
            <p:spPr>
              <a:xfrm>
                <a:off x="6856784" y="2937719"/>
                <a:ext cx="3775720" cy="646331"/>
              </a:xfrm>
              <a:prstGeom prst="rect">
                <a:avLst/>
              </a:prstGeom>
              <a:noFill/>
            </p:spPr>
            <p:txBody>
              <a:bodyPr wrap="square" rtlCol="0">
                <a:spAutoFit/>
              </a:bodyPr>
              <a:lstStyle/>
              <a:p>
                <a:pPr fontAlgn="auto">
                  <a:spcBef>
                    <a:spcPts val="0"/>
                  </a:spcBef>
                  <a:spcAft>
                    <a:spcPts val="0"/>
                  </a:spcAft>
                </a:pPr>
                <a:r>
                  <a:rPr lang="en-GB" sz="1800" b="1" dirty="0">
                    <a:solidFill>
                      <a:prstClr val="black"/>
                    </a:solidFill>
                    <a:latin typeface="Calibri"/>
                    <a:cs typeface="Arial"/>
                  </a:rPr>
                  <a:t>for each</a:t>
                </a:r>
                <a:r>
                  <a:rPr lang="en-GB" sz="1800" dirty="0">
                    <a:solidFill>
                      <a:prstClr val="black"/>
                    </a:solidFill>
                    <a:latin typeface="Calibri"/>
                    <a:cs typeface="Arial"/>
                  </a:rPr>
                  <a:t> tuple t in</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mbria Math" panose="02040503050406030204" pitchFamily="18" charset="0"/>
                            <a:cs typeface="Arial"/>
                          </a:rPr>
                          <m:t> </m:t>
                        </m:r>
                        <m:r>
                          <m:rPr>
                            <m:nor/>
                          </m:rPr>
                          <a:rPr lang="el-GR" sz="1800">
                            <a:solidFill>
                              <a:prstClr val="black"/>
                            </a:solidFill>
                            <a:latin typeface="Calibri"/>
                            <a:cs typeface="Arial"/>
                          </a:rPr>
                          <m:t>Γ</m:t>
                        </m:r>
                      </m:e>
                      <m:sub>
                        <m:r>
                          <a:rPr lang="en-GB" sz="1800" i="1">
                            <a:solidFill>
                              <a:prstClr val="black"/>
                            </a:solidFill>
                            <a:latin typeface="Cambria Math" panose="02040503050406030204" pitchFamily="18" charset="0"/>
                          </a:rPr>
                          <m:t>𝑧</m:t>
                        </m:r>
                      </m:sub>
                    </m:sSub>
                    <m:r>
                      <a:rPr lang="en-GB" sz="1800" i="1">
                        <a:solidFill>
                          <a:prstClr val="black"/>
                        </a:solidFill>
                        <a:latin typeface="Cambria Math" panose="02040503050406030204" pitchFamily="18" charset="0"/>
                      </a:rPr>
                      <m:t> </m:t>
                    </m:r>
                  </m:oMath>
                </a14:m>
                <a:endParaRPr lang="en-GB" sz="1800" dirty="0">
                  <a:solidFill>
                    <a:prstClr val="black"/>
                  </a:solidFill>
                  <a:latin typeface="Calibri"/>
                  <a:cs typeface="Arial"/>
                </a:endParaRPr>
              </a:p>
              <a:p>
                <a:pPr fontAlgn="auto">
                  <a:spcBef>
                    <a:spcPts val="0"/>
                  </a:spcBef>
                  <a:spcAft>
                    <a:spcPts val="0"/>
                  </a:spcAft>
                </a:pPr>
                <a:r>
                  <a:rPr lang="en-GB" sz="1800" dirty="0">
                    <a:solidFill>
                      <a:prstClr val="black"/>
                    </a:solidFill>
                    <a:latin typeface="Calibri"/>
                    <a:cs typeface="Arial"/>
                  </a:rPr>
                  <a:t>   materialize t in hash table of </a:t>
                </a:r>
                <a14:m>
                  <m:oMath xmlns:m="http://schemas.openxmlformats.org/officeDocument/2006/math">
                    <m:sSub>
                      <m:sSubPr>
                        <m:ctrlPr>
                          <a:rPr lang="en-GB" sz="1800" i="1">
                            <a:solidFill>
                              <a:prstClr val="black"/>
                            </a:solidFill>
                            <a:latin typeface="Cambria Math" panose="02040503050406030204" pitchFamily="18" charset="0"/>
                          </a:rPr>
                        </m:ctrlPr>
                      </m:sSubPr>
                      <m:e>
                        <m:r>
                          <m:rPr>
                            <m:nor/>
                          </m:rPr>
                          <a:rPr lang="en-GB" sz="1800">
                            <a:solidFill>
                              <a:prstClr val="black"/>
                            </a:solidFill>
                            <a:latin typeface="Calibri"/>
                            <a:cs typeface="Arial"/>
                          </a:rPr>
                          <m:t>⨝</m:t>
                        </m:r>
                      </m:e>
                      <m:sub>
                        <m:r>
                          <a:rPr lang="en-GB" sz="1800" i="1">
                            <a:solidFill>
                              <a:prstClr val="black"/>
                            </a:solidFill>
                            <a:latin typeface="Cambria Math" panose="02040503050406030204" pitchFamily="18" charset="0"/>
                          </a:rPr>
                          <m:t>𝑧</m:t>
                        </m:r>
                        <m:r>
                          <a:rPr lang="en-GB" sz="1800" i="1">
                            <a:solidFill>
                              <a:prstClr val="black"/>
                            </a:solidFill>
                            <a:latin typeface="Cambria Math" panose="02040503050406030204" pitchFamily="18" charset="0"/>
                          </a:rPr>
                          <m:t>=</m:t>
                        </m:r>
                        <m:r>
                          <a:rPr lang="en-GB" sz="1800" i="1">
                            <a:solidFill>
                              <a:prstClr val="black"/>
                            </a:solidFill>
                            <a:latin typeface="Cambria Math" panose="02040503050406030204" pitchFamily="18" charset="0"/>
                          </a:rPr>
                          <m:t>𝑐</m:t>
                        </m:r>
                      </m:sub>
                    </m:sSub>
                  </m:oMath>
                </a14:m>
                <a:r>
                  <a:rPr lang="en-GB" sz="1800" dirty="0">
                    <a:solidFill>
                      <a:prstClr val="black"/>
                    </a:solidFill>
                    <a:latin typeface="Calibri"/>
                    <a:cs typeface="Arial"/>
                  </a:rPr>
                  <a:t> </a:t>
                </a:r>
              </a:p>
            </p:txBody>
          </p:sp>
        </mc:Choice>
        <mc:Fallback xmlns="">
          <p:sp>
            <p:nvSpPr>
              <p:cNvPr id="11" name="TextBox 10">
                <a:extLst>
                  <a:ext uri="{FF2B5EF4-FFF2-40B4-BE49-F238E27FC236}">
                    <a16:creationId xmlns:a16="http://schemas.microsoft.com/office/drawing/2014/main" id="{96FDFD79-1EE9-4D8E-8390-5A569D1AE95F}"/>
                  </a:ext>
                </a:extLst>
              </p:cNvPr>
              <p:cNvSpPr txBox="1">
                <a:spLocks noRot="1" noChangeAspect="1" noMove="1" noResize="1" noEditPoints="1" noAdjustHandles="1" noChangeArrowheads="1" noChangeShapeType="1" noTextEdit="1"/>
              </p:cNvSpPr>
              <p:nvPr/>
            </p:nvSpPr>
            <p:spPr>
              <a:xfrm>
                <a:off x="6856784" y="2937719"/>
                <a:ext cx="3775720" cy="646331"/>
              </a:xfrm>
              <a:prstGeom prst="rect">
                <a:avLst/>
              </a:prstGeom>
              <a:blipFill>
                <a:blip r:embed="rId7"/>
                <a:stretch>
                  <a:fillRect l="-1454" t="-5660" b="-14151"/>
                </a:stretch>
              </a:blipFill>
            </p:spPr>
            <p:txBody>
              <a:bodyPr/>
              <a:lstStyle/>
              <a:p>
                <a:r>
                  <a:rPr lang="en-US">
                    <a:noFill/>
                  </a:rPr>
                  <a:t> </a:t>
                </a:r>
              </a:p>
            </p:txBody>
          </p:sp>
        </mc:Fallback>
      </mc:AlternateContent>
      <p:sp>
        <p:nvSpPr>
          <p:cNvPr id="12" name="Left Bracket 11">
            <a:extLst>
              <a:ext uri="{FF2B5EF4-FFF2-40B4-BE49-F238E27FC236}">
                <a16:creationId xmlns:a16="http://schemas.microsoft.com/office/drawing/2014/main" id="{4AB34065-8958-479F-9365-2529041883C2}"/>
              </a:ext>
            </a:extLst>
          </p:cNvPr>
          <p:cNvSpPr/>
          <p:nvPr/>
        </p:nvSpPr>
        <p:spPr>
          <a:xfrm>
            <a:off x="6816080" y="1052736"/>
            <a:ext cx="73152" cy="914400"/>
          </a:xfrm>
          <a:prstGeom prst="lef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13" name="Left Bracket 12">
            <a:extLst>
              <a:ext uri="{FF2B5EF4-FFF2-40B4-BE49-F238E27FC236}">
                <a16:creationId xmlns:a16="http://schemas.microsoft.com/office/drawing/2014/main" id="{41FB87AF-B9E5-47F3-8574-A6366437A340}"/>
              </a:ext>
            </a:extLst>
          </p:cNvPr>
          <p:cNvSpPr/>
          <p:nvPr/>
        </p:nvSpPr>
        <p:spPr>
          <a:xfrm>
            <a:off x="6816081" y="2082552"/>
            <a:ext cx="45719" cy="795932"/>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14" name="Left Bracket 13">
            <a:extLst>
              <a:ext uri="{FF2B5EF4-FFF2-40B4-BE49-F238E27FC236}">
                <a16:creationId xmlns:a16="http://schemas.microsoft.com/office/drawing/2014/main" id="{AA507594-FFDD-42A3-B387-0DD0169079BC}"/>
              </a:ext>
            </a:extLst>
          </p:cNvPr>
          <p:cNvSpPr/>
          <p:nvPr/>
        </p:nvSpPr>
        <p:spPr>
          <a:xfrm>
            <a:off x="6816080" y="2996953"/>
            <a:ext cx="73152" cy="646331"/>
          </a:xfrm>
          <a:prstGeom prst="leftBracket">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
        <p:nvSpPr>
          <p:cNvPr id="15" name="Left Bracket 14">
            <a:extLst>
              <a:ext uri="{FF2B5EF4-FFF2-40B4-BE49-F238E27FC236}">
                <a16:creationId xmlns:a16="http://schemas.microsoft.com/office/drawing/2014/main" id="{7B5886D6-5563-4371-B4C1-7F85FBE17565}"/>
              </a:ext>
            </a:extLst>
          </p:cNvPr>
          <p:cNvSpPr/>
          <p:nvPr/>
        </p:nvSpPr>
        <p:spPr>
          <a:xfrm>
            <a:off x="6816080" y="3861048"/>
            <a:ext cx="73152" cy="1130062"/>
          </a:xfrm>
          <a:prstGeom prst="leftBracket">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sz="1800">
              <a:solidFill>
                <a:prstClr val="black"/>
              </a:solidFill>
            </a:endParaRPr>
          </a:p>
        </p:txBody>
      </p:sp>
    </p:spTree>
    <p:extLst>
      <p:ext uri="{BB962C8B-B14F-4D97-AF65-F5344CB8AC3E}">
        <p14:creationId xmlns:p14="http://schemas.microsoft.com/office/powerpoint/2010/main" val="1951112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JIT compilation: The </a:t>
            </a:r>
            <a:r>
              <a:rPr lang="en-US" dirty="0" err="1"/>
              <a:t>HyPer</a:t>
            </a:r>
            <a:r>
              <a:rPr lang="en-US" dirty="0"/>
              <a:t> approach</a:t>
            </a:r>
          </a:p>
        </p:txBody>
      </p:sp>
      <p:sp>
        <p:nvSpPr>
          <p:cNvPr id="3" name="Content Placeholder 2"/>
          <p:cNvSpPr>
            <a:spLocks noGrp="1"/>
          </p:cNvSpPr>
          <p:nvPr>
            <p:ph idx="1"/>
          </p:nvPr>
        </p:nvSpPr>
        <p:spPr>
          <a:xfrm>
            <a:off x="609600" y="1219201"/>
            <a:ext cx="11175032" cy="4906963"/>
          </a:xfrm>
        </p:spPr>
        <p:txBody>
          <a:bodyPr/>
          <a:lstStyle/>
          <a:p>
            <a:r>
              <a:rPr lang="en-US" dirty="0" err="1"/>
              <a:t>HyPer</a:t>
            </a:r>
            <a:r>
              <a:rPr lang="en-US" dirty="0"/>
              <a:t> goal: “Keep a tuple in CPU registers as long as possible”</a:t>
            </a:r>
          </a:p>
          <a:p>
            <a:pPr lvl="1"/>
            <a:r>
              <a:rPr lang="en-US" dirty="0"/>
              <a:t>Push data through execution plan</a:t>
            </a:r>
          </a:p>
          <a:p>
            <a:pPr lvl="1"/>
            <a:r>
              <a:rPr lang="en-US" b="1" dirty="0"/>
              <a:t>Blur operator boundaries</a:t>
            </a:r>
          </a:p>
          <a:p>
            <a:r>
              <a:rPr lang="en-US" dirty="0"/>
              <a:t>Generate code using LLVM</a:t>
            </a:r>
          </a:p>
          <a:p>
            <a:r>
              <a:rPr lang="en-US" dirty="0"/>
              <a:t>LLVM: Collection of modular and reusable compiler and toolchain technologies. </a:t>
            </a:r>
          </a:p>
          <a:p>
            <a:r>
              <a:rPr lang="en-US" dirty="0"/>
              <a:t>Core component is a low-level programming language (IR) that is similar to assembly. </a:t>
            </a:r>
          </a:p>
          <a:p>
            <a:r>
              <a:rPr lang="en-US" dirty="0"/>
              <a:t>Not all of the DBMS components need to be written in LLVM IR.</a:t>
            </a:r>
            <a:br>
              <a:rPr lang="en-US" dirty="0"/>
            </a:br>
            <a:r>
              <a:rPr lang="en-US" dirty="0"/>
              <a:t>→ LLVM code can make calls to C++ code. </a:t>
            </a:r>
          </a:p>
          <a:p>
            <a:endParaRPr lang="en-US" dirty="0"/>
          </a:p>
        </p:txBody>
      </p:sp>
      <p:sp>
        <p:nvSpPr>
          <p:cNvPr id="4" name="Slide Number Placeholder 3"/>
          <p:cNvSpPr>
            <a:spLocks noGrp="1"/>
          </p:cNvSpPr>
          <p:nvPr>
            <p:ph type="sldNum" sz="quarter" idx="12"/>
          </p:nvPr>
        </p:nvSpPr>
        <p:spPr/>
        <p:txBody>
          <a:bodyPr/>
          <a:lstStyle/>
          <a:p>
            <a:fld id="{35B54189-C436-47D0-AC37-8484B13A8E13}" type="slidenum">
              <a:rPr lang="en-US" smtClean="0"/>
              <a:pPr/>
              <a:t>52</a:t>
            </a:fld>
            <a:endParaRPr lang="en-US"/>
          </a:p>
        </p:txBody>
      </p:sp>
    </p:spTree>
    <p:extLst>
      <p:ext uri="{BB962C8B-B14F-4D97-AF65-F5344CB8AC3E}">
        <p14:creationId xmlns:p14="http://schemas.microsoft.com/office/powerpoint/2010/main" val="237867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LLVM example: input and output</a:t>
            </a:r>
          </a:p>
        </p:txBody>
      </p:sp>
      <p:sp>
        <p:nvSpPr>
          <p:cNvPr id="3" name="Content Placeholder 2"/>
          <p:cNvSpPr>
            <a:spLocks noGrp="1"/>
          </p:cNvSpPr>
          <p:nvPr>
            <p:ph idx="1"/>
          </p:nvPr>
        </p:nvSpPr>
        <p:spPr>
          <a:xfrm>
            <a:off x="1703512" y="5661248"/>
            <a:ext cx="8229600" cy="1196752"/>
          </a:xfrm>
        </p:spPr>
        <p:txBody>
          <a:bodyPr/>
          <a:lstStyle/>
          <a:p>
            <a:r>
              <a:rPr lang="en-US" dirty="0"/>
              <a:t>Produced code very close to assembly</a:t>
            </a:r>
          </a:p>
          <a:p>
            <a:r>
              <a:rPr lang="en-US" dirty="0"/>
              <a:t>Compilation very fast (tens of milliseconds!)</a:t>
            </a:r>
          </a:p>
        </p:txBody>
      </p:sp>
      <p:sp>
        <p:nvSpPr>
          <p:cNvPr id="4" name="Slide Number Placeholder 3"/>
          <p:cNvSpPr>
            <a:spLocks noGrp="1"/>
          </p:cNvSpPr>
          <p:nvPr>
            <p:ph type="sldNum" sz="quarter" idx="12"/>
          </p:nvPr>
        </p:nvSpPr>
        <p:spPr/>
        <p:txBody>
          <a:bodyPr/>
          <a:lstStyle/>
          <a:p>
            <a:fld id="{35B54189-C436-47D0-AC37-8484B13A8E13}" type="slidenum">
              <a:rPr lang="en-US" smtClean="0"/>
              <a:pPr/>
              <a:t>53</a:t>
            </a:fld>
            <a:endParaRPr lang="en-US"/>
          </a:p>
        </p:txBody>
      </p:sp>
      <p:sp>
        <p:nvSpPr>
          <p:cNvPr id="5" name="Rectangle 4"/>
          <p:cNvSpPr/>
          <p:nvPr/>
        </p:nvSpPr>
        <p:spPr>
          <a:xfrm>
            <a:off x="1703512" y="1196752"/>
            <a:ext cx="4536504" cy="1224136"/>
          </a:xfrm>
          <a:prstGeom prst="rect">
            <a:avLst/>
          </a:prstGeom>
          <a:effectLst>
            <a:softEdge rad="25400"/>
          </a:effectLst>
        </p:spPr>
        <p:style>
          <a:lnRef idx="2">
            <a:schemeClr val="dk1"/>
          </a:lnRef>
          <a:fillRef idx="1">
            <a:schemeClr val="lt1"/>
          </a:fillRef>
          <a:effectRef idx="0">
            <a:schemeClr val="dk1"/>
          </a:effectRef>
          <a:fontRef idx="minor">
            <a:schemeClr val="dk1"/>
          </a:fontRef>
        </p:style>
        <p:txBody>
          <a:bodyPr rtlCol="0" anchor="ctr"/>
          <a:lstStyle/>
          <a:p>
            <a:r>
              <a:rPr lang="en-US" dirty="0" err="1"/>
              <a:t>int</a:t>
            </a:r>
            <a:r>
              <a:rPr lang="en-US" dirty="0"/>
              <a:t> </a:t>
            </a:r>
            <a:r>
              <a:rPr lang="en-US" dirty="0" err="1"/>
              <a:t>mul_add</a:t>
            </a:r>
            <a:r>
              <a:rPr lang="en-US" dirty="0"/>
              <a:t>(</a:t>
            </a:r>
            <a:r>
              <a:rPr lang="en-US" dirty="0" err="1"/>
              <a:t>int</a:t>
            </a:r>
            <a:r>
              <a:rPr lang="en-US" dirty="0"/>
              <a:t> x, </a:t>
            </a:r>
            <a:r>
              <a:rPr lang="en-US" dirty="0" err="1"/>
              <a:t>int</a:t>
            </a:r>
            <a:r>
              <a:rPr lang="en-US" dirty="0"/>
              <a:t> y, </a:t>
            </a:r>
            <a:r>
              <a:rPr lang="en-US" dirty="0" err="1"/>
              <a:t>int</a:t>
            </a:r>
            <a:r>
              <a:rPr lang="en-US" dirty="0"/>
              <a:t> z) {   </a:t>
            </a:r>
          </a:p>
          <a:p>
            <a:r>
              <a:rPr lang="en-US" dirty="0"/>
              <a:t>  return x * y + z; </a:t>
            </a:r>
          </a:p>
          <a:p>
            <a:r>
              <a:rPr lang="en-US" dirty="0"/>
              <a:t>} </a:t>
            </a:r>
          </a:p>
        </p:txBody>
      </p:sp>
      <p:sp>
        <p:nvSpPr>
          <p:cNvPr id="6" name="Rectangle 5"/>
          <p:cNvSpPr/>
          <p:nvPr/>
        </p:nvSpPr>
        <p:spPr>
          <a:xfrm>
            <a:off x="4607732" y="3079396"/>
            <a:ext cx="5688632" cy="2509845"/>
          </a:xfrm>
          <a:prstGeom prst="rect">
            <a:avLst/>
          </a:prstGeom>
          <a:effectLst>
            <a:softEdge rad="25400"/>
          </a:effectLst>
        </p:spPr>
        <p:style>
          <a:lnRef idx="2">
            <a:schemeClr val="dk1"/>
          </a:lnRef>
          <a:fillRef idx="1">
            <a:schemeClr val="lt1"/>
          </a:fillRef>
          <a:effectRef idx="0">
            <a:schemeClr val="dk1"/>
          </a:effectRef>
          <a:fontRef idx="minor">
            <a:schemeClr val="dk1"/>
          </a:fontRef>
        </p:style>
        <p:txBody>
          <a:bodyPr rtlCol="0" anchor="ctr"/>
          <a:lstStyle/>
          <a:p>
            <a:r>
              <a:rPr lang="en-US" dirty="0"/>
              <a:t>define i32 @</a:t>
            </a:r>
            <a:r>
              <a:rPr lang="en-US" dirty="0" err="1"/>
              <a:t>mul_add</a:t>
            </a:r>
            <a:r>
              <a:rPr lang="en-US" dirty="0"/>
              <a:t>(i32 %x, i32 %y, i32 %z) { </a:t>
            </a:r>
          </a:p>
          <a:p>
            <a:r>
              <a:rPr lang="en-US" dirty="0"/>
              <a:t>  entry: </a:t>
            </a:r>
          </a:p>
          <a:p>
            <a:r>
              <a:rPr lang="en-US" dirty="0"/>
              <a:t>    %</a:t>
            </a:r>
            <a:r>
              <a:rPr lang="en-US" dirty="0" err="1"/>
              <a:t>tmp</a:t>
            </a:r>
            <a:r>
              <a:rPr lang="en-US" dirty="0"/>
              <a:t> = </a:t>
            </a:r>
            <a:r>
              <a:rPr lang="en-US" dirty="0" err="1"/>
              <a:t>mul</a:t>
            </a:r>
            <a:r>
              <a:rPr lang="en-US" dirty="0"/>
              <a:t> i32 %x, %y</a:t>
            </a:r>
          </a:p>
          <a:p>
            <a:r>
              <a:rPr lang="en-US" dirty="0"/>
              <a:t>    %tmp2 = add i32 %</a:t>
            </a:r>
            <a:r>
              <a:rPr lang="en-US" dirty="0" err="1"/>
              <a:t>tmp</a:t>
            </a:r>
            <a:r>
              <a:rPr lang="en-US" dirty="0"/>
              <a:t>, %z </a:t>
            </a:r>
          </a:p>
          <a:p>
            <a:r>
              <a:rPr lang="en-US" dirty="0"/>
              <a:t>    ret i32 %tmp2 </a:t>
            </a:r>
          </a:p>
          <a:p>
            <a:r>
              <a:rPr lang="en-US" dirty="0"/>
              <a:t>}</a:t>
            </a:r>
          </a:p>
        </p:txBody>
      </p:sp>
      <p:sp>
        <p:nvSpPr>
          <p:cNvPr id="7" name="Bent Arrow 6"/>
          <p:cNvSpPr/>
          <p:nvPr/>
        </p:nvSpPr>
        <p:spPr>
          <a:xfrm rot="5400000">
            <a:off x="6457020" y="1381734"/>
            <a:ext cx="1584176" cy="16561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0310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99D55B11-8E43-48E5-898F-1A5762951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0" y="2852936"/>
            <a:ext cx="5764750" cy="3707047"/>
          </a:xfrm>
          <a:prstGeom prst="rect">
            <a:avLst/>
          </a:prstGeom>
        </p:spPr>
      </p:pic>
      <p:sp>
        <p:nvSpPr>
          <p:cNvPr id="2" name="Title 1"/>
          <p:cNvSpPr>
            <a:spLocks noGrp="1"/>
          </p:cNvSpPr>
          <p:nvPr>
            <p:ph type="title"/>
          </p:nvPr>
        </p:nvSpPr>
        <p:spPr/>
        <p:txBody>
          <a:bodyPr/>
          <a:lstStyle/>
          <a:p>
            <a:pPr algn="l"/>
            <a:r>
              <a:rPr lang="en-US" dirty="0"/>
              <a:t>The Catch</a:t>
            </a:r>
          </a:p>
        </p:txBody>
      </p:sp>
      <p:sp>
        <p:nvSpPr>
          <p:cNvPr id="3" name="Content Placeholder 2"/>
          <p:cNvSpPr>
            <a:spLocks noGrp="1"/>
          </p:cNvSpPr>
          <p:nvPr>
            <p:ph idx="1"/>
          </p:nvPr>
        </p:nvSpPr>
        <p:spPr>
          <a:xfrm>
            <a:off x="3949558" y="440546"/>
            <a:ext cx="7632842" cy="518119"/>
          </a:xfrm>
        </p:spPr>
        <p:txBody>
          <a:bodyPr/>
          <a:lstStyle/>
          <a:p>
            <a:pPr marL="0" indent="0" algn="ctr">
              <a:buNone/>
            </a:pPr>
            <a:r>
              <a:rPr lang="en-US" sz="2400" b="1" dirty="0">
                <a:latin typeface="Consolas" panose="020B0609020204030204" pitchFamily="49" charset="0"/>
                <a:cs typeface="Consolas" panose="020B0609020204030204" pitchFamily="49" charset="0"/>
              </a:rPr>
              <a:t>select </a:t>
            </a:r>
            <a:r>
              <a:rPr lang="en-US" sz="2400" b="1" dirty="0" err="1">
                <a:latin typeface="Consolas" panose="020B0609020204030204" pitchFamily="49" charset="0"/>
                <a:cs typeface="Consolas" panose="020B0609020204030204" pitchFamily="49" charset="0"/>
              </a:rPr>
              <a:t>d_tax</a:t>
            </a:r>
            <a:r>
              <a:rPr lang="en-US" sz="2400" b="1" dirty="0">
                <a:latin typeface="Consolas" panose="020B0609020204030204" pitchFamily="49" charset="0"/>
                <a:cs typeface="Consolas" panose="020B0609020204030204" pitchFamily="49" charset="0"/>
              </a:rPr>
              <a:t> from warehouse, district where </a:t>
            </a:r>
            <a:r>
              <a:rPr lang="en-US" sz="2400" b="1" dirty="0" err="1">
                <a:latin typeface="Consolas" panose="020B0609020204030204" pitchFamily="49" charset="0"/>
                <a:cs typeface="Consolas" panose="020B0609020204030204" pitchFamily="49" charset="0"/>
              </a:rPr>
              <a:t>w_id</a:t>
            </a:r>
            <a:r>
              <a:rPr lang="en-US" sz="2400" b="1" dirty="0">
                <a:latin typeface="Consolas" panose="020B0609020204030204" pitchFamily="49" charset="0"/>
                <a:cs typeface="Consolas" panose="020B0609020204030204" pitchFamily="49" charset="0"/>
              </a:rPr>
              <a:t>=</a:t>
            </a:r>
            <a:r>
              <a:rPr lang="en-US" sz="2400" b="1" dirty="0" err="1">
                <a:latin typeface="Consolas" panose="020B0609020204030204" pitchFamily="49" charset="0"/>
                <a:cs typeface="Consolas" panose="020B0609020204030204" pitchFamily="49" charset="0"/>
              </a:rPr>
              <a:t>d_w_id</a:t>
            </a:r>
            <a:r>
              <a:rPr lang="en-US" sz="2400" b="1" dirty="0">
                <a:latin typeface="Consolas" panose="020B0609020204030204" pitchFamily="49" charset="0"/>
                <a:cs typeface="Consolas" panose="020B0609020204030204" pitchFamily="49" charset="0"/>
              </a:rPr>
              <a:t> and </a:t>
            </a:r>
            <a:r>
              <a:rPr lang="en-US" sz="2400" b="1" dirty="0" err="1">
                <a:latin typeface="Consolas" panose="020B0609020204030204" pitchFamily="49" charset="0"/>
                <a:cs typeface="Consolas" panose="020B0609020204030204" pitchFamily="49" charset="0"/>
              </a:rPr>
              <a:t>w_zip</a:t>
            </a:r>
            <a:r>
              <a:rPr lang="en-US" sz="2400" b="1" dirty="0">
                <a:latin typeface="Consolas" panose="020B0609020204030204" pitchFamily="49" charset="0"/>
                <a:cs typeface="Consolas" panose="020B0609020204030204" pitchFamily="49" charset="0"/>
              </a:rPr>
              <a:t>='…'</a:t>
            </a:r>
          </a:p>
        </p:txBody>
      </p:sp>
      <p:sp>
        <p:nvSpPr>
          <p:cNvPr id="4" name="Slide Number Placeholder 3"/>
          <p:cNvSpPr>
            <a:spLocks noGrp="1"/>
          </p:cNvSpPr>
          <p:nvPr>
            <p:ph type="sldNum" sz="quarter" idx="12"/>
          </p:nvPr>
        </p:nvSpPr>
        <p:spPr>
          <a:xfrm>
            <a:off x="8760296" y="6203949"/>
            <a:ext cx="3251200" cy="476250"/>
          </a:xfrm>
        </p:spPr>
        <p:txBody>
          <a:bodyPr/>
          <a:lstStyle/>
          <a:p>
            <a:fld id="{35B54189-C436-47D0-AC37-8484B13A8E13}" type="slidenum">
              <a:rPr lang="en-US" smtClean="0"/>
              <a:pPr/>
              <a:t>54</a:t>
            </a:fld>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18435C8-5672-4711-A37A-22D34218DD7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9" name="Rectangle 8">
                <a:extLst>
                  <a:ext uri="{FF2B5EF4-FFF2-40B4-BE49-F238E27FC236}">
                    <a16:creationId xmlns:a16="http://schemas.microsoft.com/office/drawing/2014/main" id="{818435C8-5672-4711-A37A-22D34218DD7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C56F909-B4A7-4F4F-B528-E9418226EA99}"/>
                  </a:ext>
                </a:extLst>
              </p:cNvPr>
              <p:cNvSpPr/>
              <p:nvPr/>
            </p:nvSpPr>
            <p:spPr>
              <a:xfrm>
                <a:off x="6888088" y="3501008"/>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0" name="Rectangle 9">
                <a:extLst>
                  <a:ext uri="{FF2B5EF4-FFF2-40B4-BE49-F238E27FC236}">
                    <a16:creationId xmlns:a16="http://schemas.microsoft.com/office/drawing/2014/main" id="{9C56F909-B4A7-4F4F-B528-E9418226EA99}"/>
                  </a:ext>
                </a:extLst>
              </p:cNvPr>
              <p:cNvSpPr>
                <a:spLocks noRot="1" noChangeAspect="1" noMove="1" noResize="1" noEditPoints="1" noAdjustHandles="1" noChangeArrowheads="1" noChangeShapeType="1" noTextEdit="1"/>
              </p:cNvSpPr>
              <p:nvPr/>
            </p:nvSpPr>
            <p:spPr>
              <a:xfrm>
                <a:off x="6888088" y="3501008"/>
                <a:ext cx="1152128" cy="576064"/>
              </a:xfrm>
              <a:prstGeom prst="rect">
                <a:avLst/>
              </a:prstGeom>
              <a:blipFill>
                <a:blip r:embed="rId5"/>
                <a:stretch>
                  <a:fillRect/>
                </a:stretch>
              </a:blipFill>
            </p:spPr>
            <p:txBody>
              <a:bodyPr/>
              <a:lstStyle/>
              <a:p>
                <a:r>
                  <a:rPr lang="en-CH">
                    <a:noFill/>
                  </a:rPr>
                  <a:t> </a:t>
                </a:r>
              </a:p>
            </p:txBody>
          </p:sp>
        </mc:Fallback>
      </mc:AlternateContent>
      <p:cxnSp>
        <p:nvCxnSpPr>
          <p:cNvPr id="21" name="Straight Connector 20">
            <a:extLst>
              <a:ext uri="{FF2B5EF4-FFF2-40B4-BE49-F238E27FC236}">
                <a16:creationId xmlns:a16="http://schemas.microsoft.com/office/drawing/2014/main" id="{1620D4A9-E2A7-4F4A-9A5F-B3C4AE0814CB}"/>
              </a:ext>
            </a:extLst>
          </p:cNvPr>
          <p:cNvCxnSpPr>
            <a:cxnSpLocks/>
          </p:cNvCxnSpPr>
          <p:nvPr/>
        </p:nvCxnSpPr>
        <p:spPr>
          <a:xfrm>
            <a:off x="7392144" y="4069140"/>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E935333-2C08-4FF6-A280-F07F6D45A3B0}"/>
              </a:ext>
            </a:extLst>
          </p:cNvPr>
          <p:cNvSpPr/>
          <p:nvPr/>
        </p:nvSpPr>
        <p:spPr>
          <a:xfrm>
            <a:off x="47328" y="2996952"/>
            <a:ext cx="5566775" cy="372452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6" name="Picture 45">
            <a:extLst>
              <a:ext uri="{FF2B5EF4-FFF2-40B4-BE49-F238E27FC236}">
                <a16:creationId xmlns:a16="http://schemas.microsoft.com/office/drawing/2014/main" id="{80312933-94CD-4A00-8750-6E2FF59885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69" y="1184284"/>
            <a:ext cx="5472608" cy="1596644"/>
          </a:xfrm>
          <a:prstGeom prst="rect">
            <a:avLst/>
          </a:prstGeom>
        </p:spPr>
      </p:pic>
    </p:spTree>
    <p:extLst>
      <p:ext uri="{BB962C8B-B14F-4D97-AF65-F5344CB8AC3E}">
        <p14:creationId xmlns:p14="http://schemas.microsoft.com/office/powerpoint/2010/main" val="381107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(more)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55</a:t>
            </a:fld>
            <a:endParaRPr lang="en-US"/>
          </a:p>
        </p:txBody>
      </p:sp>
      <p:pic>
        <p:nvPicPr>
          <p:cNvPr id="5" name="Picture 4"/>
          <p:cNvPicPr>
            <a:picLocks noChangeAspect="1"/>
          </p:cNvPicPr>
          <p:nvPr/>
        </p:nvPicPr>
        <p:blipFill rotWithShape="1">
          <a:blip r:embed="rId3"/>
          <a:srcRect t="40882" b="36868"/>
          <a:stretch/>
        </p:blipFill>
        <p:spPr>
          <a:xfrm>
            <a:off x="47917" y="2839243"/>
            <a:ext cx="6157890" cy="3528393"/>
          </a:xfrm>
          <a:prstGeom prst="rect">
            <a:avLst/>
          </a:prstGeom>
        </p:spPr>
      </p:pic>
      <p:pic>
        <p:nvPicPr>
          <p:cNvPr id="8" name="Picture 7">
            <a:extLst>
              <a:ext uri="{FF2B5EF4-FFF2-40B4-BE49-F238E27FC236}">
                <a16:creationId xmlns:a16="http://schemas.microsoft.com/office/drawing/2014/main" id="{D422DECD-43C9-474B-B9A2-A063D0033A00}"/>
              </a:ext>
            </a:extLst>
          </p:cNvPr>
          <p:cNvPicPr>
            <a:picLocks noChangeAspect="1"/>
          </p:cNvPicPr>
          <p:nvPr/>
        </p:nvPicPr>
        <p:blipFill rotWithShape="1">
          <a:blip r:embed="rId3"/>
          <a:srcRect b="59119"/>
          <a:stretch/>
        </p:blipFill>
        <p:spPr>
          <a:xfrm>
            <a:off x="180252" y="1209505"/>
            <a:ext cx="5187854" cy="1434254"/>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287DB92-4079-4E2E-9538-615ADEF60CD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10" name="Rectangle 9">
                <a:extLst>
                  <a:ext uri="{FF2B5EF4-FFF2-40B4-BE49-F238E27FC236}">
                    <a16:creationId xmlns:a16="http://schemas.microsoft.com/office/drawing/2014/main" id="{3287DB92-4079-4E2E-9538-615ADEF60CD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DE98A8-EE85-4A95-95B6-F409B77D4510}"/>
                  </a:ext>
                </a:extLst>
              </p:cNvPr>
              <p:cNvSpPr/>
              <p:nvPr/>
            </p:nvSpPr>
            <p:spPr>
              <a:xfrm>
                <a:off x="6888088" y="3501008"/>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1" name="Rectangle 10">
                <a:extLst>
                  <a:ext uri="{FF2B5EF4-FFF2-40B4-BE49-F238E27FC236}">
                    <a16:creationId xmlns:a16="http://schemas.microsoft.com/office/drawing/2014/main" id="{B7DE98A8-EE85-4A95-95B6-F409B77D4510}"/>
                  </a:ext>
                </a:extLst>
              </p:cNvPr>
              <p:cNvSpPr>
                <a:spLocks noRot="1" noChangeAspect="1" noMove="1" noResize="1" noEditPoints="1" noAdjustHandles="1" noChangeArrowheads="1" noChangeShapeType="1" noTextEdit="1"/>
              </p:cNvSpPr>
              <p:nvPr/>
            </p:nvSpPr>
            <p:spPr>
              <a:xfrm>
                <a:off x="6888088" y="3501008"/>
                <a:ext cx="1152128" cy="576064"/>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9E9728C-45BD-41BE-9367-EA30751F6BF1}"/>
                  </a:ext>
                </a:extLst>
              </p:cNvPr>
              <p:cNvSpPr/>
              <p:nvPr/>
            </p:nvSpPr>
            <p:spPr>
              <a:xfrm>
                <a:off x="10272466" y="5077051"/>
                <a:ext cx="1224129"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𝑑𝑖𝑠𝑡𝑟𝑖𝑐𝑡</m:t>
                      </m:r>
                    </m:oMath>
                  </m:oMathPara>
                </a14:m>
                <a:endParaRPr lang="en-GB" sz="1200" dirty="0">
                  <a:solidFill>
                    <a:prstClr val="white"/>
                  </a:solidFill>
                </a:endParaRPr>
              </a:p>
            </p:txBody>
          </p:sp>
        </mc:Choice>
        <mc:Fallback xmlns="">
          <p:sp>
            <p:nvSpPr>
              <p:cNvPr id="12" name="Rectangle 11">
                <a:extLst>
                  <a:ext uri="{FF2B5EF4-FFF2-40B4-BE49-F238E27FC236}">
                    <a16:creationId xmlns:a16="http://schemas.microsoft.com/office/drawing/2014/main" id="{39E9728C-45BD-41BE-9367-EA30751F6BF1}"/>
                  </a:ext>
                </a:extLst>
              </p:cNvPr>
              <p:cNvSpPr>
                <a:spLocks noRot="1" noChangeAspect="1" noMove="1" noResize="1" noEditPoints="1" noAdjustHandles="1" noChangeArrowheads="1" noChangeShapeType="1" noTextEdit="1"/>
              </p:cNvSpPr>
              <p:nvPr/>
            </p:nvSpPr>
            <p:spPr>
              <a:xfrm>
                <a:off x="10272466" y="5077051"/>
                <a:ext cx="1224129" cy="576064"/>
              </a:xfrm>
              <a:prstGeom prst="rect">
                <a:avLst/>
              </a:prstGeom>
              <a:blipFill>
                <a:blip r:embed="rId6"/>
                <a:stretch>
                  <a:fillRect l="-3415"/>
                </a:stretch>
              </a:blipFill>
            </p:spPr>
            <p:txBody>
              <a:bodyPr/>
              <a:lstStyle/>
              <a:p>
                <a:r>
                  <a:rPr lang="en-CH">
                    <a:noFill/>
                  </a:rPr>
                  <a:t> </a:t>
                </a:r>
              </a:p>
            </p:txBody>
          </p:sp>
        </mc:Fallback>
      </mc:AlternateContent>
      <p:cxnSp>
        <p:nvCxnSpPr>
          <p:cNvPr id="15" name="Straight Connector 14">
            <a:extLst>
              <a:ext uri="{FF2B5EF4-FFF2-40B4-BE49-F238E27FC236}">
                <a16:creationId xmlns:a16="http://schemas.microsoft.com/office/drawing/2014/main" id="{2D46E4DB-42B0-49D4-A861-DE731EFD5F38}"/>
              </a:ext>
            </a:extLst>
          </p:cNvPr>
          <p:cNvCxnSpPr>
            <a:cxnSpLocks/>
          </p:cNvCxnSpPr>
          <p:nvPr/>
        </p:nvCxnSpPr>
        <p:spPr>
          <a:xfrm>
            <a:off x="7392144" y="4069140"/>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39DFB17-E848-4B19-B4F8-2B810B5BC0C2}"/>
              </a:ext>
            </a:extLst>
          </p:cNvPr>
          <p:cNvSpPr txBox="1">
            <a:spLocks/>
          </p:cNvSpPr>
          <p:nvPr/>
        </p:nvSpPr>
        <p:spPr bwMode="auto">
          <a:xfrm>
            <a:off x="3949558" y="440546"/>
            <a:ext cx="7632842" cy="518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400" b="1" kern="0">
                <a:latin typeface="Consolas" panose="020B0609020204030204" pitchFamily="49" charset="0"/>
                <a:cs typeface="Consolas" panose="020B0609020204030204" pitchFamily="49" charset="0"/>
              </a:rPr>
              <a:t>select d_tax from warehouse, district where w_id=d_w_id and w_zip='…'</a:t>
            </a:r>
            <a:endParaRPr lang="en-US" sz="2400" b="1" kern="0" dirty="0">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53ED275-4373-4C44-86ED-AD1893FAA322}"/>
              </a:ext>
            </a:extLst>
          </p:cNvPr>
          <p:cNvSpPr/>
          <p:nvPr/>
        </p:nvSpPr>
        <p:spPr>
          <a:xfrm>
            <a:off x="47328" y="2708920"/>
            <a:ext cx="6093789" cy="3600400"/>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Rectangle 2">
            <a:extLst>
              <a:ext uri="{FF2B5EF4-FFF2-40B4-BE49-F238E27FC236}">
                <a16:creationId xmlns:a16="http://schemas.microsoft.com/office/drawing/2014/main" id="{5070649B-EAF3-E144-A802-EEA0639B9A19}"/>
              </a:ext>
            </a:extLst>
          </p:cNvPr>
          <p:cNvSpPr/>
          <p:nvPr/>
        </p:nvSpPr>
        <p:spPr>
          <a:xfrm>
            <a:off x="6456040" y="3284984"/>
            <a:ext cx="1944216" cy="2368132"/>
          </a:xfrm>
          <a:prstGeom prst="rect">
            <a:avLst/>
          </a:prstGeom>
          <a:solidFill>
            <a:schemeClr val="bg1">
              <a:alpha val="590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56460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D46E4DB-42B0-49D4-A861-DE731EFD5F38}"/>
              </a:ext>
            </a:extLst>
          </p:cNvPr>
          <p:cNvCxnSpPr>
            <a:cxnSpLocks/>
          </p:cNvCxnSpPr>
          <p:nvPr/>
        </p:nvCxnSpPr>
        <p:spPr>
          <a:xfrm>
            <a:off x="7392144" y="4046591"/>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25C522-1B37-4BBB-8521-5DA15D407509}"/>
              </a:ext>
            </a:extLst>
          </p:cNvPr>
          <p:cNvCxnSpPr>
            <a:cxnSpLocks/>
          </p:cNvCxnSpPr>
          <p:nvPr/>
        </p:nvCxnSpPr>
        <p:spPr>
          <a:xfrm flipH="1">
            <a:off x="7509800" y="2182004"/>
            <a:ext cx="1466520" cy="131900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a:r>
              <a:rPr lang="en-US" dirty="0"/>
              <a:t>(Even more!)</a:t>
            </a:r>
          </a:p>
        </p:txBody>
      </p:sp>
      <p:sp>
        <p:nvSpPr>
          <p:cNvPr id="3" name="Content Placeholder 2">
            <a:extLst>
              <a:ext uri="{FF2B5EF4-FFF2-40B4-BE49-F238E27FC236}">
                <a16:creationId xmlns:a16="http://schemas.microsoft.com/office/drawing/2014/main" id="{421D5846-8471-43E2-AEBC-6FF623814CA8}"/>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5B54189-C436-47D0-AC37-8484B13A8E13}" type="slidenum">
              <a:rPr lang="en-US" smtClean="0"/>
              <a:pPr/>
              <a:t>56</a:t>
            </a:fld>
            <a:endParaRPr lang="en-US"/>
          </a:p>
        </p:txBody>
      </p:sp>
      <p:sp>
        <p:nvSpPr>
          <p:cNvPr id="5" name="Text Placeholder 4">
            <a:extLst>
              <a:ext uri="{FF2B5EF4-FFF2-40B4-BE49-F238E27FC236}">
                <a16:creationId xmlns:a16="http://schemas.microsoft.com/office/drawing/2014/main" id="{83F82139-5C28-4DE1-9FC9-687D0329B31F}"/>
              </a:ext>
            </a:extLst>
          </p:cNvPr>
          <p:cNvSpPr>
            <a:spLocks noGrp="1"/>
          </p:cNvSpPr>
          <p:nvPr>
            <p:ph type="body" sz="quarter" idx="13"/>
          </p:nvPr>
        </p:nvSpPr>
        <p:spPr/>
        <p:txBody>
          <a:bodyPr/>
          <a:lstStyle/>
          <a:p>
            <a:r>
              <a:rPr lang="en-US" dirty="0"/>
              <a:t>Low-level, error-prone coding</a:t>
            </a:r>
          </a:p>
        </p:txBody>
      </p:sp>
      <p:pic>
        <p:nvPicPr>
          <p:cNvPr id="6" name="Picture 5"/>
          <p:cNvPicPr>
            <a:picLocks noChangeAspect="1"/>
          </p:cNvPicPr>
          <p:nvPr/>
        </p:nvPicPr>
        <p:blipFill rotWithShape="1">
          <a:blip r:embed="rId3"/>
          <a:srcRect t="63132" b="-1"/>
          <a:stretch/>
        </p:blipFill>
        <p:spPr>
          <a:xfrm>
            <a:off x="219045" y="1217827"/>
            <a:ext cx="5671495" cy="4395812"/>
          </a:xfrm>
          <a:prstGeom prst="rect">
            <a:avLst/>
          </a:prstGeom>
        </p:spPr>
      </p:pic>
      <p:sp>
        <p:nvSpPr>
          <p:cNvPr id="7" name="Rectangle 6"/>
          <p:cNvSpPr/>
          <p:nvPr/>
        </p:nvSpPr>
        <p:spPr>
          <a:xfrm>
            <a:off x="609600" y="6036642"/>
            <a:ext cx="12192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287DB92-4079-4E2E-9538-615ADEF60CD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10" name="Rectangle 9">
                <a:extLst>
                  <a:ext uri="{FF2B5EF4-FFF2-40B4-BE49-F238E27FC236}">
                    <a16:creationId xmlns:a16="http://schemas.microsoft.com/office/drawing/2014/main" id="{3287DB92-4079-4E2E-9538-615ADEF60CD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9E9728C-45BD-41BE-9367-EA30751F6BF1}"/>
                  </a:ext>
                </a:extLst>
              </p:cNvPr>
              <p:cNvSpPr/>
              <p:nvPr/>
            </p:nvSpPr>
            <p:spPr>
              <a:xfrm>
                <a:off x="10272466" y="5077051"/>
                <a:ext cx="1224129"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𝑑𝑖𝑠𝑡𝑟𝑖𝑐𝑡</m:t>
                      </m:r>
                    </m:oMath>
                  </m:oMathPara>
                </a14:m>
                <a:endParaRPr lang="en-GB" sz="1200" dirty="0">
                  <a:solidFill>
                    <a:prstClr val="white"/>
                  </a:solidFill>
                </a:endParaRPr>
              </a:p>
            </p:txBody>
          </p:sp>
        </mc:Choice>
        <mc:Fallback xmlns="">
          <p:sp>
            <p:nvSpPr>
              <p:cNvPr id="12" name="Rectangle 11">
                <a:extLst>
                  <a:ext uri="{FF2B5EF4-FFF2-40B4-BE49-F238E27FC236}">
                    <a16:creationId xmlns:a16="http://schemas.microsoft.com/office/drawing/2014/main" id="{39E9728C-45BD-41BE-9367-EA30751F6BF1}"/>
                  </a:ext>
                </a:extLst>
              </p:cNvPr>
              <p:cNvSpPr>
                <a:spLocks noRot="1" noChangeAspect="1" noMove="1" noResize="1" noEditPoints="1" noAdjustHandles="1" noChangeArrowheads="1" noChangeShapeType="1" noTextEdit="1"/>
              </p:cNvSpPr>
              <p:nvPr/>
            </p:nvSpPr>
            <p:spPr>
              <a:xfrm>
                <a:off x="10272466" y="5077051"/>
                <a:ext cx="1224129" cy="576064"/>
              </a:xfrm>
              <a:prstGeom prst="rect">
                <a:avLst/>
              </a:prstGeom>
              <a:blipFill>
                <a:blip r:embed="rId6"/>
                <a:stretch>
                  <a:fillRect l="-34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1ECDB96-BBDA-4D21-8269-A96C5C8D30BA}"/>
                  </a:ext>
                </a:extLst>
              </p:cNvPr>
              <p:cNvSpPr/>
              <p:nvPr/>
            </p:nvSpPr>
            <p:spPr>
              <a:xfrm>
                <a:off x="7968208" y="1592271"/>
                <a:ext cx="2088232" cy="612593"/>
              </a:xfrm>
              <a:prstGeom prst="rect">
                <a:avLst/>
              </a:prstGeom>
              <a:solidFill>
                <a:srgbClr val="DBF63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GB" sz="2800" i="1" smtClean="0">
                              <a:solidFill>
                                <a:schemeClr val="tx1"/>
                              </a:solidFill>
                              <a:latin typeface="Cambria Math" panose="02040503050406030204" pitchFamily="18" charset="0"/>
                            </a:rPr>
                            <m:t>⋈</m:t>
                          </m:r>
                        </m:e>
                        <m: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𝑖𝑑</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𝑖𝑑</m:t>
                          </m:r>
                          <m:r>
                            <a:rPr lang="en-US" sz="2800" b="0" i="1" smtClean="0">
                              <a:solidFill>
                                <a:schemeClr val="tx1"/>
                              </a:solidFill>
                              <a:latin typeface="Cambria Math" panose="02040503050406030204" pitchFamily="18" charset="0"/>
                            </a:rPr>
                            <m:t> </m:t>
                          </m:r>
                        </m:sub>
                      </m:sSub>
                    </m:oMath>
                  </m:oMathPara>
                </a14:m>
                <a:endParaRPr lang="en-GB" sz="2800" dirty="0">
                  <a:solidFill>
                    <a:schemeClr val="tx1"/>
                  </a:solidFill>
                </a:endParaRPr>
              </a:p>
            </p:txBody>
          </p:sp>
        </mc:Choice>
        <mc:Fallback xmlns="">
          <p:sp>
            <p:nvSpPr>
              <p:cNvPr id="13" name="Rectangle 12">
                <a:extLst>
                  <a:ext uri="{FF2B5EF4-FFF2-40B4-BE49-F238E27FC236}">
                    <a16:creationId xmlns:a16="http://schemas.microsoft.com/office/drawing/2014/main" id="{71ECDB96-BBDA-4D21-8269-A96C5C8D30BA}"/>
                  </a:ext>
                </a:extLst>
              </p:cNvPr>
              <p:cNvSpPr>
                <a:spLocks noRot="1" noChangeAspect="1" noMove="1" noResize="1" noEditPoints="1" noAdjustHandles="1" noChangeArrowheads="1" noChangeShapeType="1" noTextEdit="1"/>
              </p:cNvSpPr>
              <p:nvPr/>
            </p:nvSpPr>
            <p:spPr>
              <a:xfrm>
                <a:off x="7968208" y="1592271"/>
                <a:ext cx="2088232" cy="612593"/>
              </a:xfrm>
              <a:prstGeom prst="rect">
                <a:avLst/>
              </a:prstGeom>
              <a:blipFill>
                <a:blip r:embed="rId7"/>
                <a:stretch>
                  <a:fillRect l="-599" b="-7843"/>
                </a:stretch>
              </a:blipFill>
            </p:spPr>
            <p:txBody>
              <a:bodyPr/>
              <a:lstStyle/>
              <a:p>
                <a:r>
                  <a:rPr lang="en-CH">
                    <a:noFill/>
                  </a:rPr>
                  <a:t> </a:t>
                </a:r>
              </a:p>
            </p:txBody>
          </p:sp>
        </mc:Fallback>
      </mc:AlternateContent>
      <p:cxnSp>
        <p:nvCxnSpPr>
          <p:cNvPr id="16" name="Straight Connector 15">
            <a:extLst>
              <a:ext uri="{FF2B5EF4-FFF2-40B4-BE49-F238E27FC236}">
                <a16:creationId xmlns:a16="http://schemas.microsoft.com/office/drawing/2014/main" id="{01D533DB-C5C7-4BA0-A6DC-D5C4CA21ED06}"/>
              </a:ext>
            </a:extLst>
          </p:cNvPr>
          <p:cNvCxnSpPr>
            <a:cxnSpLocks/>
            <a:stCxn id="13" idx="2"/>
          </p:cNvCxnSpPr>
          <p:nvPr/>
        </p:nvCxnSpPr>
        <p:spPr>
          <a:xfrm>
            <a:off x="9012324" y="2204864"/>
            <a:ext cx="1818706" cy="135754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DA245F-6E39-41CA-B4A9-EB3BB60A345C}"/>
              </a:ext>
            </a:extLst>
          </p:cNvPr>
          <p:cNvCxnSpPr>
            <a:cxnSpLocks/>
          </p:cNvCxnSpPr>
          <p:nvPr/>
        </p:nvCxnSpPr>
        <p:spPr>
          <a:xfrm>
            <a:off x="10848528" y="3547967"/>
            <a:ext cx="0" cy="15372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39DFB17-E848-4B19-B4F8-2B810B5BC0C2}"/>
              </a:ext>
            </a:extLst>
          </p:cNvPr>
          <p:cNvSpPr txBox="1">
            <a:spLocks/>
          </p:cNvSpPr>
          <p:nvPr/>
        </p:nvSpPr>
        <p:spPr bwMode="auto">
          <a:xfrm>
            <a:off x="3949558" y="440546"/>
            <a:ext cx="7632842" cy="518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400" b="1" kern="0">
                <a:latin typeface="Consolas" panose="020B0609020204030204" pitchFamily="49" charset="0"/>
                <a:cs typeface="Consolas" panose="020B0609020204030204" pitchFamily="49" charset="0"/>
              </a:rPr>
              <a:t>select d_tax from warehouse, district where w_id=d_w_id and w_zip='…'</a:t>
            </a:r>
            <a:endParaRPr lang="en-US" sz="2400" b="1" kern="0" dirty="0">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53ED275-4373-4C44-86ED-AD1893FAA322}"/>
              </a:ext>
            </a:extLst>
          </p:cNvPr>
          <p:cNvSpPr/>
          <p:nvPr/>
        </p:nvSpPr>
        <p:spPr>
          <a:xfrm>
            <a:off x="91717" y="1232708"/>
            <a:ext cx="6093789" cy="4480089"/>
          </a:xfrm>
          <a:prstGeom prst="rect">
            <a:avLst/>
          </a:prstGeom>
          <a:solidFill>
            <a:srgbClr val="FFFF9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DE98A8-EE85-4A95-95B6-F409B77D4510}"/>
                  </a:ext>
                </a:extLst>
              </p:cNvPr>
              <p:cNvSpPr/>
              <p:nvPr/>
            </p:nvSpPr>
            <p:spPr>
              <a:xfrm>
                <a:off x="6888088" y="3501008"/>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1" name="Rectangle 10">
                <a:extLst>
                  <a:ext uri="{FF2B5EF4-FFF2-40B4-BE49-F238E27FC236}">
                    <a16:creationId xmlns:a16="http://schemas.microsoft.com/office/drawing/2014/main" id="{B7DE98A8-EE85-4A95-95B6-F409B77D4510}"/>
                  </a:ext>
                </a:extLst>
              </p:cNvPr>
              <p:cNvSpPr>
                <a:spLocks noRot="1" noChangeAspect="1" noMove="1" noResize="1" noEditPoints="1" noAdjustHandles="1" noChangeArrowheads="1" noChangeShapeType="1" noTextEdit="1"/>
              </p:cNvSpPr>
              <p:nvPr/>
            </p:nvSpPr>
            <p:spPr>
              <a:xfrm>
                <a:off x="6888088" y="3501008"/>
                <a:ext cx="1152128" cy="576064"/>
              </a:xfrm>
              <a:prstGeom prst="rect">
                <a:avLst/>
              </a:prstGeom>
              <a:blipFill>
                <a:blip r:embed="rId8"/>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3252924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compilation</a:t>
            </a:r>
          </a:p>
        </p:txBody>
      </p:sp>
      <p:sp>
        <p:nvSpPr>
          <p:cNvPr id="3" name="Content Placeholder 2"/>
          <p:cNvSpPr>
            <a:spLocks noGrp="1"/>
          </p:cNvSpPr>
          <p:nvPr>
            <p:ph idx="1"/>
          </p:nvPr>
        </p:nvSpPr>
        <p:spPr>
          <a:xfrm>
            <a:off x="479377" y="1219201"/>
            <a:ext cx="11509424" cy="4906963"/>
          </a:xfrm>
        </p:spPr>
        <p:txBody>
          <a:bodyPr/>
          <a:lstStyle/>
          <a:p>
            <a:r>
              <a:rPr lang="en-US" dirty="0"/>
              <a:t>Pipelined query processing without interpretation cost</a:t>
            </a:r>
          </a:p>
          <a:p>
            <a:endParaRPr lang="en-US" dirty="0"/>
          </a:p>
          <a:p>
            <a:r>
              <a:rPr lang="en-US" dirty="0"/>
              <a:t>Very painful to implement</a:t>
            </a:r>
          </a:p>
          <a:p>
            <a:endParaRPr lang="en-US" dirty="0"/>
          </a:p>
          <a:p>
            <a:r>
              <a:rPr lang="en-US" b="1" dirty="0"/>
              <a:t>BUT: </a:t>
            </a:r>
            <a:r>
              <a:rPr lang="en-US" dirty="0"/>
              <a:t>Benefits have led major DBMS (and Spark!) to implement it</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5B54189-C436-47D0-AC37-8484B13A8E13}" type="slidenum">
              <a:rPr lang="en-US" smtClean="0"/>
              <a:pPr/>
              <a:t>57</a:t>
            </a:fld>
            <a:endParaRPr lang="en-US"/>
          </a:p>
        </p:txBody>
      </p:sp>
    </p:spTree>
    <p:extLst>
      <p:ext uri="{BB962C8B-B14F-4D97-AF65-F5344CB8AC3E}">
        <p14:creationId xmlns:p14="http://schemas.microsoft.com/office/powerpoint/2010/main" val="2331279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71600" y="6092825"/>
            <a:ext cx="9677400" cy="612775"/>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914377">
              <a:defRPr/>
            </a:pPr>
            <a:r>
              <a:rPr lang="en-US" sz="4200" b="1" dirty="0">
                <a:solidFill>
                  <a:srgbClr val="A50021"/>
                </a:solidFill>
                <a:latin typeface="+mn-lt"/>
              </a:rPr>
              <a:t>Specialize access paths to formats</a:t>
            </a:r>
          </a:p>
        </p:txBody>
      </p:sp>
      <p:pic>
        <p:nvPicPr>
          <p:cNvPr id="5" name="Picture 4"/>
          <p:cNvPicPr>
            <a:picLocks noChangeAspect="1"/>
          </p:cNvPicPr>
          <p:nvPr/>
        </p:nvPicPr>
        <p:blipFill>
          <a:blip r:embed="rId3"/>
          <a:stretch>
            <a:fillRect/>
          </a:stretch>
        </p:blipFill>
        <p:spPr>
          <a:xfrm>
            <a:off x="821529" y="931816"/>
            <a:ext cx="4617720" cy="5015197"/>
          </a:xfrm>
          <a:prstGeom prst="rect">
            <a:avLst/>
          </a:prstGeom>
        </p:spPr>
      </p:pic>
      <p:pic>
        <p:nvPicPr>
          <p:cNvPr id="6" name="Picture 5"/>
          <p:cNvPicPr>
            <a:picLocks noChangeAspect="1"/>
          </p:cNvPicPr>
          <p:nvPr/>
        </p:nvPicPr>
        <p:blipFill>
          <a:blip r:embed="rId4"/>
          <a:stretch>
            <a:fillRect/>
          </a:stretch>
        </p:blipFill>
        <p:spPr>
          <a:xfrm>
            <a:off x="821531" y="931817"/>
            <a:ext cx="4619809" cy="5017465"/>
          </a:xfrm>
          <a:prstGeom prst="rect">
            <a:avLst/>
          </a:prstGeom>
        </p:spPr>
      </p:pic>
      <p:sp>
        <p:nvSpPr>
          <p:cNvPr id="3" name="Title 2"/>
          <p:cNvSpPr>
            <a:spLocks noGrp="1"/>
          </p:cNvSpPr>
          <p:nvPr>
            <p:ph type="title"/>
          </p:nvPr>
        </p:nvSpPr>
        <p:spPr/>
        <p:txBody>
          <a:bodyPr/>
          <a:lstStyle/>
          <a:p>
            <a:r>
              <a:rPr lang="en-US"/>
              <a:t>Processing over RAW data</a:t>
            </a:r>
            <a:endParaRPr lang="en-US" b="1" dirty="0">
              <a:solidFill>
                <a:srgbClr val="002060"/>
              </a:solidFill>
            </a:endParaRPr>
          </a:p>
        </p:txBody>
      </p:sp>
      <p:graphicFrame>
        <p:nvGraphicFramePr>
          <p:cNvPr id="7" name="Content Placeholder 4"/>
          <p:cNvGraphicFramePr>
            <a:graphicFrameLocks noGrp="1"/>
          </p:cNvGraphicFramePr>
          <p:nvPr>
            <p:ph idx="1"/>
          </p:nvPr>
        </p:nvGraphicFramePr>
        <p:xfrm>
          <a:off x="1986532" y="2447367"/>
          <a:ext cx="2083949" cy="12776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 Placeholder 7">
            <a:extLst>
              <a:ext uri="{FF2B5EF4-FFF2-40B4-BE49-F238E27FC236}">
                <a16:creationId xmlns:a16="http://schemas.microsoft.com/office/drawing/2014/main" id="{9123AB23-91FA-452A-8EB8-F19EF42E8958}"/>
              </a:ext>
            </a:extLst>
          </p:cNvPr>
          <p:cNvSpPr>
            <a:spLocks noGrp="1"/>
          </p:cNvSpPr>
          <p:nvPr>
            <p:ph type="body" sz="quarter" idx="13"/>
          </p:nvPr>
        </p:nvSpPr>
        <p:spPr/>
        <p:txBody>
          <a:bodyPr/>
          <a:lstStyle/>
          <a:p>
            <a:endParaRPr lang="en-US"/>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5035" y="3654135"/>
            <a:ext cx="928015" cy="949596"/>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31001" y="3754835"/>
            <a:ext cx="1127471" cy="936912"/>
          </a:xfrm>
          <a:prstGeom prst="rect">
            <a:avLst/>
          </a:prstGeom>
        </p:spPr>
      </p:pic>
      <p:sp>
        <p:nvSpPr>
          <p:cNvPr id="11" name="Rectangle 10"/>
          <p:cNvSpPr/>
          <p:nvPr/>
        </p:nvSpPr>
        <p:spPr>
          <a:xfrm>
            <a:off x="5587999" y="3020731"/>
            <a:ext cx="6664505" cy="1938992"/>
          </a:xfrm>
          <a:prstGeom prst="rect">
            <a:avLst/>
          </a:prstGeom>
        </p:spPr>
        <p:txBody>
          <a:bodyPr wrap="square">
            <a:spAutoFit/>
          </a:bodyPr>
          <a:lstStyle/>
          <a:p>
            <a:pPr algn="ctr"/>
            <a:r>
              <a:rPr lang="en-GB" sz="4800" b="1" dirty="0"/>
              <a:t>Proteus</a:t>
            </a:r>
            <a:br>
              <a:rPr lang="en-GB" sz="3600" b="1" dirty="0"/>
            </a:br>
            <a:r>
              <a:rPr lang="en-GB" sz="3600" dirty="0"/>
              <a:t>Plug-in per data source</a:t>
            </a:r>
          </a:p>
          <a:p>
            <a:pPr algn="ctr"/>
            <a:r>
              <a:rPr lang="en-GB" sz="3600" dirty="0">
                <a:solidFill>
                  <a:srgbClr val="C00000"/>
                </a:solidFill>
              </a:rPr>
              <a:t>Generic-purpose scan operator</a:t>
            </a:r>
            <a:endParaRPr lang="en-GB" sz="3600" i="1" dirty="0">
              <a:solidFill>
                <a:srgbClr val="C00000"/>
              </a:solidFill>
            </a:endParaRPr>
          </a:p>
        </p:txBody>
      </p:sp>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l="20022"/>
          <a:stretch/>
        </p:blipFill>
        <p:spPr>
          <a:xfrm>
            <a:off x="3750709" y="3864015"/>
            <a:ext cx="782939" cy="685261"/>
          </a:xfrm>
          <a:prstGeom prst="rect">
            <a:avLst/>
          </a:prstGeom>
        </p:spPr>
      </p:pic>
      <p:sp>
        <p:nvSpPr>
          <p:cNvPr id="14" name="Rectangle 13"/>
          <p:cNvSpPr/>
          <p:nvPr/>
        </p:nvSpPr>
        <p:spPr>
          <a:xfrm>
            <a:off x="5748572" y="1628802"/>
            <a:ext cx="6240228" cy="1200329"/>
          </a:xfrm>
          <a:prstGeom prst="rect">
            <a:avLst/>
          </a:prstGeom>
        </p:spPr>
        <p:txBody>
          <a:bodyPr wrap="square">
            <a:spAutoFit/>
          </a:bodyPr>
          <a:lstStyle/>
          <a:p>
            <a:pPr algn="ctr"/>
            <a:r>
              <a:rPr lang="en-GB" sz="3600" dirty="0"/>
              <a:t>Traditional DBMS: </a:t>
            </a:r>
            <a:br>
              <a:rPr lang="en-GB" sz="3600" dirty="0"/>
            </a:br>
            <a:r>
              <a:rPr lang="en-GB" sz="3600" dirty="0"/>
              <a:t>Data adapts to engine</a:t>
            </a:r>
            <a:endParaRPr lang="en-GB" sz="3600" i="1" dirty="0"/>
          </a:p>
        </p:txBody>
      </p:sp>
      <p:grpSp>
        <p:nvGrpSpPr>
          <p:cNvPr id="18" name="Group 17"/>
          <p:cNvGrpSpPr/>
          <p:nvPr/>
        </p:nvGrpSpPr>
        <p:grpSpPr>
          <a:xfrm>
            <a:off x="623392" y="4691747"/>
            <a:ext cx="768583" cy="470943"/>
            <a:chOff x="150698" y="5386664"/>
            <a:chExt cx="768583" cy="565132"/>
          </a:xfrm>
        </p:grpSpPr>
        <p:sp>
          <p:nvSpPr>
            <p:cNvPr id="19" name="Parallelogram 18"/>
            <p:cNvSpPr/>
            <p:nvPr/>
          </p:nvSpPr>
          <p:spPr>
            <a:xfrm>
              <a:off x="150698" y="5394860"/>
              <a:ext cx="768583" cy="556936"/>
            </a:xfrm>
            <a:prstGeom prst="parallelogram">
              <a:avLst/>
            </a:prstGeom>
            <a:solidFill>
              <a:sysClr val="window" lastClr="FFFFFF"/>
            </a:solidFill>
            <a:ln w="25400" cap="flat" cmpd="sng" algn="ctr">
              <a:solidFill>
                <a:sysClr val="windowText" lastClr="000000"/>
              </a:solidFill>
              <a:prstDash val="solid"/>
            </a:ln>
            <a:effectLst/>
          </p:spPr>
          <p:txBody>
            <a:bodyPr rtlCol="0" anchor="ctr"/>
            <a:lstStyle/>
            <a:p>
              <a:pPr algn="ctr" defTabSz="914377">
                <a:defRPr/>
              </a:pPr>
              <a:endParaRPr lang="en-US" sz="2800">
                <a:solidFill>
                  <a:prstClr val="white"/>
                </a:solidFill>
                <a:latin typeface="Calibri"/>
              </a:endParaRPr>
            </a:p>
          </p:txBody>
        </p:sp>
        <p:cxnSp>
          <p:nvCxnSpPr>
            <p:cNvPr id="20" name="Straight Connector 19"/>
            <p:cNvCxnSpPr/>
            <p:nvPr/>
          </p:nvCxnSpPr>
          <p:spPr>
            <a:xfrm flipV="1">
              <a:off x="304800" y="5394860"/>
              <a:ext cx="152568" cy="556936"/>
            </a:xfrm>
            <a:prstGeom prst="line">
              <a:avLst/>
            </a:prstGeom>
            <a:noFill/>
            <a:ln w="9525" cap="flat" cmpd="sng" algn="ctr">
              <a:solidFill>
                <a:sysClr val="windowText" lastClr="000000"/>
              </a:solidFill>
              <a:prstDash val="solid"/>
            </a:ln>
            <a:effectLst/>
          </p:spPr>
        </p:cxnSp>
        <p:cxnSp>
          <p:nvCxnSpPr>
            <p:cNvPr id="21" name="Straight Connector 20"/>
            <p:cNvCxnSpPr/>
            <p:nvPr/>
          </p:nvCxnSpPr>
          <p:spPr>
            <a:xfrm flipV="1">
              <a:off x="457200" y="5386664"/>
              <a:ext cx="152568" cy="556936"/>
            </a:xfrm>
            <a:prstGeom prst="line">
              <a:avLst/>
            </a:prstGeom>
            <a:noFill/>
            <a:ln w="9525" cap="flat" cmpd="sng" algn="ctr">
              <a:solidFill>
                <a:sysClr val="windowText" lastClr="000000"/>
              </a:solidFill>
              <a:prstDash val="solid"/>
            </a:ln>
            <a:effectLst/>
          </p:spPr>
        </p:cxnSp>
        <p:cxnSp>
          <p:nvCxnSpPr>
            <p:cNvPr id="22" name="Straight Connector 21"/>
            <p:cNvCxnSpPr/>
            <p:nvPr/>
          </p:nvCxnSpPr>
          <p:spPr>
            <a:xfrm flipV="1">
              <a:off x="609432" y="5386664"/>
              <a:ext cx="152568" cy="556936"/>
            </a:xfrm>
            <a:prstGeom prst="line">
              <a:avLst/>
            </a:prstGeom>
            <a:noFill/>
            <a:ln w="9525" cap="flat" cmpd="sng" algn="ctr">
              <a:solidFill>
                <a:sysClr val="windowText" lastClr="000000"/>
              </a:solidFill>
              <a:prstDash val="solid"/>
            </a:ln>
            <a:effectLst/>
          </p:spPr>
        </p:cxnSp>
        <p:cxnSp>
          <p:nvCxnSpPr>
            <p:cNvPr id="23" name="Straight Connector 22"/>
            <p:cNvCxnSpPr/>
            <p:nvPr/>
          </p:nvCxnSpPr>
          <p:spPr>
            <a:xfrm>
              <a:off x="246888" y="5547260"/>
              <a:ext cx="602776" cy="0"/>
            </a:xfrm>
            <a:prstGeom prst="line">
              <a:avLst/>
            </a:prstGeom>
            <a:noFill/>
            <a:ln w="9525" cap="flat" cmpd="sng" algn="ctr">
              <a:solidFill>
                <a:sysClr val="windowText" lastClr="000000"/>
              </a:solidFill>
              <a:prstDash val="solid"/>
            </a:ln>
            <a:effectLst/>
          </p:spPr>
        </p:cxnSp>
        <p:cxnSp>
          <p:nvCxnSpPr>
            <p:cNvPr id="24" name="Straight Connector 23"/>
            <p:cNvCxnSpPr>
              <a:stCxn id="19" idx="5"/>
              <a:endCxn id="19" idx="2"/>
            </p:cNvCxnSpPr>
            <p:nvPr/>
          </p:nvCxnSpPr>
          <p:spPr>
            <a:xfrm>
              <a:off x="220315" y="5673328"/>
              <a:ext cx="629349" cy="0"/>
            </a:xfrm>
            <a:prstGeom prst="line">
              <a:avLst/>
            </a:prstGeom>
            <a:noFill/>
            <a:ln w="9525" cap="flat" cmpd="sng" algn="ctr">
              <a:solidFill>
                <a:sysClr val="windowText" lastClr="000000"/>
              </a:solidFill>
              <a:prstDash val="solid"/>
            </a:ln>
            <a:effectLst/>
          </p:spPr>
        </p:cxnSp>
        <p:cxnSp>
          <p:nvCxnSpPr>
            <p:cNvPr id="25" name="Straight Connector 24"/>
            <p:cNvCxnSpPr/>
            <p:nvPr/>
          </p:nvCxnSpPr>
          <p:spPr>
            <a:xfrm flipV="1">
              <a:off x="173157" y="5805764"/>
              <a:ext cx="649224" cy="3260"/>
            </a:xfrm>
            <a:prstGeom prst="line">
              <a:avLst/>
            </a:prstGeom>
            <a:noFill/>
            <a:ln w="9525" cap="flat" cmpd="sng" algn="ctr">
              <a:solidFill>
                <a:sysClr val="windowText" lastClr="000000"/>
              </a:solidFill>
              <a:prstDash val="solid"/>
            </a:ln>
            <a:effectLst/>
          </p:spPr>
        </p:cxnSp>
      </p:grpSp>
      <p:grpSp>
        <p:nvGrpSpPr>
          <p:cNvPr id="26" name="Group 25"/>
          <p:cNvGrpSpPr/>
          <p:nvPr/>
        </p:nvGrpSpPr>
        <p:grpSpPr>
          <a:xfrm>
            <a:off x="3909339" y="4726694"/>
            <a:ext cx="768583" cy="470943"/>
            <a:chOff x="150698" y="5386664"/>
            <a:chExt cx="768583" cy="565132"/>
          </a:xfrm>
        </p:grpSpPr>
        <p:sp>
          <p:nvSpPr>
            <p:cNvPr id="27" name="Parallelogram 26"/>
            <p:cNvSpPr/>
            <p:nvPr/>
          </p:nvSpPr>
          <p:spPr>
            <a:xfrm>
              <a:off x="150698" y="5394860"/>
              <a:ext cx="768583" cy="556936"/>
            </a:xfrm>
            <a:prstGeom prst="parallelogram">
              <a:avLst/>
            </a:prstGeom>
            <a:solidFill>
              <a:sysClr val="window" lastClr="FFFFFF"/>
            </a:solidFill>
            <a:ln w="25400" cap="flat" cmpd="sng" algn="ctr">
              <a:solidFill>
                <a:sysClr val="windowText" lastClr="000000"/>
              </a:solidFill>
              <a:prstDash val="solid"/>
            </a:ln>
            <a:effectLst/>
          </p:spPr>
          <p:txBody>
            <a:bodyPr rtlCol="0" anchor="ctr"/>
            <a:lstStyle/>
            <a:p>
              <a:pPr algn="ctr" defTabSz="914377">
                <a:defRPr/>
              </a:pPr>
              <a:endParaRPr lang="en-US" sz="2800">
                <a:solidFill>
                  <a:prstClr val="white"/>
                </a:solidFill>
                <a:latin typeface="Calibri"/>
              </a:endParaRPr>
            </a:p>
          </p:txBody>
        </p:sp>
        <p:cxnSp>
          <p:nvCxnSpPr>
            <p:cNvPr id="28" name="Straight Connector 27"/>
            <p:cNvCxnSpPr/>
            <p:nvPr/>
          </p:nvCxnSpPr>
          <p:spPr>
            <a:xfrm flipV="1">
              <a:off x="304800" y="5394860"/>
              <a:ext cx="152568" cy="556936"/>
            </a:xfrm>
            <a:prstGeom prst="line">
              <a:avLst/>
            </a:prstGeom>
            <a:noFill/>
            <a:ln w="9525" cap="flat" cmpd="sng" algn="ctr">
              <a:solidFill>
                <a:sysClr val="windowText" lastClr="000000"/>
              </a:solidFill>
              <a:prstDash val="solid"/>
            </a:ln>
            <a:effectLst/>
          </p:spPr>
        </p:cxnSp>
        <p:cxnSp>
          <p:nvCxnSpPr>
            <p:cNvPr id="29" name="Straight Connector 28"/>
            <p:cNvCxnSpPr/>
            <p:nvPr/>
          </p:nvCxnSpPr>
          <p:spPr>
            <a:xfrm flipV="1">
              <a:off x="457200" y="5386664"/>
              <a:ext cx="152568" cy="556936"/>
            </a:xfrm>
            <a:prstGeom prst="line">
              <a:avLst/>
            </a:prstGeom>
            <a:noFill/>
            <a:ln w="9525" cap="flat" cmpd="sng" algn="ctr">
              <a:solidFill>
                <a:sysClr val="windowText" lastClr="000000"/>
              </a:solidFill>
              <a:prstDash val="solid"/>
            </a:ln>
            <a:effectLst/>
          </p:spPr>
        </p:cxnSp>
        <p:cxnSp>
          <p:nvCxnSpPr>
            <p:cNvPr id="30" name="Straight Connector 29"/>
            <p:cNvCxnSpPr/>
            <p:nvPr/>
          </p:nvCxnSpPr>
          <p:spPr>
            <a:xfrm flipV="1">
              <a:off x="609432" y="5386664"/>
              <a:ext cx="152568" cy="556936"/>
            </a:xfrm>
            <a:prstGeom prst="line">
              <a:avLst/>
            </a:prstGeom>
            <a:noFill/>
            <a:ln w="9525" cap="flat" cmpd="sng" algn="ctr">
              <a:solidFill>
                <a:sysClr val="windowText" lastClr="000000"/>
              </a:solidFill>
              <a:prstDash val="solid"/>
            </a:ln>
            <a:effectLst/>
          </p:spPr>
        </p:cxnSp>
        <p:cxnSp>
          <p:nvCxnSpPr>
            <p:cNvPr id="31" name="Straight Connector 30"/>
            <p:cNvCxnSpPr/>
            <p:nvPr/>
          </p:nvCxnSpPr>
          <p:spPr>
            <a:xfrm>
              <a:off x="246888" y="5547260"/>
              <a:ext cx="602776" cy="0"/>
            </a:xfrm>
            <a:prstGeom prst="line">
              <a:avLst/>
            </a:prstGeom>
            <a:noFill/>
            <a:ln w="9525" cap="flat" cmpd="sng" algn="ctr">
              <a:solidFill>
                <a:sysClr val="windowText" lastClr="000000"/>
              </a:solidFill>
              <a:prstDash val="solid"/>
            </a:ln>
            <a:effectLst/>
          </p:spPr>
        </p:cxnSp>
        <p:cxnSp>
          <p:nvCxnSpPr>
            <p:cNvPr id="32" name="Straight Connector 31"/>
            <p:cNvCxnSpPr>
              <a:stCxn id="27" idx="5"/>
              <a:endCxn id="27" idx="2"/>
            </p:cNvCxnSpPr>
            <p:nvPr/>
          </p:nvCxnSpPr>
          <p:spPr>
            <a:xfrm>
              <a:off x="220315" y="5673328"/>
              <a:ext cx="629349" cy="0"/>
            </a:xfrm>
            <a:prstGeom prst="line">
              <a:avLst/>
            </a:prstGeom>
            <a:noFill/>
            <a:ln w="9525" cap="flat" cmpd="sng" algn="ctr">
              <a:solidFill>
                <a:sysClr val="windowText" lastClr="000000"/>
              </a:solidFill>
              <a:prstDash val="solid"/>
            </a:ln>
            <a:effectLst/>
          </p:spPr>
        </p:cxnSp>
        <p:cxnSp>
          <p:nvCxnSpPr>
            <p:cNvPr id="33" name="Straight Connector 32"/>
            <p:cNvCxnSpPr/>
            <p:nvPr/>
          </p:nvCxnSpPr>
          <p:spPr>
            <a:xfrm flipV="1">
              <a:off x="173157" y="5805764"/>
              <a:ext cx="649224" cy="3260"/>
            </a:xfrm>
            <a:prstGeom prst="line">
              <a:avLst/>
            </a:prstGeom>
            <a:noFill/>
            <a:ln w="9525" cap="flat" cmpd="sng" algn="ctr">
              <a:solidFill>
                <a:sysClr val="windowText" lastClr="000000"/>
              </a:solidFill>
              <a:prstDash val="solid"/>
            </a:ln>
            <a:effectLst/>
          </p:spPr>
        </p:cxnSp>
      </p:grpSp>
    </p:spTree>
    <p:extLst>
      <p:ext uri="{BB962C8B-B14F-4D97-AF65-F5344CB8AC3E}">
        <p14:creationId xmlns:p14="http://schemas.microsoft.com/office/powerpoint/2010/main" val="12639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74637"/>
            <a:ext cx="8507288" cy="792163"/>
          </a:xfrm>
        </p:spPr>
        <p:txBody>
          <a:bodyPr/>
          <a:lstStyle/>
          <a:p>
            <a:r>
              <a:rPr lang="en-GB" dirty="0"/>
              <a:t>Adapting to format</a:t>
            </a:r>
          </a:p>
        </p:txBody>
      </p:sp>
      <p:sp>
        <p:nvSpPr>
          <p:cNvPr id="3" name="Content Placeholder 2"/>
          <p:cNvSpPr>
            <a:spLocks noGrp="1"/>
          </p:cNvSpPr>
          <p:nvPr>
            <p:ph idx="1"/>
          </p:nvPr>
        </p:nvSpPr>
        <p:spPr>
          <a:xfrm>
            <a:off x="609600" y="1066801"/>
            <a:ext cx="4539672" cy="5059364"/>
          </a:xfrm>
        </p:spPr>
        <p:txBody>
          <a:bodyPr/>
          <a:lstStyle/>
          <a:p>
            <a:r>
              <a:rPr lang="en-US" dirty="0"/>
              <a:t>Unroll Columns</a:t>
            </a:r>
          </a:p>
          <a:p>
            <a:endParaRPr lang="en-US" dirty="0"/>
          </a:p>
          <a:p>
            <a:endParaRPr lang="en-US" dirty="0"/>
          </a:p>
          <a:p>
            <a:r>
              <a:rPr lang="en-US" dirty="0"/>
              <a:t>Data Types</a:t>
            </a:r>
          </a:p>
          <a:p>
            <a:endParaRPr lang="en-US" dirty="0"/>
          </a:p>
          <a:p>
            <a:endParaRPr lang="en-US" dirty="0"/>
          </a:p>
          <a:p>
            <a:endParaRPr lang="en-US" dirty="0"/>
          </a:p>
          <a:p>
            <a:r>
              <a:rPr lang="en-US" dirty="0"/>
              <a:t>Free navigation in files</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35B54189-C436-47D0-AC37-8484B13A8E13}" type="slidenum">
              <a:rPr lang="en-US" smtClean="0"/>
              <a:pPr/>
              <a:t>59</a:t>
            </a:fld>
            <a:endParaRPr lang="en-US" dirty="0"/>
          </a:p>
        </p:txBody>
      </p:sp>
      <p:sp>
        <p:nvSpPr>
          <p:cNvPr id="7" name="Rectangular Callout 6"/>
          <p:cNvSpPr/>
          <p:nvPr/>
        </p:nvSpPr>
        <p:spPr>
          <a:xfrm>
            <a:off x="5336400" y="2777281"/>
            <a:ext cx="5184576" cy="1790801"/>
          </a:xfrm>
          <a:prstGeom prst="wedgeRectCallout">
            <a:avLst>
              <a:gd name="adj1" fmla="val -61518"/>
              <a:gd name="adj2" fmla="val -20709"/>
            </a:avLst>
          </a:prstGeom>
        </p:spPr>
        <p:style>
          <a:lnRef idx="2">
            <a:schemeClr val="dk1"/>
          </a:lnRef>
          <a:fillRef idx="1">
            <a:schemeClr val="lt1"/>
          </a:fillRef>
          <a:effectRef idx="0">
            <a:schemeClr val="dk1"/>
          </a:effectRef>
          <a:fontRef idx="minor">
            <a:schemeClr val="dk1"/>
          </a:fontRef>
        </p:style>
        <p:txBody>
          <a:bodyPr rtlCol="0" anchor="ctr"/>
          <a:lstStyle/>
          <a:p>
            <a:endParaRPr lang="en-GB" sz="2000" dirty="0">
              <a:latin typeface="Consolas" panose="020B0609020204030204" pitchFamily="49" charset="0"/>
              <a:cs typeface="Consolas" panose="020B0609020204030204" pitchFamily="49" charset="0"/>
            </a:endParaRPr>
          </a:p>
        </p:txBody>
      </p:sp>
      <p:sp>
        <p:nvSpPr>
          <p:cNvPr id="5" name="Rectangle 4"/>
          <p:cNvSpPr/>
          <p:nvPr/>
        </p:nvSpPr>
        <p:spPr>
          <a:xfrm>
            <a:off x="5336400" y="2824714"/>
            <a:ext cx="5406256" cy="1631216"/>
          </a:xfrm>
          <a:prstGeom prst="rect">
            <a:avLst/>
          </a:prstGeom>
        </p:spPr>
        <p:txBody>
          <a:bodyPr wrap="square">
            <a:spAutoFit/>
          </a:bodyPr>
          <a:lstStyle/>
          <a:p>
            <a:r>
              <a:rPr lang="en-US" sz="2000" dirty="0"/>
              <a:t>//read field from file </a:t>
            </a:r>
            <a:br>
              <a:rPr lang="en-US" sz="2000" dirty="0"/>
            </a:br>
            <a:r>
              <a:rPr lang="en-US" sz="2000" dirty="0"/>
              <a:t>raw = </a:t>
            </a:r>
            <a:r>
              <a:rPr lang="en-US" sz="2000" b="1" dirty="0" err="1"/>
              <a:t>readNextFieldFromFile</a:t>
            </a:r>
            <a:r>
              <a:rPr lang="en-US" sz="2000" dirty="0"/>
              <a:t>(file) </a:t>
            </a:r>
            <a:br>
              <a:rPr lang="en-US" sz="2000" dirty="0"/>
            </a:br>
            <a:r>
              <a:rPr lang="en-US" sz="2000" b="1" dirty="0"/>
              <a:t>switch</a:t>
            </a:r>
            <a:r>
              <a:rPr lang="en-US" sz="2000" dirty="0"/>
              <a:t> (</a:t>
            </a:r>
            <a:r>
              <a:rPr lang="en-US" sz="2000" b="1" dirty="0" err="1"/>
              <a:t>schemaDataType</a:t>
            </a:r>
            <a:r>
              <a:rPr lang="en-US" sz="2000" dirty="0"/>
              <a:t>[column]) </a:t>
            </a:r>
            <a:br>
              <a:rPr lang="en-US" sz="2000" dirty="0"/>
            </a:br>
            <a:r>
              <a:rPr lang="en-US" sz="2000" dirty="0"/>
              <a:t>    </a:t>
            </a:r>
            <a:r>
              <a:rPr lang="en-US" sz="2000" b="1" dirty="0"/>
              <a:t>case</a:t>
            </a:r>
            <a:r>
              <a:rPr lang="en-US" sz="2000" dirty="0"/>
              <a:t> </a:t>
            </a:r>
            <a:r>
              <a:rPr lang="en-US" sz="2000" dirty="0" err="1"/>
              <a:t>IntType</a:t>
            </a:r>
            <a:r>
              <a:rPr lang="en-US" sz="2000" dirty="0"/>
              <a:t>: datum = </a:t>
            </a:r>
            <a:r>
              <a:rPr lang="en-US" sz="2000" b="1" dirty="0" err="1"/>
              <a:t>convertToInteger</a:t>
            </a:r>
            <a:r>
              <a:rPr lang="en-US" sz="2000" dirty="0"/>
              <a:t>(raw) </a:t>
            </a:r>
            <a:br>
              <a:rPr lang="en-US" sz="2000" dirty="0"/>
            </a:br>
            <a:r>
              <a:rPr lang="en-US" sz="2000" dirty="0"/>
              <a:t>    </a:t>
            </a:r>
            <a:r>
              <a:rPr lang="en-US" sz="2000" b="1" dirty="0"/>
              <a:t>case</a:t>
            </a:r>
            <a:r>
              <a:rPr lang="en-US" sz="2000" dirty="0"/>
              <a:t> </a:t>
            </a:r>
            <a:r>
              <a:rPr lang="en-US" sz="2000" dirty="0" err="1"/>
              <a:t>FloatType</a:t>
            </a:r>
            <a:r>
              <a:rPr lang="en-US" sz="2000" dirty="0"/>
              <a:t>: datum = </a:t>
            </a:r>
            <a:r>
              <a:rPr lang="en-US" sz="2000" b="1" dirty="0" err="1"/>
              <a:t>convertToFloat</a:t>
            </a:r>
            <a:r>
              <a:rPr lang="en-US" sz="2000" dirty="0"/>
              <a:t>(raw)</a:t>
            </a:r>
            <a:endParaRPr lang="en-GB" sz="2000" dirty="0">
              <a:latin typeface="Consolas" panose="020B0609020204030204" pitchFamily="49" charset="0"/>
              <a:cs typeface="Consolas" panose="020B0609020204030204" pitchFamily="49" charset="0"/>
            </a:endParaRPr>
          </a:p>
        </p:txBody>
      </p:sp>
      <p:sp>
        <p:nvSpPr>
          <p:cNvPr id="10" name="Rectangular Callout 9"/>
          <p:cNvSpPr/>
          <p:nvPr/>
        </p:nvSpPr>
        <p:spPr>
          <a:xfrm>
            <a:off x="5415577" y="5158958"/>
            <a:ext cx="4830192" cy="1323563"/>
          </a:xfrm>
          <a:prstGeom prst="wedgeRectCallout">
            <a:avLst>
              <a:gd name="adj1" fmla="val -62474"/>
              <a:gd name="adj2" fmla="val -31548"/>
            </a:avLst>
          </a:prstGeom>
        </p:spPr>
        <p:style>
          <a:lnRef idx="2">
            <a:schemeClr val="dk1"/>
          </a:lnRef>
          <a:fillRef idx="1">
            <a:schemeClr val="lt1"/>
          </a:fillRef>
          <a:effectRef idx="0">
            <a:schemeClr val="dk1"/>
          </a:effectRef>
          <a:fontRef idx="minor">
            <a:schemeClr val="dk1"/>
          </a:fontRef>
        </p:style>
        <p:txBody>
          <a:bodyPr rtlCol="0" anchor="ctr"/>
          <a:lstStyle/>
          <a:p>
            <a:endParaRPr lang="en-GB" sz="2000" dirty="0">
              <a:latin typeface="Consolas" panose="020B0609020204030204" pitchFamily="49" charset="0"/>
              <a:cs typeface="Consolas" panose="020B0609020204030204" pitchFamily="49" charset="0"/>
            </a:endParaRPr>
          </a:p>
        </p:txBody>
      </p:sp>
      <p:sp>
        <p:nvSpPr>
          <p:cNvPr id="11" name="Rectangle 10"/>
          <p:cNvSpPr/>
          <p:nvPr/>
        </p:nvSpPr>
        <p:spPr>
          <a:xfrm>
            <a:off x="5514281" y="5218600"/>
            <a:ext cx="2414871" cy="1323439"/>
          </a:xfrm>
          <a:prstGeom prst="rect">
            <a:avLst/>
          </a:prstGeom>
        </p:spPr>
        <p:txBody>
          <a:bodyPr wrap="square">
            <a:spAutoFit/>
          </a:bodyPr>
          <a:lstStyle/>
          <a:p>
            <a:pPr marL="342891" indent="-342891">
              <a:buFontTx/>
              <a:buChar char="-"/>
            </a:pPr>
            <a:r>
              <a:rPr lang="en-GB" sz="2000" dirty="0">
                <a:latin typeface="+mj-lt"/>
                <a:cs typeface="Consolas" panose="020B0609020204030204" pitchFamily="49" charset="0"/>
              </a:rPr>
              <a:t>fieldLength:10</a:t>
            </a:r>
          </a:p>
          <a:p>
            <a:pPr marL="342891" indent="-342891">
              <a:buFontTx/>
              <a:buChar char="-"/>
            </a:pPr>
            <a:r>
              <a:rPr lang="en-GB" sz="2000" dirty="0">
                <a:latin typeface="+mj-lt"/>
                <a:cs typeface="Consolas" panose="020B0609020204030204" pitchFamily="49" charset="0"/>
              </a:rPr>
              <a:t>tupleLength:100</a:t>
            </a:r>
          </a:p>
          <a:p>
            <a:pPr marL="342891" indent="-342891">
              <a:buFontTx/>
              <a:buChar char="-"/>
            </a:pPr>
            <a:r>
              <a:rPr lang="en-GB" sz="2000" dirty="0">
                <a:latin typeface="+mj-lt"/>
                <a:cs typeface="Consolas" panose="020B0609020204030204" pitchFamily="49" charset="0"/>
              </a:rPr>
              <a:t>Need fields 2 &amp; 5</a:t>
            </a:r>
            <a:br>
              <a:rPr lang="en-GB" sz="2000" dirty="0">
                <a:latin typeface="+mj-lt"/>
                <a:cs typeface="Consolas" panose="020B0609020204030204" pitchFamily="49" charset="0"/>
              </a:rPr>
            </a:br>
            <a:r>
              <a:rPr lang="en-GB" sz="2000" dirty="0">
                <a:latin typeface="+mj-lt"/>
                <a:cs typeface="Consolas" panose="020B0609020204030204" pitchFamily="49" charset="0"/>
              </a:rPr>
              <a:t>of 2</a:t>
            </a:r>
            <a:r>
              <a:rPr lang="en-GB" sz="2000" baseline="30000" dirty="0">
                <a:latin typeface="+mj-lt"/>
                <a:cs typeface="Consolas" panose="020B0609020204030204" pitchFamily="49" charset="0"/>
              </a:rPr>
              <a:t>nd</a:t>
            </a:r>
            <a:r>
              <a:rPr lang="en-GB" sz="2000" dirty="0">
                <a:latin typeface="+mj-lt"/>
                <a:cs typeface="Consolas" panose="020B0609020204030204" pitchFamily="49" charset="0"/>
              </a:rPr>
              <a:t> row</a:t>
            </a:r>
          </a:p>
        </p:txBody>
      </p:sp>
      <p:sp>
        <p:nvSpPr>
          <p:cNvPr id="12" name="Right Arrow 11"/>
          <p:cNvSpPr/>
          <p:nvPr/>
        </p:nvSpPr>
        <p:spPr>
          <a:xfrm>
            <a:off x="7785949" y="5668794"/>
            <a:ext cx="312303" cy="36164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sz="3600" b="1" i="1" dirty="0">
              <a:solidFill>
                <a:schemeClr val="tx1"/>
              </a:solidFill>
            </a:endParaRPr>
          </a:p>
        </p:txBody>
      </p:sp>
      <p:sp>
        <p:nvSpPr>
          <p:cNvPr id="13" name="Rectangle 12"/>
          <p:cNvSpPr/>
          <p:nvPr/>
        </p:nvSpPr>
        <p:spPr>
          <a:xfrm>
            <a:off x="8098251" y="5157192"/>
            <a:ext cx="1962472" cy="1323439"/>
          </a:xfrm>
          <a:prstGeom prst="rect">
            <a:avLst/>
          </a:prstGeom>
        </p:spPr>
        <p:txBody>
          <a:bodyPr wrap="square">
            <a:spAutoFit/>
          </a:bodyPr>
          <a:lstStyle/>
          <a:p>
            <a:r>
              <a:rPr lang="en-GB" sz="2000" dirty="0" err="1">
                <a:latin typeface="Consolas" panose="020B0609020204030204" pitchFamily="49" charset="0"/>
                <a:cs typeface="Consolas" panose="020B0609020204030204" pitchFamily="49" charset="0"/>
              </a:rPr>
              <a:t>moveTo</a:t>
            </a:r>
            <a:r>
              <a:rPr lang="en-GB" sz="2000" dirty="0">
                <a:latin typeface="Consolas" panose="020B0609020204030204" pitchFamily="49" charset="0"/>
                <a:cs typeface="Consolas" panose="020B0609020204030204" pitchFamily="49" charset="0"/>
              </a:rPr>
              <a:t>(110);</a:t>
            </a:r>
          </a:p>
          <a:p>
            <a:r>
              <a:rPr lang="en-GB" sz="2000" dirty="0" err="1">
                <a:latin typeface="Consolas" panose="020B0609020204030204" pitchFamily="49" charset="0"/>
                <a:cs typeface="Consolas" panose="020B0609020204030204" pitchFamily="49" charset="0"/>
              </a:rPr>
              <a:t>readInt</a:t>
            </a:r>
            <a:r>
              <a:rPr lang="en-GB" sz="2000" dirty="0">
                <a:latin typeface="Consolas" panose="020B0609020204030204" pitchFamily="49" charset="0"/>
                <a:cs typeface="Consolas" panose="020B0609020204030204" pitchFamily="49" charset="0"/>
              </a:rPr>
              <a:t>();</a:t>
            </a:r>
          </a:p>
          <a:p>
            <a:r>
              <a:rPr lang="en-GB" sz="2000" dirty="0" err="1">
                <a:latin typeface="Consolas" panose="020B0609020204030204" pitchFamily="49" charset="0"/>
                <a:cs typeface="Consolas" panose="020B0609020204030204" pitchFamily="49" charset="0"/>
              </a:rPr>
              <a:t>moveTo</a:t>
            </a:r>
            <a:r>
              <a:rPr lang="en-GB" sz="2000" dirty="0">
                <a:latin typeface="Consolas" panose="020B0609020204030204" pitchFamily="49" charset="0"/>
                <a:cs typeface="Consolas" panose="020B0609020204030204" pitchFamily="49" charset="0"/>
              </a:rPr>
              <a:t>(140);</a:t>
            </a:r>
          </a:p>
          <a:p>
            <a:r>
              <a:rPr lang="en-GB" sz="2000" dirty="0" err="1">
                <a:latin typeface="Consolas" panose="020B0609020204030204" pitchFamily="49" charset="0"/>
                <a:cs typeface="Consolas" panose="020B0609020204030204" pitchFamily="49" charset="0"/>
              </a:rPr>
              <a:t>readFloat</a:t>
            </a:r>
            <a:r>
              <a:rPr lang="en-GB" sz="2000" dirty="0">
                <a:latin typeface="Consolas" panose="020B0609020204030204" pitchFamily="49" charset="0"/>
                <a:cs typeface="Consolas" panose="020B0609020204030204" pitchFamily="49" charset="0"/>
              </a:rPr>
              <a:t>();</a:t>
            </a:r>
          </a:p>
        </p:txBody>
      </p:sp>
      <p:sp>
        <p:nvSpPr>
          <p:cNvPr id="16" name="Rectangular Callout 6">
            <a:extLst>
              <a:ext uri="{FF2B5EF4-FFF2-40B4-BE49-F238E27FC236}">
                <a16:creationId xmlns:a16="http://schemas.microsoft.com/office/drawing/2014/main" id="{DF68A5EC-8CF4-4600-BC0D-CDAB96DAE5C1}"/>
              </a:ext>
            </a:extLst>
          </p:cNvPr>
          <p:cNvSpPr/>
          <p:nvPr/>
        </p:nvSpPr>
        <p:spPr>
          <a:xfrm>
            <a:off x="5519936" y="1167781"/>
            <a:ext cx="4320480" cy="1323563"/>
          </a:xfrm>
          <a:prstGeom prst="wedgeRectCallout">
            <a:avLst>
              <a:gd name="adj1" fmla="val -61518"/>
              <a:gd name="adj2" fmla="val -20709"/>
            </a:avLst>
          </a:prstGeom>
        </p:spPr>
        <p:style>
          <a:lnRef idx="2">
            <a:schemeClr val="dk1"/>
          </a:lnRef>
          <a:fillRef idx="1">
            <a:schemeClr val="lt1"/>
          </a:fillRef>
          <a:effectRef idx="0">
            <a:schemeClr val="dk1"/>
          </a:effectRef>
          <a:fontRef idx="minor">
            <a:schemeClr val="dk1"/>
          </a:fontRef>
        </p:style>
        <p:txBody>
          <a:bodyPr rtlCol="0" anchor="ctr"/>
          <a:lstStyle/>
          <a:p>
            <a:endParaRPr lang="en-GB" sz="200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2084AE4-689A-477F-A0C9-716805DEAE36}"/>
                  </a:ext>
                </a:extLst>
              </p:cNvPr>
              <p:cNvSpPr/>
              <p:nvPr/>
            </p:nvSpPr>
            <p:spPr>
              <a:xfrm>
                <a:off x="5514280" y="1167905"/>
                <a:ext cx="2160240" cy="1015663"/>
              </a:xfrm>
              <a:prstGeom prst="rect">
                <a:avLst/>
              </a:prstGeom>
            </p:spPr>
            <p:txBody>
              <a:bodyPr wrap="square">
                <a:spAutoFit/>
              </a:bodyPr>
              <a:lstStyle/>
              <a:p>
                <a14:m>
                  <m:oMath xmlns:m="http://schemas.openxmlformats.org/officeDocument/2006/math">
                    <m:r>
                      <a:rPr lang="en-GB" sz="2000" i="1" dirty="0">
                        <a:latin typeface="Cambria Math" panose="02040503050406030204" pitchFamily="18" charset="0"/>
                        <a:ea typeface="Cambria Math" panose="02040503050406030204" pitchFamily="18" charset="0"/>
                        <a:cs typeface="Consolas" panose="020B0609020204030204" pitchFamily="49" charset="0"/>
                      </a:rPr>
                      <m:t>∀</m:t>
                    </m:r>
                  </m:oMath>
                </a14:m>
                <a:r>
                  <a:rPr lang="en-GB" sz="2000" dirty="0">
                    <a:latin typeface="Consolas" panose="020B0609020204030204" pitchFamily="49" charset="0"/>
                    <a:cs typeface="Consolas" panose="020B0609020204030204" pitchFamily="49" charset="0"/>
                  </a:rPr>
                  <a:t>col:</a:t>
                </a:r>
              </a:p>
              <a:p>
                <a:r>
                  <a:rPr lang="en-GB" sz="2000" dirty="0">
                    <a:latin typeface="Consolas" panose="020B0609020204030204" pitchFamily="49" charset="0"/>
                    <a:cs typeface="Consolas" panose="020B0609020204030204" pitchFamily="49" charset="0"/>
                  </a:rPr>
                  <a:t>if col needed:</a:t>
                </a:r>
              </a:p>
              <a:p>
                <a:r>
                  <a:rPr lang="en-GB" sz="2000" dirty="0">
                    <a:latin typeface="Consolas" panose="020B0609020204030204" pitchFamily="49" charset="0"/>
                    <a:cs typeface="Consolas" panose="020B0609020204030204" pitchFamily="49" charset="0"/>
                  </a:rPr>
                  <a:t>  ... </a:t>
                </a:r>
              </a:p>
            </p:txBody>
          </p:sp>
        </mc:Choice>
        <mc:Fallback xmlns="">
          <p:sp>
            <p:nvSpPr>
              <p:cNvPr id="17" name="Rectangle 16">
                <a:extLst>
                  <a:ext uri="{FF2B5EF4-FFF2-40B4-BE49-F238E27FC236}">
                    <a16:creationId xmlns:a16="http://schemas.microsoft.com/office/drawing/2014/main" id="{B2084AE4-689A-477F-A0C9-716805DEAE36}"/>
                  </a:ext>
                </a:extLst>
              </p:cNvPr>
              <p:cNvSpPr>
                <a:spLocks noRot="1" noChangeAspect="1" noMove="1" noResize="1" noEditPoints="1" noAdjustHandles="1" noChangeArrowheads="1" noChangeShapeType="1" noTextEdit="1"/>
              </p:cNvSpPr>
              <p:nvPr/>
            </p:nvSpPr>
            <p:spPr>
              <a:xfrm>
                <a:off x="5514280" y="1167905"/>
                <a:ext cx="2160240" cy="1015663"/>
              </a:xfrm>
              <a:prstGeom prst="rect">
                <a:avLst/>
              </a:prstGeom>
              <a:blipFill>
                <a:blip r:embed="rId3"/>
                <a:stretch>
                  <a:fillRect l="-3107" t="-3614" r="-1977" b="-10241"/>
                </a:stretch>
              </a:blipFill>
            </p:spPr>
            <p:txBody>
              <a:bodyPr/>
              <a:lstStyle/>
              <a:p>
                <a:r>
                  <a:rPr lang="en-CH">
                    <a:noFill/>
                  </a:rPr>
                  <a:t> </a:t>
                </a:r>
              </a:p>
            </p:txBody>
          </p:sp>
        </mc:Fallback>
      </mc:AlternateContent>
      <p:sp>
        <p:nvSpPr>
          <p:cNvPr id="18" name="Right Arrow 7">
            <a:extLst>
              <a:ext uri="{FF2B5EF4-FFF2-40B4-BE49-F238E27FC236}">
                <a16:creationId xmlns:a16="http://schemas.microsoft.com/office/drawing/2014/main" id="{51563C83-5346-4DA3-B4C8-F24B785290F9}"/>
              </a:ext>
            </a:extLst>
          </p:cNvPr>
          <p:cNvSpPr/>
          <p:nvPr/>
        </p:nvSpPr>
        <p:spPr>
          <a:xfrm>
            <a:off x="7674522" y="1700809"/>
            <a:ext cx="312303" cy="36164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e-DE" sz="3600" b="1" i="1" dirty="0">
              <a:solidFill>
                <a:schemeClr val="tx1"/>
              </a:solidFill>
            </a:endParaRPr>
          </a:p>
        </p:txBody>
      </p:sp>
      <p:sp>
        <p:nvSpPr>
          <p:cNvPr id="19" name="Rectangle 18">
            <a:extLst>
              <a:ext uri="{FF2B5EF4-FFF2-40B4-BE49-F238E27FC236}">
                <a16:creationId xmlns:a16="http://schemas.microsoft.com/office/drawing/2014/main" id="{FB736D1D-CF22-4DFC-9B52-23827ED0598A}"/>
              </a:ext>
            </a:extLst>
          </p:cNvPr>
          <p:cNvSpPr/>
          <p:nvPr/>
        </p:nvSpPr>
        <p:spPr>
          <a:xfrm>
            <a:off x="8039528" y="1352962"/>
            <a:ext cx="1962472" cy="707886"/>
          </a:xfrm>
          <a:prstGeom prst="rect">
            <a:avLst/>
          </a:prstGeom>
        </p:spPr>
        <p:txBody>
          <a:bodyPr wrap="square">
            <a:spAutoFit/>
          </a:bodyPr>
          <a:lstStyle/>
          <a:p>
            <a:r>
              <a:rPr lang="en-GB" sz="2000" dirty="0" err="1">
                <a:latin typeface="Consolas" panose="020B0609020204030204" pitchFamily="49" charset="0"/>
                <a:cs typeface="Consolas" panose="020B0609020204030204" pitchFamily="49" charset="0"/>
              </a:rPr>
              <a:t>skipField</a:t>
            </a:r>
            <a:r>
              <a:rPr lang="en-GB" sz="2000" dirty="0">
                <a:latin typeface="Consolas" panose="020B0609020204030204" pitchFamily="49" charset="0"/>
                <a:cs typeface="Consolas" panose="020B0609020204030204" pitchFamily="49" charset="0"/>
              </a:rPr>
              <a:t>();</a:t>
            </a:r>
          </a:p>
          <a:p>
            <a:r>
              <a:rPr lang="en-GB" sz="2000" dirty="0" err="1">
                <a:latin typeface="Consolas" panose="020B0609020204030204" pitchFamily="49" charset="0"/>
                <a:cs typeface="Consolas" panose="020B0609020204030204" pitchFamily="49" charset="0"/>
              </a:rPr>
              <a:t>skipRest</a:t>
            </a:r>
            <a:r>
              <a:rPr lang="en-GB"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3166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0" grpId="0" animBg="1"/>
      <p:bldP spid="11" grpId="0"/>
      <p:bldP spid="12" grpId="0" animBg="1"/>
      <p:bldP spid="13" grpId="0"/>
      <p:bldP spid="16" grpId="0" animBg="1"/>
      <p:bldP spid="17" grpId="0"/>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Processing model</a:t>
            </a:r>
          </a:p>
        </p:txBody>
      </p:sp>
      <p:sp>
        <p:nvSpPr>
          <p:cNvPr id="3" name="Content Placeholder 2"/>
          <p:cNvSpPr>
            <a:spLocks noGrp="1"/>
          </p:cNvSpPr>
          <p:nvPr>
            <p:ph idx="1"/>
          </p:nvPr>
        </p:nvSpPr>
        <p:spPr/>
        <p:txBody>
          <a:bodyPr/>
          <a:lstStyle/>
          <a:p>
            <a:pPr marL="0" indent="0">
              <a:buNone/>
            </a:pPr>
            <a:r>
              <a:rPr lang="en-US" dirty="0"/>
              <a:t>The </a:t>
            </a:r>
            <a:r>
              <a:rPr lang="en-US" b="1" i="1" dirty="0"/>
              <a:t>processing model</a:t>
            </a:r>
            <a:r>
              <a:rPr lang="en-US" dirty="0"/>
              <a:t> of a DBMS defines how the system executes a query plan.</a:t>
            </a:r>
          </a:p>
          <a:p>
            <a:pPr lvl="1"/>
            <a:r>
              <a:rPr lang="en-US" dirty="0"/>
              <a:t>Different trade-offs for different workloads</a:t>
            </a:r>
          </a:p>
          <a:p>
            <a:pPr lvl="1"/>
            <a:endParaRPr lang="en-US" dirty="0"/>
          </a:p>
          <a:p>
            <a:r>
              <a:rPr lang="en-US" dirty="0"/>
              <a:t>Extreme I: Tuple-at-a-time via the </a:t>
            </a:r>
            <a:r>
              <a:rPr lang="en-US" b="1" dirty="0"/>
              <a:t>iterator model</a:t>
            </a:r>
          </a:p>
          <a:p>
            <a:r>
              <a:rPr lang="en-US" dirty="0">
                <a:solidFill>
                  <a:schemeClr val="tx1">
                    <a:lumMod val="50000"/>
                    <a:lumOff val="50000"/>
                  </a:schemeClr>
                </a:solidFill>
              </a:rPr>
              <a:t>Extreme II: </a:t>
            </a:r>
            <a:r>
              <a:rPr lang="en-US" b="1" dirty="0">
                <a:solidFill>
                  <a:schemeClr val="tx1">
                    <a:lumMod val="50000"/>
                    <a:lumOff val="50000"/>
                  </a:schemeClr>
                </a:solidFill>
              </a:rPr>
              <a:t>Block-oriented model </a:t>
            </a:r>
            <a:r>
              <a:rPr lang="en-US" dirty="0">
                <a:solidFill>
                  <a:schemeClr val="tx1">
                    <a:lumMod val="50000"/>
                    <a:lumOff val="50000"/>
                  </a:schemeClr>
                </a:solidFill>
              </a:rPr>
              <a:t>(typically column-at-a-time)</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65737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C3FD2-8ACD-F944-BD15-16DAE3B6DAFA}"/>
              </a:ext>
            </a:extLst>
          </p:cNvPr>
          <p:cNvSpPr>
            <a:spLocks noGrp="1"/>
          </p:cNvSpPr>
          <p:nvPr>
            <p:ph type="title"/>
          </p:nvPr>
        </p:nvSpPr>
        <p:spPr/>
        <p:txBody>
          <a:bodyPr/>
          <a:lstStyle/>
          <a:p>
            <a:r>
              <a:rPr lang="en-US" dirty="0">
                <a:solidFill>
                  <a:srgbClr val="C00000"/>
                </a:solidFill>
                <a:latin typeface="Impact" panose="020B0806030902050204" pitchFamily="34" charset="0"/>
              </a:rPr>
              <a:t>RAW™</a:t>
            </a:r>
            <a:r>
              <a:rPr lang="en-US" dirty="0"/>
              <a:t> </a:t>
            </a:r>
            <a:r>
              <a:rPr lang="en-US" b="1" dirty="0">
                <a:solidFill>
                  <a:srgbClr val="002060"/>
                </a:solidFill>
              </a:rPr>
              <a:t>NoDB Platform</a:t>
            </a:r>
          </a:p>
        </p:txBody>
      </p:sp>
      <p:sp>
        <p:nvSpPr>
          <p:cNvPr id="4" name="Slide Number Placeholder 3">
            <a:extLst>
              <a:ext uri="{FF2B5EF4-FFF2-40B4-BE49-F238E27FC236}">
                <a16:creationId xmlns:a16="http://schemas.microsoft.com/office/drawing/2014/main" id="{A3C349A5-16DF-5243-BED4-400298DAC3BC}"/>
              </a:ext>
            </a:extLst>
          </p:cNvPr>
          <p:cNvSpPr>
            <a:spLocks noGrp="1"/>
          </p:cNvSpPr>
          <p:nvPr>
            <p:ph type="sldNum" sz="quarter" idx="12"/>
          </p:nvPr>
        </p:nvSpPr>
        <p:spPr>
          <a:xfrm>
            <a:off x="9296400" y="6400800"/>
            <a:ext cx="2743200" cy="365125"/>
          </a:xfrm>
        </p:spPr>
        <p:txBody>
          <a:bodyPr/>
          <a:lstStyle/>
          <a:p>
            <a:fld id="{BCEF27B7-5FB1-4441-9279-677B38A4BC2D}" type="slidenum">
              <a:rPr lang="en-US" smtClean="0"/>
              <a:t>60</a:t>
            </a:fld>
            <a:endParaRPr lang="en-US" dirty="0"/>
          </a:p>
        </p:txBody>
      </p:sp>
      <p:sp>
        <p:nvSpPr>
          <p:cNvPr id="3" name="Footer Placeholder 2">
            <a:extLst>
              <a:ext uri="{FF2B5EF4-FFF2-40B4-BE49-F238E27FC236}">
                <a16:creationId xmlns:a16="http://schemas.microsoft.com/office/drawing/2014/main" id="{2DED0E76-33AD-C243-A9E1-27EE22BB51D2}"/>
              </a:ext>
            </a:extLst>
          </p:cNvPr>
          <p:cNvSpPr>
            <a:spLocks noGrp="1"/>
          </p:cNvSpPr>
          <p:nvPr>
            <p:ph type="ftr" sz="quarter" idx="11"/>
          </p:nvPr>
        </p:nvSpPr>
        <p:spPr>
          <a:xfrm>
            <a:off x="0" y="6489700"/>
            <a:ext cx="4114800" cy="365125"/>
          </a:xfrm>
        </p:spPr>
        <p:txBody>
          <a:bodyPr/>
          <a:lstStyle/>
          <a:p>
            <a:r>
              <a:rPr lang="en-US" i="1" dirty="0">
                <a:solidFill>
                  <a:schemeClr val="tx1"/>
                </a:solidFill>
              </a:rPr>
              <a:t>©2019 RAW Labs SA</a:t>
            </a:r>
          </a:p>
        </p:txBody>
      </p:sp>
      <p:sp>
        <p:nvSpPr>
          <p:cNvPr id="5" name="Can 4">
            <a:extLst>
              <a:ext uri="{FF2B5EF4-FFF2-40B4-BE49-F238E27FC236}">
                <a16:creationId xmlns:a16="http://schemas.microsoft.com/office/drawing/2014/main" id="{7F510E16-3FA1-F04C-862F-0D7C19DA0BC9}"/>
              </a:ext>
            </a:extLst>
          </p:cNvPr>
          <p:cNvSpPr/>
          <p:nvPr/>
        </p:nvSpPr>
        <p:spPr>
          <a:xfrm>
            <a:off x="3697268" y="5365065"/>
            <a:ext cx="260555" cy="441482"/>
          </a:xfrm>
          <a:prstGeom prst="ca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40B526-8A0B-F742-A489-1BBF01B4DB47}"/>
              </a:ext>
            </a:extLst>
          </p:cNvPr>
          <p:cNvSpPr txBox="1"/>
          <p:nvPr/>
        </p:nvSpPr>
        <p:spPr>
          <a:xfrm>
            <a:off x="3741445" y="4621657"/>
            <a:ext cx="1031886" cy="584775"/>
          </a:xfrm>
          <a:prstGeom prst="rect">
            <a:avLst/>
          </a:prstGeom>
          <a:noFill/>
        </p:spPr>
        <p:txBody>
          <a:bodyPr wrap="none" rtlCol="0">
            <a:spAutoFit/>
          </a:bodyPr>
          <a:lstStyle/>
          <a:p>
            <a:pPr algn="ctr"/>
            <a:r>
              <a:rPr lang="en-US" sz="1600" dirty="0">
                <a:latin typeface="+mj-lt"/>
              </a:rPr>
              <a:t>Enterprise</a:t>
            </a:r>
          </a:p>
          <a:p>
            <a:pPr algn="ctr"/>
            <a:r>
              <a:rPr lang="en-US" sz="1600" dirty="0">
                <a:latin typeface="+mj-lt"/>
              </a:rPr>
              <a:t>Systems</a:t>
            </a:r>
          </a:p>
        </p:txBody>
      </p:sp>
      <p:sp>
        <p:nvSpPr>
          <p:cNvPr id="7" name="TextBox 6">
            <a:extLst>
              <a:ext uri="{FF2B5EF4-FFF2-40B4-BE49-F238E27FC236}">
                <a16:creationId xmlns:a16="http://schemas.microsoft.com/office/drawing/2014/main" id="{3A901D07-6289-CE4A-8CB4-240A69CC5045}"/>
              </a:ext>
            </a:extLst>
          </p:cNvPr>
          <p:cNvSpPr txBox="1"/>
          <p:nvPr/>
        </p:nvSpPr>
        <p:spPr>
          <a:xfrm>
            <a:off x="5380696" y="4606792"/>
            <a:ext cx="1206998" cy="584775"/>
          </a:xfrm>
          <a:prstGeom prst="rect">
            <a:avLst/>
          </a:prstGeom>
          <a:noFill/>
        </p:spPr>
        <p:txBody>
          <a:bodyPr wrap="none" rtlCol="0">
            <a:spAutoFit/>
          </a:bodyPr>
          <a:lstStyle/>
          <a:p>
            <a:pPr algn="ctr"/>
            <a:r>
              <a:rPr lang="en-US" sz="1600" dirty="0">
                <a:latin typeface="+mj-lt"/>
              </a:rPr>
              <a:t>Data</a:t>
            </a:r>
          </a:p>
          <a:p>
            <a:pPr algn="ctr"/>
            <a:r>
              <a:rPr lang="en-US" sz="1600" dirty="0">
                <a:latin typeface="+mj-lt"/>
              </a:rPr>
              <a:t>Warehouses</a:t>
            </a:r>
          </a:p>
        </p:txBody>
      </p:sp>
      <p:sp>
        <p:nvSpPr>
          <p:cNvPr id="8" name="TextBox 7">
            <a:extLst>
              <a:ext uri="{FF2B5EF4-FFF2-40B4-BE49-F238E27FC236}">
                <a16:creationId xmlns:a16="http://schemas.microsoft.com/office/drawing/2014/main" id="{98F52BFF-CC1E-264E-B9B8-0B14A5068AC5}"/>
              </a:ext>
            </a:extLst>
          </p:cNvPr>
          <p:cNvSpPr txBox="1"/>
          <p:nvPr/>
        </p:nvSpPr>
        <p:spPr>
          <a:xfrm>
            <a:off x="7395660" y="4602462"/>
            <a:ext cx="631327" cy="584775"/>
          </a:xfrm>
          <a:prstGeom prst="rect">
            <a:avLst/>
          </a:prstGeom>
          <a:noFill/>
        </p:spPr>
        <p:txBody>
          <a:bodyPr wrap="none" rtlCol="0">
            <a:spAutoFit/>
          </a:bodyPr>
          <a:lstStyle/>
          <a:p>
            <a:pPr algn="ctr"/>
            <a:r>
              <a:rPr lang="en-US" sz="1600" dirty="0">
                <a:latin typeface="+mj-lt"/>
              </a:rPr>
              <a:t>Data </a:t>
            </a:r>
          </a:p>
          <a:p>
            <a:pPr algn="ctr"/>
            <a:r>
              <a:rPr lang="en-US" sz="1600" dirty="0">
                <a:latin typeface="+mj-lt"/>
              </a:rPr>
              <a:t>Lakes</a:t>
            </a:r>
          </a:p>
        </p:txBody>
      </p:sp>
      <p:sp>
        <p:nvSpPr>
          <p:cNvPr id="9" name="TextBox 8">
            <a:extLst>
              <a:ext uri="{FF2B5EF4-FFF2-40B4-BE49-F238E27FC236}">
                <a16:creationId xmlns:a16="http://schemas.microsoft.com/office/drawing/2014/main" id="{5F7D5E9E-B4DE-E74C-A293-9A30FF0359FA}"/>
              </a:ext>
            </a:extLst>
          </p:cNvPr>
          <p:cNvSpPr txBox="1"/>
          <p:nvPr/>
        </p:nvSpPr>
        <p:spPr>
          <a:xfrm>
            <a:off x="9009003" y="4606792"/>
            <a:ext cx="858568" cy="584775"/>
          </a:xfrm>
          <a:prstGeom prst="rect">
            <a:avLst/>
          </a:prstGeom>
          <a:noFill/>
        </p:spPr>
        <p:txBody>
          <a:bodyPr wrap="none" rtlCol="0">
            <a:spAutoFit/>
          </a:bodyPr>
          <a:lstStyle/>
          <a:p>
            <a:pPr algn="ctr"/>
            <a:r>
              <a:rPr lang="en-US" sz="1600" dirty="0">
                <a:latin typeface="+mj-lt"/>
              </a:rPr>
              <a:t>External</a:t>
            </a:r>
          </a:p>
          <a:p>
            <a:pPr algn="ctr"/>
            <a:r>
              <a:rPr lang="en-US" sz="1600" dirty="0">
                <a:latin typeface="+mj-lt"/>
              </a:rPr>
              <a:t>Sources</a:t>
            </a:r>
          </a:p>
        </p:txBody>
      </p:sp>
      <p:sp>
        <p:nvSpPr>
          <p:cNvPr id="10" name="TextBox 9">
            <a:extLst>
              <a:ext uri="{FF2B5EF4-FFF2-40B4-BE49-F238E27FC236}">
                <a16:creationId xmlns:a16="http://schemas.microsoft.com/office/drawing/2014/main" id="{5C058CFC-924A-B94C-8277-6E97815C96F2}"/>
              </a:ext>
            </a:extLst>
          </p:cNvPr>
          <p:cNvSpPr txBox="1"/>
          <p:nvPr/>
        </p:nvSpPr>
        <p:spPr>
          <a:xfrm>
            <a:off x="1939832" y="4602462"/>
            <a:ext cx="1202957" cy="584775"/>
          </a:xfrm>
          <a:prstGeom prst="rect">
            <a:avLst/>
          </a:prstGeom>
          <a:noFill/>
        </p:spPr>
        <p:txBody>
          <a:bodyPr wrap="none" rtlCol="0">
            <a:spAutoFit/>
          </a:bodyPr>
          <a:lstStyle/>
          <a:p>
            <a:pPr algn="ctr"/>
            <a:r>
              <a:rPr lang="en-US" sz="1600" dirty="0">
                <a:latin typeface="+mj-lt"/>
              </a:rPr>
              <a:t>Operational </a:t>
            </a:r>
          </a:p>
          <a:p>
            <a:pPr algn="ctr"/>
            <a:r>
              <a:rPr lang="en-US" sz="1600" dirty="0">
                <a:latin typeface="+mj-lt"/>
              </a:rPr>
              <a:t>Systems</a:t>
            </a:r>
          </a:p>
        </p:txBody>
      </p:sp>
      <p:cxnSp>
        <p:nvCxnSpPr>
          <p:cNvPr id="11" name="Straight Arrow Connector 10">
            <a:extLst>
              <a:ext uri="{FF2B5EF4-FFF2-40B4-BE49-F238E27FC236}">
                <a16:creationId xmlns:a16="http://schemas.microsoft.com/office/drawing/2014/main" id="{CD7E839C-E0AC-3A4F-807C-9283F816B55B}"/>
              </a:ext>
            </a:extLst>
          </p:cNvPr>
          <p:cNvCxnSpPr>
            <a:cxnSpLocks/>
          </p:cNvCxnSpPr>
          <p:nvPr/>
        </p:nvCxnSpPr>
        <p:spPr>
          <a:xfrm flipH="1">
            <a:off x="2520314" y="2934087"/>
            <a:ext cx="8026" cy="14412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9FAF53-92BE-B140-8D50-49DF5A02F50D}"/>
              </a:ext>
            </a:extLst>
          </p:cNvPr>
          <p:cNvCxnSpPr>
            <a:cxnSpLocks/>
          </p:cNvCxnSpPr>
          <p:nvPr/>
        </p:nvCxnSpPr>
        <p:spPr>
          <a:xfrm flipH="1">
            <a:off x="4258390" y="2942118"/>
            <a:ext cx="8073" cy="1433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D5819BD-921F-D348-ACF1-A991CB6C0BE4}"/>
              </a:ext>
            </a:extLst>
          </p:cNvPr>
          <p:cNvCxnSpPr>
            <a:cxnSpLocks/>
            <a:stCxn id="30" idx="2"/>
          </p:cNvCxnSpPr>
          <p:nvPr/>
        </p:nvCxnSpPr>
        <p:spPr>
          <a:xfrm>
            <a:off x="6030357" y="2940572"/>
            <a:ext cx="0" cy="14820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C3A3F0-FCC5-774C-AFB5-62815985693F}"/>
              </a:ext>
            </a:extLst>
          </p:cNvPr>
          <p:cNvCxnSpPr>
            <a:cxnSpLocks/>
          </p:cNvCxnSpPr>
          <p:nvPr/>
        </p:nvCxnSpPr>
        <p:spPr>
          <a:xfrm>
            <a:off x="7719172" y="2942118"/>
            <a:ext cx="8882" cy="143323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928A30-1476-A646-AE56-60879AAC4096}"/>
              </a:ext>
            </a:extLst>
          </p:cNvPr>
          <p:cNvCxnSpPr>
            <a:cxnSpLocks/>
          </p:cNvCxnSpPr>
          <p:nvPr/>
        </p:nvCxnSpPr>
        <p:spPr>
          <a:xfrm flipH="1">
            <a:off x="9433704" y="2934087"/>
            <a:ext cx="4583" cy="144126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Can 15">
            <a:extLst>
              <a:ext uri="{FF2B5EF4-FFF2-40B4-BE49-F238E27FC236}">
                <a16:creationId xmlns:a16="http://schemas.microsoft.com/office/drawing/2014/main" id="{4624960E-BEBF-3B43-B92D-EBADD2DCCB43}"/>
              </a:ext>
            </a:extLst>
          </p:cNvPr>
          <p:cNvSpPr/>
          <p:nvPr/>
        </p:nvSpPr>
        <p:spPr>
          <a:xfrm>
            <a:off x="4159767" y="5365065"/>
            <a:ext cx="260555" cy="441482"/>
          </a:xfrm>
          <a:prstGeom prst="ca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a:extLst>
              <a:ext uri="{FF2B5EF4-FFF2-40B4-BE49-F238E27FC236}">
                <a16:creationId xmlns:a16="http://schemas.microsoft.com/office/drawing/2014/main" id="{D637FB5B-7AB4-1642-93FB-484FF3C5D3BC}"/>
              </a:ext>
            </a:extLst>
          </p:cNvPr>
          <p:cNvSpPr/>
          <p:nvPr/>
        </p:nvSpPr>
        <p:spPr>
          <a:xfrm>
            <a:off x="4622266" y="5365065"/>
            <a:ext cx="260555" cy="441482"/>
          </a:xfrm>
          <a:prstGeom prst="ca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C4FB168-6F70-4545-8C91-AD0C5ACEA486}"/>
              </a:ext>
            </a:extLst>
          </p:cNvPr>
          <p:cNvSpPr/>
          <p:nvPr/>
        </p:nvSpPr>
        <p:spPr>
          <a:xfrm>
            <a:off x="5491669" y="5365065"/>
            <a:ext cx="393290" cy="441482"/>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25F9BF48-610D-3B46-B0F7-B5629C1D75F7}"/>
              </a:ext>
            </a:extLst>
          </p:cNvPr>
          <p:cNvSpPr/>
          <p:nvPr/>
        </p:nvSpPr>
        <p:spPr>
          <a:xfrm>
            <a:off x="6075583" y="5365065"/>
            <a:ext cx="393290" cy="441482"/>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976E6DF2-536F-D842-A8ED-8729D885103F}"/>
              </a:ext>
            </a:extLst>
          </p:cNvPr>
          <p:cNvSpPr/>
          <p:nvPr/>
        </p:nvSpPr>
        <p:spPr>
          <a:xfrm>
            <a:off x="7169004" y="5363975"/>
            <a:ext cx="465398" cy="441482"/>
          </a:xfrm>
          <a:prstGeom prst="cloud">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FDFF75E7-35DF-974D-A4B3-BF5503B30379}"/>
              </a:ext>
            </a:extLst>
          </p:cNvPr>
          <p:cNvSpPr/>
          <p:nvPr/>
        </p:nvSpPr>
        <p:spPr>
          <a:xfrm>
            <a:off x="7783518" y="5362885"/>
            <a:ext cx="465398" cy="441482"/>
          </a:xfrm>
          <a:prstGeom prst="cloud">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B82D489-C89D-B943-BC20-46B1A5D5C874}"/>
              </a:ext>
            </a:extLst>
          </p:cNvPr>
          <p:cNvSpPr/>
          <p:nvPr/>
        </p:nvSpPr>
        <p:spPr>
          <a:xfrm>
            <a:off x="2066015" y="5363975"/>
            <a:ext cx="363793" cy="441482"/>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A263A6-09BA-9549-A9E7-80511B53C514}"/>
              </a:ext>
            </a:extLst>
          </p:cNvPr>
          <p:cNvSpPr/>
          <p:nvPr/>
        </p:nvSpPr>
        <p:spPr>
          <a:xfrm>
            <a:off x="2652465" y="5365065"/>
            <a:ext cx="363793" cy="441482"/>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Diagonal Corner Rectangle 23">
            <a:extLst>
              <a:ext uri="{FF2B5EF4-FFF2-40B4-BE49-F238E27FC236}">
                <a16:creationId xmlns:a16="http://schemas.microsoft.com/office/drawing/2014/main" id="{8804B843-4479-2645-99B5-123D16CDAD39}"/>
              </a:ext>
            </a:extLst>
          </p:cNvPr>
          <p:cNvSpPr/>
          <p:nvPr/>
        </p:nvSpPr>
        <p:spPr>
          <a:xfrm>
            <a:off x="8924782" y="5362885"/>
            <a:ext cx="393290" cy="441482"/>
          </a:xfrm>
          <a:prstGeom prst="snip2Diag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Diagonal Corner Rectangle 24">
            <a:extLst>
              <a:ext uri="{FF2B5EF4-FFF2-40B4-BE49-F238E27FC236}">
                <a16:creationId xmlns:a16="http://schemas.microsoft.com/office/drawing/2014/main" id="{150E0DD8-C9B4-9648-ACA2-AA27E6E61670}"/>
              </a:ext>
            </a:extLst>
          </p:cNvPr>
          <p:cNvSpPr/>
          <p:nvPr/>
        </p:nvSpPr>
        <p:spPr>
          <a:xfrm>
            <a:off x="9535045" y="5362885"/>
            <a:ext cx="393290" cy="441482"/>
          </a:xfrm>
          <a:prstGeom prst="snip2Diag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FCE32F-3B31-FE42-B4F9-A9598F1A93A6}"/>
              </a:ext>
            </a:extLst>
          </p:cNvPr>
          <p:cNvSpPr/>
          <p:nvPr/>
        </p:nvSpPr>
        <p:spPr>
          <a:xfrm>
            <a:off x="1728744" y="2502952"/>
            <a:ext cx="8603225" cy="4376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Query Engine</a:t>
            </a:r>
          </a:p>
        </p:txBody>
      </p:sp>
      <p:cxnSp>
        <p:nvCxnSpPr>
          <p:cNvPr id="67" name="Straight Connector 66">
            <a:extLst>
              <a:ext uri="{FF2B5EF4-FFF2-40B4-BE49-F238E27FC236}">
                <a16:creationId xmlns:a16="http://schemas.microsoft.com/office/drawing/2014/main" id="{FB6196D4-77E7-CA42-9F9E-C4906DD03ECE}"/>
              </a:ext>
            </a:extLst>
          </p:cNvPr>
          <p:cNvCxnSpPr/>
          <p:nvPr/>
        </p:nvCxnSpPr>
        <p:spPr>
          <a:xfrm>
            <a:off x="1728744" y="2934087"/>
            <a:ext cx="860322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E4DAEDA-89AB-904D-A282-498271222E48}"/>
              </a:ext>
            </a:extLst>
          </p:cNvPr>
          <p:cNvGrpSpPr/>
          <p:nvPr/>
        </p:nvGrpSpPr>
        <p:grpSpPr>
          <a:xfrm>
            <a:off x="1960191" y="1526663"/>
            <a:ext cx="8066118" cy="976289"/>
            <a:chOff x="1960191" y="1526663"/>
            <a:chExt cx="8066118" cy="976289"/>
          </a:xfrm>
        </p:grpSpPr>
        <p:sp>
          <p:nvSpPr>
            <p:cNvPr id="26" name="TextBox 25">
              <a:extLst>
                <a:ext uri="{FF2B5EF4-FFF2-40B4-BE49-F238E27FC236}">
                  <a16:creationId xmlns:a16="http://schemas.microsoft.com/office/drawing/2014/main" id="{B5E402CB-E6F7-7141-ADA2-D59BBA81C13D}"/>
                </a:ext>
              </a:extLst>
            </p:cNvPr>
            <p:cNvSpPr txBox="1"/>
            <p:nvPr/>
          </p:nvSpPr>
          <p:spPr>
            <a:xfrm>
              <a:off x="8835727" y="1527107"/>
              <a:ext cx="1190582" cy="584775"/>
            </a:xfrm>
            <a:prstGeom prst="rect">
              <a:avLst/>
            </a:prstGeom>
            <a:noFill/>
          </p:spPr>
          <p:txBody>
            <a:bodyPr wrap="none" rtlCol="0">
              <a:spAutoFit/>
            </a:bodyPr>
            <a:lstStyle/>
            <a:p>
              <a:pPr algn="ctr"/>
              <a:r>
                <a:rPr lang="en-US" sz="1600" dirty="0">
                  <a:latin typeface="+mj-lt"/>
                </a:rPr>
                <a:t>Business</a:t>
              </a:r>
            </a:p>
            <a:p>
              <a:pPr algn="ctr"/>
              <a:r>
                <a:rPr lang="en-US" sz="1600" dirty="0">
                  <a:latin typeface="+mj-lt"/>
                </a:rPr>
                <a:t>Applications</a:t>
              </a:r>
            </a:p>
          </p:txBody>
        </p:sp>
        <p:sp>
          <p:nvSpPr>
            <p:cNvPr id="27" name="TextBox 26">
              <a:extLst>
                <a:ext uri="{FF2B5EF4-FFF2-40B4-BE49-F238E27FC236}">
                  <a16:creationId xmlns:a16="http://schemas.microsoft.com/office/drawing/2014/main" id="{2A06A394-6287-BF43-9DE2-13F0AFAC76FE}"/>
                </a:ext>
              </a:extLst>
            </p:cNvPr>
            <p:cNvSpPr txBox="1"/>
            <p:nvPr/>
          </p:nvSpPr>
          <p:spPr>
            <a:xfrm>
              <a:off x="1960191" y="1564327"/>
              <a:ext cx="1131399" cy="584775"/>
            </a:xfrm>
            <a:prstGeom prst="rect">
              <a:avLst/>
            </a:prstGeom>
            <a:noFill/>
          </p:spPr>
          <p:txBody>
            <a:bodyPr wrap="none" rtlCol="0">
              <a:spAutoFit/>
            </a:bodyPr>
            <a:lstStyle/>
            <a:p>
              <a:pPr algn="ctr"/>
              <a:r>
                <a:rPr lang="en-US" sz="1600" dirty="0">
                  <a:latin typeface="+mj-lt"/>
                </a:rPr>
                <a:t>Business </a:t>
              </a:r>
            </a:p>
            <a:p>
              <a:pPr algn="ctr"/>
              <a:r>
                <a:rPr lang="en-US" sz="1600" dirty="0">
                  <a:latin typeface="+mj-lt"/>
                </a:rPr>
                <a:t>Intelligence</a:t>
              </a:r>
            </a:p>
          </p:txBody>
        </p:sp>
        <p:sp>
          <p:nvSpPr>
            <p:cNvPr id="28" name="TextBox 27">
              <a:extLst>
                <a:ext uri="{FF2B5EF4-FFF2-40B4-BE49-F238E27FC236}">
                  <a16:creationId xmlns:a16="http://schemas.microsoft.com/office/drawing/2014/main" id="{F205E53A-4023-554A-8D25-C2E3BD25AC55}"/>
                </a:ext>
              </a:extLst>
            </p:cNvPr>
            <p:cNvSpPr txBox="1"/>
            <p:nvPr/>
          </p:nvSpPr>
          <p:spPr>
            <a:xfrm>
              <a:off x="3613523" y="1559625"/>
              <a:ext cx="1319399" cy="584775"/>
            </a:xfrm>
            <a:prstGeom prst="rect">
              <a:avLst/>
            </a:prstGeom>
            <a:noFill/>
          </p:spPr>
          <p:txBody>
            <a:bodyPr wrap="none" rtlCol="0">
              <a:spAutoFit/>
            </a:bodyPr>
            <a:lstStyle/>
            <a:p>
              <a:pPr algn="ctr"/>
              <a:r>
                <a:rPr lang="en-US" sz="1600" dirty="0">
                  <a:latin typeface="+mj-lt"/>
                </a:rPr>
                <a:t>Data Cleaning</a:t>
              </a:r>
            </a:p>
            <a:p>
              <a:pPr algn="ctr"/>
              <a:r>
                <a:rPr lang="en-US" sz="1600" dirty="0">
                  <a:latin typeface="+mj-lt"/>
                </a:rPr>
                <a:t>&amp; Export</a:t>
              </a:r>
            </a:p>
          </p:txBody>
        </p:sp>
        <p:sp>
          <p:nvSpPr>
            <p:cNvPr id="29" name="TextBox 28">
              <a:extLst>
                <a:ext uri="{FF2B5EF4-FFF2-40B4-BE49-F238E27FC236}">
                  <a16:creationId xmlns:a16="http://schemas.microsoft.com/office/drawing/2014/main" id="{1BFB1909-9EE6-D84A-A9D2-06C7F5F51B9D}"/>
                </a:ext>
              </a:extLst>
            </p:cNvPr>
            <p:cNvSpPr txBox="1"/>
            <p:nvPr/>
          </p:nvSpPr>
          <p:spPr>
            <a:xfrm>
              <a:off x="6913284" y="1526663"/>
              <a:ext cx="1572867" cy="584775"/>
            </a:xfrm>
            <a:prstGeom prst="rect">
              <a:avLst/>
            </a:prstGeom>
            <a:noFill/>
          </p:spPr>
          <p:txBody>
            <a:bodyPr wrap="none" rtlCol="0">
              <a:spAutoFit/>
            </a:bodyPr>
            <a:lstStyle/>
            <a:p>
              <a:pPr algn="ctr"/>
              <a:r>
                <a:rPr lang="en-US" sz="1600" dirty="0">
                  <a:latin typeface="+mj-lt"/>
                </a:rPr>
                <a:t>ML &amp; AI</a:t>
              </a:r>
            </a:p>
            <a:p>
              <a:pPr algn="ctr"/>
              <a:r>
                <a:rPr lang="en-US" sz="1600" dirty="0">
                  <a:latin typeface="+mj-lt"/>
                </a:rPr>
                <a:t>Data Preparation</a:t>
              </a:r>
            </a:p>
          </p:txBody>
        </p:sp>
        <p:sp>
          <p:nvSpPr>
            <p:cNvPr id="37" name="TextBox 36">
              <a:extLst>
                <a:ext uri="{FF2B5EF4-FFF2-40B4-BE49-F238E27FC236}">
                  <a16:creationId xmlns:a16="http://schemas.microsoft.com/office/drawing/2014/main" id="{A885657E-8D68-1044-A0C8-F398428B2B56}"/>
                </a:ext>
              </a:extLst>
            </p:cNvPr>
            <p:cNvSpPr txBox="1"/>
            <p:nvPr/>
          </p:nvSpPr>
          <p:spPr>
            <a:xfrm>
              <a:off x="5547851" y="1569876"/>
              <a:ext cx="975780" cy="584775"/>
            </a:xfrm>
            <a:prstGeom prst="rect">
              <a:avLst/>
            </a:prstGeom>
            <a:noFill/>
          </p:spPr>
          <p:txBody>
            <a:bodyPr wrap="none" rtlCol="0">
              <a:spAutoFit/>
            </a:bodyPr>
            <a:lstStyle/>
            <a:p>
              <a:pPr algn="ctr"/>
              <a:r>
                <a:rPr lang="en-US" sz="1600" dirty="0">
                  <a:latin typeface="+mj-lt"/>
                </a:rPr>
                <a:t>Data</a:t>
              </a:r>
            </a:p>
            <a:p>
              <a:pPr algn="ctr"/>
              <a:r>
                <a:rPr lang="en-US" sz="1600" dirty="0">
                  <a:latin typeface="+mj-lt"/>
                </a:rPr>
                <a:t>Discovery</a:t>
              </a:r>
            </a:p>
          </p:txBody>
        </p:sp>
        <p:cxnSp>
          <p:nvCxnSpPr>
            <p:cNvPr id="69" name="Straight Connector 68">
              <a:extLst>
                <a:ext uri="{FF2B5EF4-FFF2-40B4-BE49-F238E27FC236}">
                  <a16:creationId xmlns:a16="http://schemas.microsoft.com/office/drawing/2014/main" id="{307DBC1B-F705-6D4D-AC41-935DF25DF269}"/>
                </a:ext>
              </a:extLst>
            </p:cNvPr>
            <p:cNvCxnSpPr>
              <a:stCxn id="27" idx="2"/>
            </p:cNvCxnSpPr>
            <p:nvPr/>
          </p:nvCxnSpPr>
          <p:spPr>
            <a:xfrm>
              <a:off x="2525891" y="2149102"/>
              <a:ext cx="0" cy="34736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770AEF5-CD3F-4A48-8864-F579059F57EE}"/>
                </a:ext>
              </a:extLst>
            </p:cNvPr>
            <p:cNvCxnSpPr/>
            <p:nvPr/>
          </p:nvCxnSpPr>
          <p:spPr>
            <a:xfrm>
              <a:off x="4255368" y="2133055"/>
              <a:ext cx="0" cy="34736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83CDA9D-15E3-C748-9EA9-872283435475}"/>
                </a:ext>
              </a:extLst>
            </p:cNvPr>
            <p:cNvCxnSpPr>
              <a:cxnSpLocks/>
              <a:stCxn id="37" idx="2"/>
              <a:endCxn id="30" idx="0"/>
            </p:cNvCxnSpPr>
            <p:nvPr/>
          </p:nvCxnSpPr>
          <p:spPr>
            <a:xfrm flipH="1">
              <a:off x="6030357" y="2154651"/>
              <a:ext cx="5384" cy="34830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E838788-5B45-A749-A7FE-740549E1BF55}"/>
                </a:ext>
              </a:extLst>
            </p:cNvPr>
            <p:cNvCxnSpPr/>
            <p:nvPr/>
          </p:nvCxnSpPr>
          <p:spPr>
            <a:xfrm>
              <a:off x="7710562" y="2137056"/>
              <a:ext cx="0" cy="34736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BE2F58-54AD-324E-893E-E1A83D5DE0B7}"/>
                </a:ext>
              </a:extLst>
            </p:cNvPr>
            <p:cNvCxnSpPr/>
            <p:nvPr/>
          </p:nvCxnSpPr>
          <p:spPr>
            <a:xfrm>
              <a:off x="9434492" y="2133045"/>
              <a:ext cx="0" cy="347365"/>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BE762D86-6961-234A-9189-3AFF85CF2939}"/>
              </a:ext>
            </a:extLst>
          </p:cNvPr>
          <p:cNvSpPr txBox="1"/>
          <p:nvPr/>
        </p:nvSpPr>
        <p:spPr>
          <a:xfrm>
            <a:off x="8553660" y="5895470"/>
            <a:ext cx="1793440" cy="276999"/>
          </a:xfrm>
          <a:prstGeom prst="rect">
            <a:avLst/>
          </a:prstGeom>
          <a:noFill/>
        </p:spPr>
        <p:txBody>
          <a:bodyPr wrap="none" rtlCol="0">
            <a:spAutoFit/>
          </a:bodyPr>
          <a:lstStyle/>
          <a:p>
            <a:pPr algn="ctr"/>
            <a:r>
              <a:rPr lang="en-US" sz="1200" dirty="0"/>
              <a:t>(Social Media, Weather…)</a:t>
            </a:r>
          </a:p>
        </p:txBody>
      </p:sp>
      <p:sp>
        <p:nvSpPr>
          <p:cNvPr id="80" name="TextBox 79">
            <a:extLst>
              <a:ext uri="{FF2B5EF4-FFF2-40B4-BE49-F238E27FC236}">
                <a16:creationId xmlns:a16="http://schemas.microsoft.com/office/drawing/2014/main" id="{E8D87E8E-0F6D-8441-BDBB-D8ADD4C63C8C}"/>
              </a:ext>
            </a:extLst>
          </p:cNvPr>
          <p:cNvSpPr txBox="1"/>
          <p:nvPr/>
        </p:nvSpPr>
        <p:spPr>
          <a:xfrm>
            <a:off x="6960058" y="5903488"/>
            <a:ext cx="1531574" cy="276999"/>
          </a:xfrm>
          <a:prstGeom prst="rect">
            <a:avLst/>
          </a:prstGeom>
          <a:noFill/>
        </p:spPr>
        <p:txBody>
          <a:bodyPr wrap="none" rtlCol="0">
            <a:spAutoFit/>
          </a:bodyPr>
          <a:lstStyle/>
          <a:p>
            <a:pPr algn="ctr"/>
            <a:r>
              <a:rPr lang="en-US" sz="1200" dirty="0"/>
              <a:t>(Hadoop, S3, Azure…)</a:t>
            </a:r>
          </a:p>
        </p:txBody>
      </p:sp>
      <p:sp>
        <p:nvSpPr>
          <p:cNvPr id="81" name="TextBox 80">
            <a:extLst>
              <a:ext uri="{FF2B5EF4-FFF2-40B4-BE49-F238E27FC236}">
                <a16:creationId xmlns:a16="http://schemas.microsoft.com/office/drawing/2014/main" id="{3624DECF-2E5B-A646-B507-39AF706B4389}"/>
              </a:ext>
            </a:extLst>
          </p:cNvPr>
          <p:cNvSpPr txBox="1"/>
          <p:nvPr/>
        </p:nvSpPr>
        <p:spPr>
          <a:xfrm>
            <a:off x="5277764" y="5899474"/>
            <a:ext cx="1398974" cy="276999"/>
          </a:xfrm>
          <a:prstGeom prst="rect">
            <a:avLst/>
          </a:prstGeom>
          <a:noFill/>
        </p:spPr>
        <p:txBody>
          <a:bodyPr wrap="none" rtlCol="0">
            <a:spAutoFit/>
          </a:bodyPr>
          <a:lstStyle/>
          <a:p>
            <a:pPr algn="ctr"/>
            <a:r>
              <a:rPr lang="en-US" sz="1200" dirty="0"/>
              <a:t>(Teradata, Oracle…)</a:t>
            </a:r>
          </a:p>
        </p:txBody>
      </p:sp>
      <p:sp>
        <p:nvSpPr>
          <p:cNvPr id="82" name="TextBox 81">
            <a:extLst>
              <a:ext uri="{FF2B5EF4-FFF2-40B4-BE49-F238E27FC236}">
                <a16:creationId xmlns:a16="http://schemas.microsoft.com/office/drawing/2014/main" id="{9D8AB03D-2125-4143-899F-8EC52DC22089}"/>
              </a:ext>
            </a:extLst>
          </p:cNvPr>
          <p:cNvSpPr txBox="1"/>
          <p:nvPr/>
        </p:nvSpPr>
        <p:spPr>
          <a:xfrm>
            <a:off x="3606603" y="5903488"/>
            <a:ext cx="1319720" cy="276999"/>
          </a:xfrm>
          <a:prstGeom prst="rect">
            <a:avLst/>
          </a:prstGeom>
          <a:noFill/>
        </p:spPr>
        <p:txBody>
          <a:bodyPr wrap="none" rtlCol="0">
            <a:spAutoFit/>
          </a:bodyPr>
          <a:lstStyle/>
          <a:p>
            <a:pPr algn="ctr"/>
            <a:r>
              <a:rPr lang="en-US" sz="1200" dirty="0"/>
              <a:t>(CRM, ERP, SCM…)</a:t>
            </a:r>
          </a:p>
        </p:txBody>
      </p:sp>
      <p:sp>
        <p:nvSpPr>
          <p:cNvPr id="83" name="TextBox 82">
            <a:extLst>
              <a:ext uri="{FF2B5EF4-FFF2-40B4-BE49-F238E27FC236}">
                <a16:creationId xmlns:a16="http://schemas.microsoft.com/office/drawing/2014/main" id="{AE469BF4-4D16-F741-BB89-BCFA59CA4D9B}"/>
              </a:ext>
            </a:extLst>
          </p:cNvPr>
          <p:cNvSpPr txBox="1"/>
          <p:nvPr/>
        </p:nvSpPr>
        <p:spPr>
          <a:xfrm>
            <a:off x="1748953" y="5869526"/>
            <a:ext cx="1553887" cy="276999"/>
          </a:xfrm>
          <a:prstGeom prst="rect">
            <a:avLst/>
          </a:prstGeom>
          <a:noFill/>
        </p:spPr>
        <p:txBody>
          <a:bodyPr wrap="none" rtlCol="0">
            <a:spAutoFit/>
          </a:bodyPr>
          <a:lstStyle/>
          <a:p>
            <a:pPr algn="ctr"/>
            <a:r>
              <a:rPr lang="en-US" sz="1200" dirty="0"/>
              <a:t>(Sensor data, Scada…)</a:t>
            </a:r>
          </a:p>
        </p:txBody>
      </p:sp>
      <p:sp>
        <p:nvSpPr>
          <p:cNvPr id="46" name="Rectangle 45">
            <a:extLst>
              <a:ext uri="{FF2B5EF4-FFF2-40B4-BE49-F238E27FC236}">
                <a16:creationId xmlns:a16="http://schemas.microsoft.com/office/drawing/2014/main" id="{749CCBF4-98C0-5549-977E-2A70FE88A8A4}"/>
              </a:ext>
            </a:extLst>
          </p:cNvPr>
          <p:cNvSpPr/>
          <p:nvPr/>
        </p:nvSpPr>
        <p:spPr>
          <a:xfrm>
            <a:off x="1728740" y="2992809"/>
            <a:ext cx="8603225" cy="4376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Unified Virtual Data Lake</a:t>
            </a:r>
          </a:p>
        </p:txBody>
      </p:sp>
    </p:spTree>
    <p:extLst>
      <p:ext uri="{BB962C8B-B14F-4D97-AF65-F5344CB8AC3E}">
        <p14:creationId xmlns:p14="http://schemas.microsoft.com/office/powerpoint/2010/main" val="76689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0" indent="0">
              <a:buNone/>
            </a:pPr>
            <a:r>
              <a:rPr lang="en-US" dirty="0"/>
              <a:t>The </a:t>
            </a:r>
            <a:r>
              <a:rPr lang="en-US" b="1" i="1" dirty="0"/>
              <a:t>processing model</a:t>
            </a:r>
            <a:r>
              <a:rPr lang="en-US" dirty="0"/>
              <a:t> of a DBMS defines how the system executes a query plan.</a:t>
            </a:r>
          </a:p>
          <a:p>
            <a:r>
              <a:rPr lang="en-US" dirty="0"/>
              <a:t>Tuple-at-a-time via the </a:t>
            </a:r>
            <a:r>
              <a:rPr lang="en-US" b="1" dirty="0"/>
              <a:t>iterator model</a:t>
            </a:r>
          </a:p>
          <a:p>
            <a:r>
              <a:rPr lang="en-US" dirty="0"/>
              <a:t>Query compilation</a:t>
            </a:r>
          </a:p>
          <a:p>
            <a:r>
              <a:rPr lang="en-US" dirty="0"/>
              <a:t>Vectorization model</a:t>
            </a:r>
          </a:p>
          <a:p>
            <a:r>
              <a:rPr lang="en-US" b="1" dirty="0"/>
              <a:t>Block-oriented model </a:t>
            </a:r>
            <a:r>
              <a:rPr lang="en-US" dirty="0"/>
              <a:t>(typically column-at-a-time)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61</a:t>
            </a:fld>
            <a:endParaRPr lang="en-US"/>
          </a:p>
        </p:txBody>
      </p:sp>
      <p:sp>
        <p:nvSpPr>
          <p:cNvPr id="5" name="Right Brace 4"/>
          <p:cNvSpPr/>
          <p:nvPr/>
        </p:nvSpPr>
        <p:spPr>
          <a:xfrm>
            <a:off x="9336360" y="2272046"/>
            <a:ext cx="432048" cy="2592288"/>
          </a:xfrm>
          <a:prstGeom prst="rightBrace">
            <a:avLst>
              <a:gd name="adj1" fmla="val 8333"/>
              <a:gd name="adj2" fmla="val 4940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9730926" y="2996952"/>
            <a:ext cx="1909690" cy="1077218"/>
          </a:xfrm>
          <a:prstGeom prst="rect">
            <a:avLst/>
          </a:prstGeom>
        </p:spPr>
        <p:txBody>
          <a:bodyPr wrap="none">
            <a:spAutoFit/>
          </a:bodyPr>
          <a:lstStyle/>
          <a:p>
            <a:pPr algn="ctr"/>
            <a:r>
              <a:rPr lang="en-US" sz="3200" b="1" dirty="0"/>
              <a:t>Hybrids </a:t>
            </a:r>
            <a:br>
              <a:rPr lang="en-US" sz="3200" b="1" dirty="0"/>
            </a:br>
            <a:r>
              <a:rPr lang="en-US" sz="3200" b="1" dirty="0"/>
              <a:t>do exist!!!</a:t>
            </a:r>
            <a:endParaRPr lang="en-US" sz="3200" dirty="0"/>
          </a:p>
        </p:txBody>
      </p:sp>
    </p:spTree>
    <p:extLst>
      <p:ext uri="{BB962C8B-B14F-4D97-AF65-F5344CB8AC3E}">
        <p14:creationId xmlns:p14="http://schemas.microsoft.com/office/powerpoint/2010/main" val="1760092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981200" y="237745"/>
            <a:ext cx="8229600" cy="792162"/>
          </a:xfrm>
        </p:spPr>
        <p:txBody>
          <a:bodyPr/>
          <a:lstStyle/>
          <a:p>
            <a:pPr>
              <a:defRPr/>
            </a:pPr>
            <a:r>
              <a:rPr lang="en-US" dirty="0"/>
              <a:t>Reading material</a:t>
            </a:r>
            <a:endParaRPr dirty="0"/>
          </a:p>
        </p:txBody>
      </p:sp>
      <p:sp>
        <p:nvSpPr>
          <p:cNvPr id="5" name="Content Placeholder 2"/>
          <p:cNvSpPr>
            <a:spLocks noGrp="1"/>
          </p:cNvSpPr>
          <p:nvPr>
            <p:ph idx="1"/>
          </p:nvPr>
        </p:nvSpPr>
        <p:spPr bwMode="auto">
          <a:xfrm>
            <a:off x="637922" y="1145186"/>
            <a:ext cx="11344169" cy="4906961"/>
          </a:xfrm>
        </p:spPr>
        <p:txBody>
          <a:bodyPr/>
          <a:lstStyle/>
          <a:p>
            <a:pPr lvl="0">
              <a:defRPr/>
            </a:pPr>
            <a:r>
              <a:rPr lang="en-US" sz="2800" dirty="0"/>
              <a:t>COW Book </a:t>
            </a:r>
            <a:r>
              <a:rPr lang="en-US" sz="2800"/>
              <a:t>chapters 12</a:t>
            </a:r>
            <a:endParaRPr lang="en-US" sz="2800" dirty="0"/>
          </a:p>
          <a:p>
            <a:pPr lvl="0">
              <a:defRPr/>
            </a:pPr>
            <a:r>
              <a:rPr lang="en-US" sz="2800" dirty="0"/>
              <a:t>M. </a:t>
            </a:r>
            <a:r>
              <a:rPr lang="en-US" sz="2800" dirty="0" err="1"/>
              <a:t>Zukowski</a:t>
            </a:r>
            <a:r>
              <a:rPr lang="en-US" sz="2800" dirty="0"/>
              <a:t> et al: </a:t>
            </a:r>
            <a:r>
              <a:rPr lang="en-US" sz="2800" dirty="0" err="1"/>
              <a:t>MonetDB</a:t>
            </a:r>
            <a:r>
              <a:rPr lang="en-US" sz="2800" dirty="0"/>
              <a:t>/X100 - A DBMS In The CPU Cache. IEEE 2005: </a:t>
            </a:r>
            <a:r>
              <a:rPr lang="en-US" sz="2800" dirty="0">
                <a:hlinkClick r:id="rId2"/>
              </a:rPr>
              <a:t>https://</a:t>
            </a:r>
            <a:r>
              <a:rPr lang="en-US" sz="2800" dirty="0" err="1">
                <a:hlinkClick r:id="rId2"/>
              </a:rPr>
              <a:t>ir.cwi.nl</a:t>
            </a:r>
            <a:r>
              <a:rPr lang="en-US" sz="2800" dirty="0">
                <a:hlinkClick r:id="rId2"/>
              </a:rPr>
              <a:t>/pub/11098/11098B.pdf</a:t>
            </a:r>
            <a:endParaRPr lang="en-US" sz="2800" dirty="0"/>
          </a:p>
          <a:p>
            <a:pPr lvl="0">
              <a:defRPr/>
            </a:pPr>
            <a:r>
              <a:rPr lang="en-US" sz="2800" dirty="0"/>
              <a:t>T. Neumann: Efficiently Compiling Efficient Query Plans for Modern Hardware VLDB 2011: </a:t>
            </a:r>
            <a:r>
              <a:rPr lang="en-US" sz="2800" dirty="0">
                <a:hlinkClick r:id="rId3"/>
              </a:rPr>
              <a:t>https://www.vldb.org/pvldb/vol4/p539-neumann.pdf</a:t>
            </a:r>
            <a:endParaRPr lang="en-US" sz="2800" dirty="0"/>
          </a:p>
          <a:p>
            <a:pPr marL="0" indent="0">
              <a:buNone/>
              <a:defRPr/>
            </a:pPr>
            <a:endParaRPr sz="2800" dirty="0"/>
          </a:p>
        </p:txBody>
      </p:sp>
      <p:sp>
        <p:nvSpPr>
          <p:cNvPr id="6" name="Slide Number Placeholder 3"/>
          <p:cNvSpPr>
            <a:spLocks noGrp="1"/>
          </p:cNvSpPr>
          <p:nvPr>
            <p:ph type="sldNum" sz="quarter" idx="12"/>
          </p:nvPr>
        </p:nvSpPr>
        <p:spPr bwMode="auto"/>
        <p:txBody>
          <a:bodyPr/>
          <a:lstStyle/>
          <a:p>
            <a:pPr>
              <a:defRPr/>
            </a:pPr>
            <a:fld id="{35B54189-C436-47D0-AC37-8484B13A8E13}" type="slidenum">
              <a:rPr lang="en-US"/>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5B54189-C436-47D0-AC37-8484B13A8E13}" type="slidenum">
              <a:rPr lang="en-US" smtClean="0"/>
              <a:pPr/>
              <a:t>63</a:t>
            </a:fld>
            <a:endParaRPr lang="en-US"/>
          </a:p>
        </p:txBody>
      </p:sp>
    </p:spTree>
    <p:extLst>
      <p:ext uri="{BB962C8B-B14F-4D97-AF65-F5344CB8AC3E}">
        <p14:creationId xmlns:p14="http://schemas.microsoft.com/office/powerpoint/2010/main" val="2170386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Compilation cost</a:t>
            </a:r>
          </a:p>
        </p:txBody>
      </p:sp>
      <p:sp>
        <p:nvSpPr>
          <p:cNvPr id="4" name="Slide Number Placeholder 3"/>
          <p:cNvSpPr>
            <a:spLocks noGrp="1"/>
          </p:cNvSpPr>
          <p:nvPr>
            <p:ph type="sldNum" sz="quarter" idx="12"/>
          </p:nvPr>
        </p:nvSpPr>
        <p:spPr/>
        <p:txBody>
          <a:bodyPr/>
          <a:lstStyle/>
          <a:p>
            <a:fld id="{35B54189-C436-47D0-AC37-8484B13A8E13}" type="slidenum">
              <a:rPr lang="en-US" smtClean="0"/>
              <a:pPr/>
              <a:t>64</a:t>
            </a:fld>
            <a:endParaRPr lang="en-US"/>
          </a:p>
        </p:txBody>
      </p:sp>
      <p:graphicFrame>
        <p:nvGraphicFramePr>
          <p:cNvPr id="6" name="Chart 5"/>
          <p:cNvGraphicFramePr>
            <a:graphicFrameLocks/>
          </p:cNvGraphicFramePr>
          <p:nvPr/>
        </p:nvGraphicFramePr>
        <p:xfrm>
          <a:off x="1524000" y="1066800"/>
          <a:ext cx="9144000" cy="5314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5335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509571" y="1628800"/>
            <a:ext cx="864096" cy="400110"/>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r1</a:t>
            </a:r>
          </a:p>
        </p:txBody>
      </p:sp>
      <p:sp>
        <p:nvSpPr>
          <p:cNvPr id="47" name="TextBox 46"/>
          <p:cNvSpPr txBox="1"/>
          <p:nvPr/>
        </p:nvSpPr>
        <p:spPr>
          <a:xfrm>
            <a:off x="1487488" y="2780928"/>
            <a:ext cx="864096" cy="400110"/>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r1</a:t>
            </a:r>
          </a:p>
        </p:txBody>
      </p:sp>
      <p:sp>
        <p:nvSpPr>
          <p:cNvPr id="45" name="TextBox 44"/>
          <p:cNvSpPr txBox="1"/>
          <p:nvPr/>
        </p:nvSpPr>
        <p:spPr>
          <a:xfrm>
            <a:off x="1509571" y="3875464"/>
            <a:ext cx="864096" cy="400110"/>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r1</a:t>
            </a:r>
          </a:p>
        </p:txBody>
      </p:sp>
      <p:sp>
        <p:nvSpPr>
          <p:cNvPr id="48" name="TextBox 47"/>
          <p:cNvSpPr txBox="1"/>
          <p:nvPr/>
        </p:nvSpPr>
        <p:spPr>
          <a:xfrm>
            <a:off x="1487488" y="5199583"/>
            <a:ext cx="864096" cy="400110"/>
          </a:xfrm>
          <a:prstGeom prst="rect">
            <a:avLst/>
          </a:prstGeom>
          <a:noFill/>
        </p:spPr>
        <p:txBody>
          <a:bodyPr wrap="square" rtlCol="0">
            <a:spAutoFit/>
          </a:bodyPr>
          <a:lstStyle/>
          <a:p>
            <a:r>
              <a:rPr lang="en-GB" sz="2000" dirty="0">
                <a:latin typeface="Courier New" panose="02070309020205020404" pitchFamily="49" charset="0"/>
                <a:cs typeface="Courier New" panose="02070309020205020404" pitchFamily="49" charset="0"/>
              </a:rPr>
              <a:t>r1</a:t>
            </a:r>
          </a:p>
        </p:txBody>
      </p:sp>
      <p:sp>
        <p:nvSpPr>
          <p:cNvPr id="2" name="Title 1"/>
          <p:cNvSpPr>
            <a:spLocks noGrp="1"/>
          </p:cNvSpPr>
          <p:nvPr>
            <p:ph type="title"/>
          </p:nvPr>
        </p:nvSpPr>
        <p:spPr/>
        <p:txBody>
          <a:bodyPr/>
          <a:lstStyle/>
          <a:p>
            <a:r>
              <a:rPr lang="en-GB" dirty="0"/>
              <a:t>Volcano iterator model</a:t>
            </a:r>
          </a:p>
        </p:txBody>
      </p:sp>
      <p:sp>
        <p:nvSpPr>
          <p:cNvPr id="3" name="Slide Number Placeholder 2"/>
          <p:cNvSpPr>
            <a:spLocks noGrp="1"/>
          </p:cNvSpPr>
          <p:nvPr>
            <p:ph type="sldNum" sz="quarter" idx="12"/>
          </p:nvPr>
        </p:nvSpPr>
        <p:spPr/>
        <p:txBody>
          <a:bodyPr/>
          <a:lstStyle/>
          <a:p>
            <a:fld id="{35B54189-C436-47D0-AC37-8484B13A8E13}" type="slidenum">
              <a:rPr lang="en-US" smtClean="0"/>
              <a:pPr/>
              <a:t>65</a:t>
            </a:fld>
            <a:endParaRPr lang="en-US"/>
          </a:p>
        </p:txBody>
      </p:sp>
      <mc:AlternateContent xmlns:mc="http://schemas.openxmlformats.org/markup-compatibility/2006" xmlns:a14="http://schemas.microsoft.com/office/drawing/2010/main">
        <mc:Choice Requires="a14">
          <p:sp>
            <p:nvSpPr>
              <p:cNvPr id="5" name="Oval 4"/>
              <p:cNvSpPr/>
              <p:nvPr/>
            </p:nvSpPr>
            <p:spPr>
              <a:xfrm>
                <a:off x="1792253" y="726505"/>
                <a:ext cx="93361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𝛤</m:t>
                          </m:r>
                        </m:e>
                        <m:sub>
                          <m:r>
                            <a:rPr lang="en-GB" i="1">
                              <a:latin typeface="Cambria Math" panose="02040503050406030204" pitchFamily="18" charset="0"/>
                            </a:rPr>
                            <m:t>𝑠𝑢𝑚</m:t>
                          </m:r>
                        </m:sub>
                      </m:sSub>
                    </m:oMath>
                  </m:oMathPara>
                </a14:m>
                <a:endParaRPr lang="en-GB" sz="2800" dirty="0"/>
              </a:p>
            </p:txBody>
          </p:sp>
        </mc:Choice>
        <mc:Fallback xmlns="">
          <p:sp>
            <p:nvSpPr>
              <p:cNvPr id="5" name="Oval 4"/>
              <p:cNvSpPr>
                <a:spLocks noRot="1" noChangeAspect="1" noMove="1" noResize="1" noEditPoints="1" noAdjustHandles="1" noChangeArrowheads="1" noChangeShapeType="1" noTextEdit="1"/>
              </p:cNvSpPr>
              <p:nvPr/>
            </p:nvSpPr>
            <p:spPr>
              <a:xfrm>
                <a:off x="268253" y="726505"/>
                <a:ext cx="933618" cy="864096"/>
              </a:xfrm>
              <a:prstGeom prst="ellipse">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1775521" y="3102769"/>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𝜎</m:t>
                      </m:r>
                    </m:oMath>
                  </m:oMathPara>
                </a14:m>
                <a:endParaRPr lang="en-GB" dirty="0"/>
              </a:p>
            </p:txBody>
          </p:sp>
        </mc:Choice>
        <mc:Fallback xmlns="">
          <p:sp>
            <p:nvSpPr>
              <p:cNvPr id="7" name="Oval 6"/>
              <p:cNvSpPr>
                <a:spLocks noRot="1" noChangeAspect="1" noMove="1" noResize="1" noEditPoints="1" noAdjustHandles="1" noChangeArrowheads="1" noChangeShapeType="1" noTextEdit="1"/>
              </p:cNvSpPr>
              <p:nvPr/>
            </p:nvSpPr>
            <p:spPr>
              <a:xfrm>
                <a:off x="251520" y="3102769"/>
                <a:ext cx="950351" cy="792088"/>
              </a:xfrm>
              <a:prstGeom prst="ellipse">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775521" y="1950641"/>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l-GR" sz="2800" i="1">
                          <a:latin typeface="Cambria Math" panose="02040503050406030204" pitchFamily="18" charset="0"/>
                        </a:rPr>
                        <m:t>𝜋</m:t>
                      </m:r>
                    </m:oMath>
                  </m:oMathPara>
                </a14:m>
                <a:endParaRPr lang="en-GB" sz="2800" dirty="0"/>
              </a:p>
            </p:txBody>
          </p:sp>
        </mc:Choice>
        <mc:Fallback xmlns="">
          <p:sp>
            <p:nvSpPr>
              <p:cNvPr id="8" name="Oval 7"/>
              <p:cNvSpPr>
                <a:spLocks noRot="1" noChangeAspect="1" noMove="1" noResize="1" noEditPoints="1" noAdjustHandles="1" noChangeArrowheads="1" noChangeShapeType="1" noTextEdit="1"/>
              </p:cNvSpPr>
              <p:nvPr/>
            </p:nvSpPr>
            <p:spPr>
              <a:xfrm>
                <a:off x="251520" y="1950641"/>
                <a:ext cx="950351" cy="792088"/>
              </a:xfrm>
              <a:prstGeom prst="ellipse">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1775521" y="4254897"/>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GB" sz="2000" i="1">
                          <a:latin typeface="Cambria Math" panose="02040503050406030204" pitchFamily="18" charset="0"/>
                        </a:rPr>
                        <m:t>𝑆𝑐𝑎𝑛</m:t>
                      </m:r>
                    </m:oMath>
                  </m:oMathPara>
                </a14:m>
                <a:endParaRPr lang="en-GB" sz="2800" dirty="0"/>
              </a:p>
            </p:txBody>
          </p:sp>
        </mc:Choice>
        <mc:Fallback xmlns="">
          <p:sp>
            <p:nvSpPr>
              <p:cNvPr id="9" name="Oval 8"/>
              <p:cNvSpPr>
                <a:spLocks noRot="1" noChangeAspect="1" noMove="1" noResize="1" noEditPoints="1" noAdjustHandles="1" noChangeArrowheads="1" noChangeShapeType="1" noTextEdit="1"/>
              </p:cNvSpPr>
              <p:nvPr/>
            </p:nvSpPr>
            <p:spPr>
              <a:xfrm>
                <a:off x="251520" y="4254897"/>
                <a:ext cx="950351" cy="792088"/>
              </a:xfrm>
              <a:prstGeom prst="ellipse">
                <a:avLst/>
              </a:prstGeom>
              <a:blipFill rotWithShape="0">
                <a:blip r:embed="rId6"/>
                <a:stretch>
                  <a:fillRect/>
                </a:stretch>
              </a:blipFill>
            </p:spPr>
            <p:txBody>
              <a:bodyPr/>
              <a:lstStyle/>
              <a:p>
                <a:r>
                  <a:rPr lang="en-GB">
                    <a:noFill/>
                  </a:rPr>
                  <a:t> </a:t>
                </a:r>
              </a:p>
            </p:txBody>
          </p:sp>
        </mc:Fallback>
      </mc:AlternateContent>
      <p:sp>
        <p:nvSpPr>
          <p:cNvPr id="10" name="TextBox 9"/>
          <p:cNvSpPr txBox="1"/>
          <p:nvPr/>
        </p:nvSpPr>
        <p:spPr>
          <a:xfrm>
            <a:off x="2063552" y="5518974"/>
            <a:ext cx="432048" cy="646331"/>
          </a:xfrm>
          <a:prstGeom prst="rect">
            <a:avLst/>
          </a:prstGeom>
          <a:noFill/>
        </p:spPr>
        <p:txBody>
          <a:bodyPr wrap="square" rtlCol="0">
            <a:spAutoFit/>
          </a:bodyPr>
          <a:lstStyle/>
          <a:p>
            <a:r>
              <a:rPr lang="en-GB" sz="3600" dirty="0">
                <a:latin typeface="Courier New" panose="02070309020205020404" pitchFamily="49" charset="0"/>
                <a:cs typeface="Courier New" panose="02070309020205020404" pitchFamily="49" charset="0"/>
              </a:rPr>
              <a:t>R</a:t>
            </a:r>
          </a:p>
        </p:txBody>
      </p:sp>
      <p:sp>
        <p:nvSpPr>
          <p:cNvPr id="20" name="Rectangle 2"/>
          <p:cNvSpPr txBox="1">
            <a:spLocks noChangeArrowheads="1"/>
          </p:cNvSpPr>
          <p:nvPr/>
        </p:nvSpPr>
        <p:spPr bwMode="auto">
          <a:xfrm>
            <a:off x="2783632" y="1611542"/>
            <a:ext cx="8363992" cy="3977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kern="0" dirty="0"/>
              <a:t>Pull-based Interface: open/next/close</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200" kern="0" dirty="0"/>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kern="0" dirty="0"/>
              <a:t>Tuple-at-a-time processing</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200" kern="0" dirty="0"/>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200" kern="0" dirty="0"/>
              <a:t>Each operator produces a tuple stream</a:t>
            </a:r>
          </a:p>
          <a:p>
            <a:pPr marL="791736"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200" kern="0" dirty="0"/>
          </a:p>
          <a:p>
            <a:pPr marL="497972" lvl="1"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3200" kern="0" dirty="0"/>
          </a:p>
        </p:txBody>
      </p:sp>
      <p:cxnSp>
        <p:nvCxnSpPr>
          <p:cNvPr id="6" name="Straight Connector 5"/>
          <p:cNvCxnSpPr>
            <a:stCxn id="5" idx="4"/>
            <a:endCxn id="8" idx="0"/>
          </p:cNvCxnSpPr>
          <p:nvPr/>
        </p:nvCxnSpPr>
        <p:spPr>
          <a:xfrm flipH="1">
            <a:off x="2250696" y="1590601"/>
            <a:ext cx="8366" cy="36004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a:stCxn id="8" idx="4"/>
            <a:endCxn id="7" idx="0"/>
          </p:cNvCxnSpPr>
          <p:nvPr/>
        </p:nvCxnSpPr>
        <p:spPr>
          <a:xfrm>
            <a:off x="2250696" y="2742729"/>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a:stCxn id="7" idx="4"/>
            <a:endCxn id="9" idx="0"/>
          </p:cNvCxnSpPr>
          <p:nvPr/>
        </p:nvCxnSpPr>
        <p:spPr>
          <a:xfrm>
            <a:off x="2250696" y="3894857"/>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a:stCxn id="9" idx="4"/>
          </p:cNvCxnSpPr>
          <p:nvPr/>
        </p:nvCxnSpPr>
        <p:spPr>
          <a:xfrm>
            <a:off x="2250696" y="5046986"/>
            <a:ext cx="0" cy="542255"/>
          </a:xfrm>
          <a:prstGeom prst="line">
            <a:avLst/>
          </a:prstGeom>
        </p:spPr>
        <p:style>
          <a:lnRef idx="2">
            <a:schemeClr val="dk1"/>
          </a:lnRef>
          <a:fillRef idx="0">
            <a:schemeClr val="dk1"/>
          </a:fillRef>
          <a:effectRef idx="1">
            <a:schemeClr val="dk1"/>
          </a:effectRef>
          <a:fontRef idx="minor">
            <a:schemeClr val="tx1"/>
          </a:fontRef>
        </p:style>
      </p:cxnSp>
      <p:sp>
        <p:nvSpPr>
          <p:cNvPr id="29" name="Down Arrow 28"/>
          <p:cNvSpPr/>
          <p:nvPr/>
        </p:nvSpPr>
        <p:spPr>
          <a:xfrm>
            <a:off x="2187054" y="1590602"/>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own Arrow 29"/>
          <p:cNvSpPr/>
          <p:nvPr/>
        </p:nvSpPr>
        <p:spPr>
          <a:xfrm>
            <a:off x="2182871" y="2742730"/>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Down Arrow 30"/>
          <p:cNvSpPr/>
          <p:nvPr/>
        </p:nvSpPr>
        <p:spPr>
          <a:xfrm>
            <a:off x="2215936" y="3896695"/>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Down Arrow 31"/>
          <p:cNvSpPr/>
          <p:nvPr/>
        </p:nvSpPr>
        <p:spPr>
          <a:xfrm>
            <a:off x="2180000" y="5062419"/>
            <a:ext cx="171584" cy="59091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2254878" y="1518594"/>
            <a:ext cx="922047" cy="461665"/>
          </a:xfrm>
          <a:prstGeom prst="rect">
            <a:avLst/>
          </a:prstGeom>
        </p:spPr>
        <p:txBody>
          <a:bodyPr wrap="none">
            <a:spAutoFit/>
          </a:bodyPr>
          <a:lstStyle/>
          <a:p>
            <a:r>
              <a:rPr lang="en-US" kern="0" dirty="0"/>
              <a:t>next()</a:t>
            </a:r>
            <a:endParaRPr lang="en-GB" dirty="0"/>
          </a:p>
        </p:txBody>
      </p:sp>
      <p:sp>
        <p:nvSpPr>
          <p:cNvPr id="34" name="Rectangle 33"/>
          <p:cNvSpPr/>
          <p:nvPr/>
        </p:nvSpPr>
        <p:spPr>
          <a:xfrm>
            <a:off x="2221802" y="2699629"/>
            <a:ext cx="922047" cy="461665"/>
          </a:xfrm>
          <a:prstGeom prst="rect">
            <a:avLst/>
          </a:prstGeom>
        </p:spPr>
        <p:txBody>
          <a:bodyPr wrap="none">
            <a:spAutoFit/>
          </a:bodyPr>
          <a:lstStyle/>
          <a:p>
            <a:r>
              <a:rPr lang="en-US" kern="0" dirty="0"/>
              <a:t>next()</a:t>
            </a:r>
            <a:endParaRPr lang="en-GB" dirty="0"/>
          </a:p>
        </p:txBody>
      </p:sp>
      <p:sp>
        <p:nvSpPr>
          <p:cNvPr id="35" name="Rectangle 34"/>
          <p:cNvSpPr/>
          <p:nvPr/>
        </p:nvSpPr>
        <p:spPr>
          <a:xfrm>
            <a:off x="2260352" y="3822850"/>
            <a:ext cx="922047" cy="461665"/>
          </a:xfrm>
          <a:prstGeom prst="rect">
            <a:avLst/>
          </a:prstGeom>
        </p:spPr>
        <p:txBody>
          <a:bodyPr wrap="none">
            <a:spAutoFit/>
          </a:bodyPr>
          <a:lstStyle/>
          <a:p>
            <a:r>
              <a:rPr lang="en-US" kern="0" dirty="0"/>
              <a:t>next()</a:t>
            </a:r>
            <a:endParaRPr lang="en-GB" dirty="0"/>
          </a:p>
        </p:txBody>
      </p:sp>
      <p:sp>
        <p:nvSpPr>
          <p:cNvPr id="36" name="Rectangle 35"/>
          <p:cNvSpPr/>
          <p:nvPr/>
        </p:nvSpPr>
        <p:spPr>
          <a:xfrm>
            <a:off x="2224529" y="5147901"/>
            <a:ext cx="922047" cy="461665"/>
          </a:xfrm>
          <a:prstGeom prst="rect">
            <a:avLst/>
          </a:prstGeom>
        </p:spPr>
        <p:txBody>
          <a:bodyPr wrap="none">
            <a:spAutoFit/>
          </a:bodyPr>
          <a:lstStyle/>
          <a:p>
            <a:r>
              <a:rPr lang="en-US" kern="0" dirty="0"/>
              <a:t>next()</a:t>
            </a:r>
            <a:endParaRPr lang="en-GB" dirty="0"/>
          </a:p>
        </p:txBody>
      </p:sp>
      <p:cxnSp>
        <p:nvCxnSpPr>
          <p:cNvPr id="38" name="Straight Arrow Connector 37"/>
          <p:cNvCxnSpPr/>
          <p:nvPr/>
        </p:nvCxnSpPr>
        <p:spPr>
          <a:xfrm flipV="1">
            <a:off x="1981200" y="5062420"/>
            <a:ext cx="0" cy="52682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1991544" y="3889957"/>
            <a:ext cx="0" cy="3022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flipV="1">
            <a:off x="1991544" y="2766736"/>
            <a:ext cx="0" cy="3022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flipV="1">
            <a:off x="1991544" y="1614608"/>
            <a:ext cx="0" cy="3022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Rectangle 36"/>
          <p:cNvSpPr/>
          <p:nvPr/>
        </p:nvSpPr>
        <p:spPr>
          <a:xfrm>
            <a:off x="1524000" y="6381328"/>
            <a:ext cx="9144000" cy="50405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C00000"/>
                </a:solidFill>
              </a:rPr>
              <a:t>Simple interface, pipelined execution</a:t>
            </a:r>
          </a:p>
        </p:txBody>
      </p:sp>
    </p:spTree>
    <p:extLst>
      <p:ext uri="{BB962C8B-B14F-4D97-AF65-F5344CB8AC3E}">
        <p14:creationId xmlns:p14="http://schemas.microsoft.com/office/powerpoint/2010/main" val="17792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25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75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75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4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25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grpId="0" nodeType="withEffect">
                                  <p:stCondLst>
                                    <p:cond delay="250"/>
                                  </p:stCondLst>
                                  <p:childTnLst>
                                    <p:set>
                                      <p:cBhvr>
                                        <p:cTn id="29" dur="1" fill="hold">
                                          <p:stCondLst>
                                            <p:cond delay="0"/>
                                          </p:stCondLst>
                                        </p:cTn>
                                        <p:tgtEl>
                                          <p:spTgt spid="45"/>
                                        </p:tgtEl>
                                        <p:attrNameLst>
                                          <p:attrName>style.visibility</p:attrName>
                                        </p:attrNameLst>
                                      </p:cBhvr>
                                      <p:to>
                                        <p:strVal val="visible"/>
                                      </p:to>
                                    </p:set>
                                  </p:childTnLst>
                                </p:cTn>
                              </p:par>
                            </p:childTnLst>
                          </p:cTn>
                        </p:par>
                        <p:par>
                          <p:cTn id="30" fill="hold">
                            <p:stCondLst>
                              <p:cond delay="1250"/>
                            </p:stCondLst>
                            <p:childTnLst>
                              <p:par>
                                <p:cTn id="31" presetID="1" presetClass="entr" presetSubtype="0"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250"/>
                                  </p:stCondLst>
                                  <p:childTnLst>
                                    <p:set>
                                      <p:cBhvr>
                                        <p:cTn id="34" dur="1" fill="hold">
                                          <p:stCondLst>
                                            <p:cond delay="0"/>
                                          </p:stCondLst>
                                        </p:cTn>
                                        <p:tgtEl>
                                          <p:spTgt spid="47"/>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25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25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5" grpId="0"/>
      <p:bldP spid="48" grpId="0"/>
      <p:bldP spid="29" grpId="0" animBg="1"/>
      <p:bldP spid="30" grpId="0" animBg="1"/>
      <p:bldP spid="31" grpId="0" animBg="1"/>
      <p:bldP spid="32" grpId="0" animBg="1"/>
      <p:bldP spid="33" grpId="0"/>
      <p:bldP spid="34" grpId="0"/>
      <p:bldP spid="35" grpId="0"/>
      <p:bldP spid="36" grpId="0"/>
      <p:bldP spid="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0481" y="-99392"/>
            <a:ext cx="8228160" cy="1144921"/>
          </a:xfrm>
          <a:ln/>
        </p:spPr>
        <p:txBody>
          <a:bodyPr vert="horz" wrap="square" lIns="91440" tIns="35203" rIns="91440" bIns="45720" numCol="1" anchor="b" anchorCtr="0" compatLnSpc="1">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Volcano CPU costs</a:t>
            </a:r>
          </a:p>
        </p:txBody>
      </p:sp>
      <p:sp>
        <p:nvSpPr>
          <p:cNvPr id="5122" name="Rectangle 2"/>
          <p:cNvSpPr>
            <a:spLocks noGrp="1" noChangeArrowheads="1"/>
          </p:cNvSpPr>
          <p:nvPr>
            <p:ph idx="1"/>
          </p:nvPr>
        </p:nvSpPr>
        <p:spPr>
          <a:xfrm>
            <a:off x="1980480" y="1611542"/>
            <a:ext cx="8045280" cy="3977698"/>
          </a:xfrm>
          <a:ln/>
        </p:spPr>
        <p:txBody>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kern="1200" dirty="0"/>
              <a:t>Control flow constantly changing</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Many (virtual) function calls</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Branch mispredictions</a:t>
            </a:r>
          </a:p>
        </p:txBody>
      </p:sp>
      <p:sp>
        <p:nvSpPr>
          <p:cNvPr id="3" name="Slide Number Placeholder 2"/>
          <p:cNvSpPr>
            <a:spLocks noGrp="1"/>
          </p:cNvSpPr>
          <p:nvPr>
            <p:ph type="sldNum" sz="quarter" idx="12"/>
          </p:nvPr>
        </p:nvSpPr>
        <p:spPr/>
        <p:txBody>
          <a:bodyPr/>
          <a:lstStyle/>
          <a:p>
            <a:fld id="{35B54189-C436-47D0-AC37-8484B13A8E13}" type="slidenum">
              <a:rPr lang="en-US" smtClean="0"/>
              <a:pPr/>
              <a:t>66</a:t>
            </a:fld>
            <a:endParaRPr lang="en-US"/>
          </a:p>
        </p:txBody>
      </p:sp>
      <p:sp>
        <p:nvSpPr>
          <p:cNvPr id="6" name="Rectangle 5"/>
          <p:cNvSpPr/>
          <p:nvPr/>
        </p:nvSpPr>
        <p:spPr>
          <a:xfrm>
            <a:off x="1524000" y="6381328"/>
            <a:ext cx="9144000" cy="50405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C00000"/>
                </a:solidFill>
              </a:rPr>
              <a:t>“Real Work” a fraction of total execution</a:t>
            </a:r>
          </a:p>
        </p:txBody>
      </p:sp>
      <p:sp>
        <p:nvSpPr>
          <p:cNvPr id="8" name="Rectangle 7"/>
          <p:cNvSpPr/>
          <p:nvPr/>
        </p:nvSpPr>
        <p:spPr>
          <a:xfrm>
            <a:off x="9307256" y="431484"/>
            <a:ext cx="1208344" cy="461665"/>
          </a:xfrm>
          <a:prstGeom prst="rect">
            <a:avLst/>
          </a:prstGeom>
        </p:spPr>
        <p:txBody>
          <a:bodyPr wrap="none">
            <a:spAutoFit/>
          </a:bodyPr>
          <a:lstStyle/>
          <a:p>
            <a:r>
              <a:rPr lang="en-US" dirty="0"/>
              <a:t>[</a:t>
            </a:r>
            <a:r>
              <a:rPr lang="en-US" dirty="0" err="1"/>
              <a:t>Graefe</a:t>
            </a:r>
            <a:r>
              <a:rPr lang="en-US" dirty="0"/>
              <a:t>]</a:t>
            </a:r>
          </a:p>
        </p:txBody>
      </p:sp>
    </p:spTree>
    <p:extLst>
      <p:ext uri="{BB962C8B-B14F-4D97-AF65-F5344CB8AC3E}">
        <p14:creationId xmlns:p14="http://schemas.microsoft.com/office/powerpoint/2010/main" val="9347341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stCxn id="6" idx="4"/>
            <a:endCxn id="8" idx="0"/>
          </p:cNvCxnSpPr>
          <p:nvPr/>
        </p:nvCxnSpPr>
        <p:spPr>
          <a:xfrm flipH="1">
            <a:off x="2250696" y="1878633"/>
            <a:ext cx="8366" cy="36004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8" idx="4"/>
            <a:endCxn id="7" idx="0"/>
          </p:cNvCxnSpPr>
          <p:nvPr/>
        </p:nvCxnSpPr>
        <p:spPr>
          <a:xfrm>
            <a:off x="2250696" y="3030761"/>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stCxn id="7" idx="4"/>
            <a:endCxn id="9" idx="0"/>
          </p:cNvCxnSpPr>
          <p:nvPr/>
        </p:nvCxnSpPr>
        <p:spPr>
          <a:xfrm>
            <a:off x="2250696" y="4182889"/>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9" idx="4"/>
          </p:cNvCxnSpPr>
          <p:nvPr/>
        </p:nvCxnSpPr>
        <p:spPr>
          <a:xfrm>
            <a:off x="2250696" y="5335018"/>
            <a:ext cx="8366" cy="398239"/>
          </a:xfrm>
          <a:prstGeom prst="line">
            <a:avLst/>
          </a:prstGeom>
        </p:spPr>
        <p:style>
          <a:lnRef idx="1">
            <a:schemeClr val="dk1"/>
          </a:lnRef>
          <a:fillRef idx="0">
            <a:schemeClr val="dk1"/>
          </a:fillRef>
          <a:effectRef idx="0">
            <a:schemeClr val="dk1"/>
          </a:effectRef>
          <a:fontRef idx="minor">
            <a:schemeClr val="tx1"/>
          </a:fontRef>
        </p:style>
      </p:cxnSp>
      <p:sp>
        <p:nvSpPr>
          <p:cNvPr id="7169" name="Rectangle 1"/>
          <p:cNvSpPr>
            <a:spLocks noGrp="1" noChangeArrowheads="1"/>
          </p:cNvSpPr>
          <p:nvPr>
            <p:ph type="title"/>
          </p:nvPr>
        </p:nvSpPr>
        <p:spPr>
          <a:xfrm>
            <a:off x="1980481" y="-99392"/>
            <a:ext cx="8228160" cy="1144921"/>
          </a:xfrm>
          <a:ln/>
        </p:spPr>
        <p:txBody>
          <a:bodyPr vert="horz" wrap="square" lIns="91440" tIns="35203" rIns="91440" bIns="45720" numCol="1" anchor="b" anchorCtr="0" compatLnSpc="1">
            <a:prstTxWarp prst="textNoShape">
              <a:avLst/>
            </a:prstTxWarp>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Vectorized</a:t>
            </a:r>
            <a:r>
              <a:rPr lang="en-US" dirty="0"/>
              <a:t> Query Execution</a:t>
            </a:r>
          </a:p>
        </p:txBody>
      </p:sp>
      <p:sp>
        <p:nvSpPr>
          <p:cNvPr id="15" name="Slide Number Placeholder 14"/>
          <p:cNvSpPr>
            <a:spLocks noGrp="1"/>
          </p:cNvSpPr>
          <p:nvPr>
            <p:ph type="sldNum" sz="quarter" idx="12"/>
          </p:nvPr>
        </p:nvSpPr>
        <p:spPr/>
        <p:txBody>
          <a:bodyPr/>
          <a:lstStyle/>
          <a:p>
            <a:fld id="{35B54189-C436-47D0-AC37-8484B13A8E13}" type="slidenum">
              <a:rPr lang="en-US" smtClean="0"/>
              <a:pPr/>
              <a:t>67</a:t>
            </a:fld>
            <a:endParaRPr lang="en-US"/>
          </a:p>
        </p:txBody>
      </p:sp>
      <p:graphicFrame>
        <p:nvGraphicFramePr>
          <p:cNvPr id="7170" name="Group 2"/>
          <p:cNvGraphicFramePr>
            <a:graphicFrameLocks noGrp="1"/>
          </p:cNvGraphicFramePr>
          <p:nvPr/>
        </p:nvGraphicFramePr>
        <p:xfrm>
          <a:off x="4511825" y="2492896"/>
          <a:ext cx="5328592" cy="2177572"/>
        </p:xfrm>
        <a:graphic>
          <a:graphicData uri="http://schemas.openxmlformats.org/drawingml/2006/table">
            <a:tbl>
              <a:tblPr>
                <a:tableStyleId>{5DA37D80-6434-44D0-A028-1B22A696006F}</a:tableStyleId>
              </a:tblPr>
              <a:tblGrid>
                <a:gridCol w="2360769">
                  <a:extLst>
                    <a:ext uri="{9D8B030D-6E8A-4147-A177-3AD203B41FA5}">
                      <a16:colId xmlns:a16="http://schemas.microsoft.com/office/drawing/2014/main" val="20000"/>
                    </a:ext>
                  </a:extLst>
                </a:gridCol>
                <a:gridCol w="2967823">
                  <a:extLst>
                    <a:ext uri="{9D8B030D-6E8A-4147-A177-3AD203B41FA5}">
                      <a16:colId xmlns:a16="http://schemas.microsoft.com/office/drawing/2014/main" val="20001"/>
                    </a:ext>
                  </a:extLst>
                </a:gridCol>
              </a:tblGrid>
              <a:tr h="54872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u="none" strike="noStrike" cap="none" normalizeH="0" baseline="0" dirty="0">
                          <a:ln>
                            <a:noFill/>
                          </a:ln>
                          <a:effectLst/>
                        </a:rPr>
                        <a:t>Pros</a:t>
                      </a:r>
                      <a:endParaRPr kumimoji="0" lang="en-US" sz="2400" b="1"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b="1" u="none" strike="noStrike" cap="none" normalizeH="0" baseline="0" dirty="0">
                          <a:ln>
                            <a:noFill/>
                          </a:ln>
                          <a:effectLst/>
                        </a:rPr>
                        <a:t>Cons</a:t>
                      </a:r>
                      <a:endParaRPr kumimoji="0" lang="en-US" sz="2400" b="1"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extLst>
                  <a:ext uri="{0D108BD9-81ED-4DB2-BD59-A6C34878D82A}">
                    <a16:rowId xmlns:a16="http://schemas.microsoft.com/office/drawing/2014/main" val="10000"/>
                  </a:ext>
                </a:extLst>
              </a:tr>
              <a:tr h="531394">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u="none" strike="noStrike" cap="none" normalizeH="0" baseline="0" dirty="0">
                          <a:ln>
                            <a:noFill/>
                          </a:ln>
                          <a:effectLst/>
                        </a:rPr>
                        <a:t>Fewer next() calls </a:t>
                      </a: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sz="2400" u="none" strike="noStrike" cap="none" normalizeH="0" baseline="0" dirty="0">
                          <a:ln>
                            <a:noFill/>
                          </a:ln>
                          <a:effectLst/>
                        </a:rPr>
                        <a:t>Materializing costs</a:t>
                      </a: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extLst>
                  <a:ext uri="{0D108BD9-81ED-4DB2-BD59-A6C34878D82A}">
                    <a16:rowId xmlns:a16="http://schemas.microsoft.com/office/drawing/2014/main" val="10001"/>
                  </a:ext>
                </a:extLst>
              </a:tr>
              <a:tr h="54872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400" u="none" strike="noStrike" cap="none" normalizeH="0" baseline="0" dirty="0">
                          <a:ln>
                            <a:noFill/>
                          </a:ln>
                          <a:effectLst/>
                        </a:rPr>
                        <a:t>Good locality</a:t>
                      </a: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extLst>
                  <a:ext uri="{0D108BD9-81ED-4DB2-BD59-A6C34878D82A}">
                    <a16:rowId xmlns:a16="http://schemas.microsoft.com/office/drawing/2014/main" val="10002"/>
                  </a:ext>
                </a:extLst>
              </a:tr>
              <a:tr h="548726">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sz="2400" u="none" strike="noStrike" cap="none" normalizeH="0" baseline="0" dirty="0">
                          <a:ln>
                            <a:noFill/>
                          </a:ln>
                          <a:effectLst/>
                        </a:rPr>
                        <a:t>Less branching</a:t>
                      </a: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400" b="0" i="0" u="none" strike="noStrike" cap="none" normalizeH="0" baseline="0" dirty="0">
                        <a:ln>
                          <a:noFill/>
                        </a:ln>
                        <a:solidFill>
                          <a:srgbClr val="000000"/>
                        </a:solidFill>
                        <a:effectLst/>
                        <a:latin typeface="Arial" charset="0"/>
                        <a:ea typeface="WenQuanYi Micro Hei" charset="0"/>
                        <a:cs typeface="WenQuanYi Micro Hei" charset="0"/>
                      </a:endParaRPr>
                    </a:p>
                  </a:txBody>
                  <a:tcPr marL="81638" marR="81638" marT="56859" marB="42456" horzOverflow="overflow"/>
                </a:tc>
                <a:extLst>
                  <a:ext uri="{0D108BD9-81ED-4DB2-BD59-A6C34878D82A}">
                    <a16:rowId xmlns:a16="http://schemas.microsoft.com/office/drawing/2014/main" val="10003"/>
                  </a:ext>
                </a:extLst>
              </a:tr>
            </a:tbl>
          </a:graphicData>
        </a:graphic>
      </p:graphicFrame>
      <p:sp>
        <p:nvSpPr>
          <p:cNvPr id="7208" name="Text Box 40"/>
          <p:cNvSpPr txBox="1">
            <a:spLocks noChangeArrowheads="1"/>
          </p:cNvSpPr>
          <p:nvPr/>
        </p:nvSpPr>
        <p:spPr bwMode="auto">
          <a:xfrm>
            <a:off x="4138328" y="1124745"/>
            <a:ext cx="8510400" cy="1082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25602" rIns="0" bIns="0"/>
          <a:lstStyle>
            <a:lvl1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charset="0"/>
                <a:ea typeface="WenQuanYi Micro Hei" charset="0"/>
                <a:cs typeface="WenQuanYi Micro Hei" charset="0"/>
              </a:defRPr>
            </a:lvl9pPr>
          </a:lstStyle>
          <a:p>
            <a:pPr>
              <a:spcAft>
                <a:spcPts val="1293"/>
              </a:spcAft>
              <a:buSzPct val="45000"/>
              <a:buFont typeface="Wingdings" charset="2"/>
              <a:buChar char=""/>
            </a:pPr>
            <a:r>
              <a:rPr lang="en-US" sz="3200" dirty="0">
                <a:latin typeface="+mn-lt"/>
              </a:rPr>
              <a:t>Column-store implementation</a:t>
            </a:r>
          </a:p>
          <a:p>
            <a:pPr>
              <a:spcAft>
                <a:spcPts val="1293"/>
              </a:spcAft>
              <a:buSzPct val="45000"/>
              <a:buFont typeface="Wingdings" charset="2"/>
              <a:buChar char=""/>
            </a:pPr>
            <a:r>
              <a:rPr lang="en-US" sz="3200" dirty="0">
                <a:latin typeface="+mn-lt"/>
              </a:rPr>
              <a:t>Iterators return blocks</a:t>
            </a:r>
          </a:p>
        </p:txBody>
      </p:sp>
      <mc:AlternateContent xmlns:mc="http://schemas.openxmlformats.org/markup-compatibility/2006" xmlns:a14="http://schemas.microsoft.com/office/drawing/2010/main">
        <mc:Choice Requires="a14">
          <p:sp>
            <p:nvSpPr>
              <p:cNvPr id="6" name="Oval 5"/>
              <p:cNvSpPr/>
              <p:nvPr/>
            </p:nvSpPr>
            <p:spPr>
              <a:xfrm>
                <a:off x="1792253" y="1014537"/>
                <a:ext cx="933618"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𝛤</m:t>
                          </m:r>
                        </m:e>
                        <m:sub>
                          <m:r>
                            <a:rPr lang="en-GB" i="1">
                              <a:latin typeface="Cambria Math" panose="02040503050406030204" pitchFamily="18" charset="0"/>
                            </a:rPr>
                            <m:t>𝑠𝑢𝑚</m:t>
                          </m:r>
                        </m:sub>
                      </m:sSub>
                    </m:oMath>
                  </m:oMathPara>
                </a14:m>
                <a:endParaRPr lang="en-GB" sz="2800" dirty="0"/>
              </a:p>
            </p:txBody>
          </p:sp>
        </mc:Choice>
        <mc:Fallback xmlns="">
          <p:sp>
            <p:nvSpPr>
              <p:cNvPr id="6" name="Oval 5"/>
              <p:cNvSpPr>
                <a:spLocks noRot="1" noChangeAspect="1" noMove="1" noResize="1" noEditPoints="1" noAdjustHandles="1" noChangeArrowheads="1" noChangeShapeType="1" noTextEdit="1"/>
              </p:cNvSpPr>
              <p:nvPr/>
            </p:nvSpPr>
            <p:spPr>
              <a:xfrm>
                <a:off x="268253" y="1014537"/>
                <a:ext cx="933618" cy="864096"/>
              </a:xfrm>
              <a:prstGeom prst="ellipse">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Oval 6"/>
              <p:cNvSpPr/>
              <p:nvPr/>
            </p:nvSpPr>
            <p:spPr>
              <a:xfrm>
                <a:off x="1775521" y="3390801"/>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𝜎</m:t>
                      </m:r>
                    </m:oMath>
                  </m:oMathPara>
                </a14:m>
                <a:endParaRPr lang="en-GB" dirty="0"/>
              </a:p>
            </p:txBody>
          </p:sp>
        </mc:Choice>
        <mc:Fallback xmlns="">
          <p:sp>
            <p:nvSpPr>
              <p:cNvPr id="7" name="Oval 6"/>
              <p:cNvSpPr>
                <a:spLocks noRot="1" noChangeAspect="1" noMove="1" noResize="1" noEditPoints="1" noAdjustHandles="1" noChangeArrowheads="1" noChangeShapeType="1" noTextEdit="1"/>
              </p:cNvSpPr>
              <p:nvPr/>
            </p:nvSpPr>
            <p:spPr>
              <a:xfrm>
                <a:off x="251520" y="3390801"/>
                <a:ext cx="950351" cy="792088"/>
              </a:xfrm>
              <a:prstGeom prst="ellipse">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Oval 7"/>
              <p:cNvSpPr/>
              <p:nvPr/>
            </p:nvSpPr>
            <p:spPr>
              <a:xfrm>
                <a:off x="1775521" y="2238673"/>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l-GR" sz="2800" i="1">
                          <a:latin typeface="Cambria Math" panose="02040503050406030204" pitchFamily="18" charset="0"/>
                        </a:rPr>
                        <m:t>𝜋</m:t>
                      </m:r>
                    </m:oMath>
                  </m:oMathPara>
                </a14:m>
                <a:endParaRPr lang="en-GB" sz="2800" dirty="0"/>
              </a:p>
            </p:txBody>
          </p:sp>
        </mc:Choice>
        <mc:Fallback xmlns="">
          <p:sp>
            <p:nvSpPr>
              <p:cNvPr id="8" name="Oval 7"/>
              <p:cNvSpPr>
                <a:spLocks noRot="1" noChangeAspect="1" noMove="1" noResize="1" noEditPoints="1" noAdjustHandles="1" noChangeArrowheads="1" noChangeShapeType="1" noTextEdit="1"/>
              </p:cNvSpPr>
              <p:nvPr/>
            </p:nvSpPr>
            <p:spPr>
              <a:xfrm>
                <a:off x="251520" y="2238673"/>
                <a:ext cx="950351" cy="792088"/>
              </a:xfrm>
              <a:prstGeom prst="ellipse">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a:xfrm>
                <a:off x="1775521" y="4542929"/>
                <a:ext cx="950351"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GB" sz="2000" i="1">
                          <a:latin typeface="Cambria Math" panose="02040503050406030204" pitchFamily="18" charset="0"/>
                        </a:rPr>
                        <m:t>𝑆𝑐𝑎𝑛</m:t>
                      </m:r>
                    </m:oMath>
                  </m:oMathPara>
                </a14:m>
                <a:endParaRPr lang="en-GB" sz="2800" dirty="0"/>
              </a:p>
            </p:txBody>
          </p:sp>
        </mc:Choice>
        <mc:Fallback xmlns="">
          <p:sp>
            <p:nvSpPr>
              <p:cNvPr id="9" name="Oval 8"/>
              <p:cNvSpPr>
                <a:spLocks noRot="1" noChangeAspect="1" noMove="1" noResize="1" noEditPoints="1" noAdjustHandles="1" noChangeArrowheads="1" noChangeShapeType="1" noTextEdit="1"/>
              </p:cNvSpPr>
              <p:nvPr/>
            </p:nvSpPr>
            <p:spPr>
              <a:xfrm>
                <a:off x="251520" y="4542929"/>
                <a:ext cx="950351" cy="792088"/>
              </a:xfrm>
              <a:prstGeom prst="ellipse">
                <a:avLst/>
              </a:prstGeom>
              <a:blipFill rotWithShape="0">
                <a:blip r:embed="rId6"/>
                <a:stretch>
                  <a:fillRect/>
                </a:stretch>
              </a:blipFill>
            </p:spPr>
            <p:txBody>
              <a:bodyPr/>
              <a:lstStyle/>
              <a:p>
                <a:r>
                  <a:rPr lang="en-GB">
                    <a:noFill/>
                  </a:rPr>
                  <a:t> </a:t>
                </a:r>
              </a:p>
            </p:txBody>
          </p:sp>
        </mc:Fallback>
      </mc:AlternateContent>
      <p:sp>
        <p:nvSpPr>
          <p:cNvPr id="10" name="TextBox 9"/>
          <p:cNvSpPr txBox="1"/>
          <p:nvPr/>
        </p:nvSpPr>
        <p:spPr>
          <a:xfrm>
            <a:off x="1991544" y="5734998"/>
            <a:ext cx="1728192" cy="646331"/>
          </a:xfrm>
          <a:prstGeom prst="rect">
            <a:avLst/>
          </a:prstGeom>
          <a:noFill/>
        </p:spPr>
        <p:txBody>
          <a:bodyPr wrap="square" rtlCol="0">
            <a:spAutoFit/>
          </a:bodyPr>
          <a:lstStyle/>
          <a:p>
            <a:r>
              <a:rPr lang="en-GB" sz="3600" dirty="0">
                <a:latin typeface="Courier New" panose="02070309020205020404" pitchFamily="49" charset="0"/>
                <a:cs typeface="Courier New" panose="02070309020205020404" pitchFamily="49" charset="0"/>
              </a:rPr>
              <a:t>R</a:t>
            </a:r>
          </a:p>
        </p:txBody>
      </p:sp>
      <p:sp>
        <p:nvSpPr>
          <p:cNvPr id="11" name="Down Arrow 10"/>
          <p:cNvSpPr/>
          <p:nvPr/>
        </p:nvSpPr>
        <p:spPr>
          <a:xfrm>
            <a:off x="2215936" y="1878634"/>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2215936" y="3030762"/>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2215936" y="4184727"/>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2215936" y="5350452"/>
            <a:ext cx="135649" cy="38280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590219" y="1881128"/>
            <a:ext cx="144016" cy="3828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Rectangle 19"/>
          <p:cNvSpPr/>
          <p:nvPr/>
        </p:nvSpPr>
        <p:spPr>
          <a:xfrm>
            <a:off x="2581853" y="3019380"/>
            <a:ext cx="144016" cy="3828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Rectangle 20"/>
          <p:cNvSpPr/>
          <p:nvPr/>
        </p:nvSpPr>
        <p:spPr>
          <a:xfrm>
            <a:off x="2577416" y="4170329"/>
            <a:ext cx="144016" cy="3828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21"/>
          <p:cNvSpPr/>
          <p:nvPr/>
        </p:nvSpPr>
        <p:spPr>
          <a:xfrm>
            <a:off x="2564773" y="5298928"/>
            <a:ext cx="144016" cy="3828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cxnSp>
        <p:nvCxnSpPr>
          <p:cNvPr id="4" name="Straight Arrow Connector 3"/>
          <p:cNvCxnSpPr/>
          <p:nvPr/>
        </p:nvCxnSpPr>
        <p:spPr>
          <a:xfrm flipV="1">
            <a:off x="2855640" y="5301208"/>
            <a:ext cx="0" cy="3999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V="1">
            <a:off x="2855640" y="4153153"/>
            <a:ext cx="0" cy="3999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flipV="1">
            <a:off x="2879411" y="3030761"/>
            <a:ext cx="0" cy="3999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flipV="1">
            <a:off x="2879411" y="1878633"/>
            <a:ext cx="0" cy="3999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9" name="Rectangle 28"/>
          <p:cNvSpPr/>
          <p:nvPr/>
        </p:nvSpPr>
        <p:spPr>
          <a:xfrm>
            <a:off x="1524000" y="6381328"/>
            <a:ext cx="9144000" cy="50405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rgbClr val="C00000"/>
                </a:solidFill>
              </a:rPr>
              <a:t>Efficient control flow, but wasteful to bandwidth</a:t>
            </a:r>
          </a:p>
        </p:txBody>
      </p:sp>
      <p:sp>
        <p:nvSpPr>
          <p:cNvPr id="3" name="Rectangle 2"/>
          <p:cNvSpPr/>
          <p:nvPr/>
        </p:nvSpPr>
        <p:spPr>
          <a:xfrm>
            <a:off x="9259630" y="431484"/>
            <a:ext cx="1516890" cy="461665"/>
          </a:xfrm>
          <a:prstGeom prst="rect">
            <a:avLst/>
          </a:prstGeom>
        </p:spPr>
        <p:txBody>
          <a:bodyPr wrap="none">
            <a:spAutoFit/>
          </a:bodyPr>
          <a:lstStyle/>
          <a:p>
            <a:r>
              <a:rPr lang="en-US" dirty="0"/>
              <a:t>[</a:t>
            </a:r>
            <a:r>
              <a:rPr lang="en-US" dirty="0" err="1"/>
              <a:t>Zukowski</a:t>
            </a:r>
            <a:r>
              <a:rPr lang="en-US" dirty="0"/>
              <a:t>]</a:t>
            </a:r>
          </a:p>
        </p:txBody>
      </p:sp>
    </p:spTree>
    <p:extLst>
      <p:ext uri="{BB962C8B-B14F-4D97-AF65-F5344CB8AC3E}">
        <p14:creationId xmlns:p14="http://schemas.microsoft.com/office/powerpoint/2010/main" val="32283422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25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250"/>
                            </p:stCondLst>
                            <p:childTnLst>
                              <p:par>
                                <p:cTn id="21" presetID="1"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1250"/>
                            </p:stCondLst>
                            <p:childTnLst>
                              <p:par>
                                <p:cTn id="24" presetID="1" presetClass="entr" presetSubtype="0" fill="hold" grpId="0" nodeType="afterEffect">
                                  <p:stCondLst>
                                    <p:cond delay="25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25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25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25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 grpId="0" animBg="1"/>
      <p:bldP spid="20" grpId="0" animBg="1"/>
      <p:bldP spid="21" grpId="0" animBg="1"/>
      <p:bldP spid="22" grpId="0" animBg="1"/>
      <p:bldP spid="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91544" y="5229200"/>
            <a:ext cx="5472608" cy="10801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35560" y="2067220"/>
            <a:ext cx="7484132" cy="8673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5B54189-C436-47D0-AC37-8484B13A8E13}" type="slidenum">
              <a:rPr lang="en-US" smtClean="0"/>
              <a:pPr/>
              <a:t>68</a:t>
            </a:fld>
            <a:endParaRPr lang="en-US"/>
          </a:p>
        </p:txBody>
      </p:sp>
      <p:pic>
        <p:nvPicPr>
          <p:cNvPr id="5" name="Picture 4"/>
          <p:cNvPicPr>
            <a:picLocks noChangeAspect="1"/>
          </p:cNvPicPr>
          <p:nvPr/>
        </p:nvPicPr>
        <p:blipFill>
          <a:blip r:embed="rId3"/>
          <a:stretch>
            <a:fillRect/>
          </a:stretch>
        </p:blipFill>
        <p:spPr>
          <a:xfrm>
            <a:off x="1554796" y="332656"/>
            <a:ext cx="8064896" cy="3164428"/>
          </a:xfrm>
          <a:prstGeom prst="rect">
            <a:avLst/>
          </a:prstGeom>
        </p:spPr>
      </p:pic>
      <p:pic>
        <p:nvPicPr>
          <p:cNvPr id="6" name="Picture 5"/>
          <p:cNvPicPr>
            <a:picLocks noChangeAspect="1"/>
          </p:cNvPicPr>
          <p:nvPr/>
        </p:nvPicPr>
        <p:blipFill>
          <a:blip r:embed="rId4"/>
          <a:stretch>
            <a:fillRect/>
          </a:stretch>
        </p:blipFill>
        <p:spPr>
          <a:xfrm>
            <a:off x="1556331" y="3497084"/>
            <a:ext cx="7920880" cy="3251270"/>
          </a:xfrm>
          <a:prstGeom prst="rect">
            <a:avLst/>
          </a:prstGeom>
        </p:spPr>
      </p:pic>
      <p:sp>
        <p:nvSpPr>
          <p:cNvPr id="8" name="TextBox 7"/>
          <p:cNvSpPr txBox="1"/>
          <p:nvPr/>
        </p:nvSpPr>
        <p:spPr>
          <a:xfrm>
            <a:off x="8028050" y="4616154"/>
            <a:ext cx="2459328" cy="1569660"/>
          </a:xfrm>
          <a:prstGeom prst="rect">
            <a:avLst/>
          </a:prstGeom>
          <a:noFill/>
        </p:spPr>
        <p:txBody>
          <a:bodyPr wrap="none" rtlCol="0">
            <a:spAutoFit/>
          </a:bodyPr>
          <a:lstStyle/>
          <a:p>
            <a:r>
              <a:rPr lang="en-US" sz="3200" dirty="0"/>
              <a:t>Source:</a:t>
            </a:r>
          </a:p>
          <a:p>
            <a:r>
              <a:rPr lang="en-US" sz="3200" dirty="0">
                <a:hlinkClick r:id="rId5"/>
              </a:rPr>
              <a:t>PhD thesis of </a:t>
            </a:r>
          </a:p>
          <a:p>
            <a:r>
              <a:rPr lang="en-US" sz="3200" dirty="0">
                <a:hlinkClick r:id="rId5"/>
              </a:rPr>
              <a:t>K. </a:t>
            </a:r>
            <a:r>
              <a:rPr lang="en-US" sz="3200" dirty="0" err="1">
                <a:hlinkClick r:id="rId5"/>
              </a:rPr>
              <a:t>Krikellas</a:t>
            </a:r>
            <a:endParaRPr lang="en-US" sz="3200" dirty="0"/>
          </a:p>
        </p:txBody>
      </p:sp>
      <p:sp>
        <p:nvSpPr>
          <p:cNvPr id="2" name="Rectangle 1"/>
          <p:cNvSpPr/>
          <p:nvPr/>
        </p:nvSpPr>
        <p:spPr>
          <a:xfrm>
            <a:off x="1524000" y="0"/>
            <a:ext cx="9144000" cy="8367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Generic code is more and slower!</a:t>
            </a:r>
          </a:p>
        </p:txBody>
      </p:sp>
    </p:spTree>
    <p:extLst>
      <p:ext uri="{BB962C8B-B14F-4D97-AF65-F5344CB8AC3E}">
        <p14:creationId xmlns:p14="http://schemas.microsoft.com/office/powerpoint/2010/main" val="17297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B54189-C436-47D0-AC37-8484B13A8E13}" type="slidenum">
              <a:rPr lang="en-US" smtClean="0"/>
              <a:pPr/>
              <a:t>69</a:t>
            </a:fld>
            <a:endParaRPr lang="en-US"/>
          </a:p>
        </p:txBody>
      </p:sp>
      <p:pic>
        <p:nvPicPr>
          <p:cNvPr id="5" name="Picture 4"/>
          <p:cNvPicPr>
            <a:picLocks noChangeAspect="1"/>
          </p:cNvPicPr>
          <p:nvPr/>
        </p:nvPicPr>
        <p:blipFill>
          <a:blip r:embed="rId2"/>
          <a:stretch>
            <a:fillRect/>
          </a:stretch>
        </p:blipFill>
        <p:spPr>
          <a:xfrm>
            <a:off x="1540437" y="260648"/>
            <a:ext cx="5419659" cy="6693131"/>
          </a:xfrm>
          <a:prstGeom prst="rect">
            <a:avLst/>
          </a:prstGeom>
        </p:spPr>
      </p:pic>
      <p:sp>
        <p:nvSpPr>
          <p:cNvPr id="6" name="TextBox 5"/>
          <p:cNvSpPr txBox="1"/>
          <p:nvPr/>
        </p:nvSpPr>
        <p:spPr>
          <a:xfrm>
            <a:off x="8028050" y="4616154"/>
            <a:ext cx="2459328" cy="1569660"/>
          </a:xfrm>
          <a:prstGeom prst="rect">
            <a:avLst/>
          </a:prstGeom>
          <a:noFill/>
        </p:spPr>
        <p:txBody>
          <a:bodyPr wrap="none" rtlCol="0">
            <a:spAutoFit/>
          </a:bodyPr>
          <a:lstStyle/>
          <a:p>
            <a:r>
              <a:rPr lang="en-US" sz="3200" dirty="0"/>
              <a:t>Source:</a:t>
            </a:r>
          </a:p>
          <a:p>
            <a:r>
              <a:rPr lang="en-US" sz="3200" dirty="0">
                <a:hlinkClick r:id="rId3"/>
              </a:rPr>
              <a:t>PhD thesis of </a:t>
            </a:r>
          </a:p>
          <a:p>
            <a:r>
              <a:rPr lang="en-US" sz="3200" dirty="0">
                <a:hlinkClick r:id="rId3"/>
              </a:rPr>
              <a:t>K. </a:t>
            </a:r>
            <a:r>
              <a:rPr lang="en-US" sz="3200" dirty="0" err="1">
                <a:hlinkClick r:id="rId3"/>
              </a:rPr>
              <a:t>Krikellas</a:t>
            </a:r>
            <a:endParaRPr lang="en-US" sz="3200" dirty="0"/>
          </a:p>
        </p:txBody>
      </p:sp>
      <p:sp>
        <p:nvSpPr>
          <p:cNvPr id="7" name="TextBox 6"/>
          <p:cNvSpPr txBox="1"/>
          <p:nvPr/>
        </p:nvSpPr>
        <p:spPr>
          <a:xfrm>
            <a:off x="7032104" y="836713"/>
            <a:ext cx="3483496" cy="1692771"/>
          </a:xfrm>
          <a:prstGeom prst="rect">
            <a:avLst/>
          </a:prstGeom>
          <a:noFill/>
        </p:spPr>
        <p:txBody>
          <a:bodyPr wrap="square" rtlCol="0">
            <a:spAutoFit/>
          </a:bodyPr>
          <a:lstStyle/>
          <a:p>
            <a:r>
              <a:rPr lang="en-US" sz="3200" dirty="0"/>
              <a:t>Exercise:</a:t>
            </a:r>
          </a:p>
          <a:p>
            <a:pPr marL="342900" indent="-342900">
              <a:buFont typeface="Arial" charset="0"/>
              <a:buChar char="•"/>
            </a:pPr>
            <a:r>
              <a:rPr lang="en-US" dirty="0"/>
              <a:t>Compare the two code snippets.</a:t>
            </a:r>
          </a:p>
          <a:p>
            <a:pPr marL="342900" indent="-342900">
              <a:buFont typeface="Arial" charset="0"/>
              <a:buChar char="•"/>
            </a:pPr>
            <a:r>
              <a:rPr lang="en-US" dirty="0"/>
              <a:t>Which is better? Why?</a:t>
            </a:r>
          </a:p>
        </p:txBody>
      </p:sp>
    </p:spTree>
    <p:extLst>
      <p:ext uri="{BB962C8B-B14F-4D97-AF65-F5344CB8AC3E}">
        <p14:creationId xmlns:p14="http://schemas.microsoft.com/office/powerpoint/2010/main" val="3586581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Iterator Model (Volcano Model)</a:t>
            </a:r>
          </a:p>
        </p:txBody>
      </p:sp>
      <p:sp>
        <p:nvSpPr>
          <p:cNvPr id="3" name="Content Placeholder 2"/>
          <p:cNvSpPr>
            <a:spLocks noGrp="1"/>
          </p:cNvSpPr>
          <p:nvPr>
            <p:ph idx="1"/>
          </p:nvPr>
        </p:nvSpPr>
        <p:spPr>
          <a:xfrm>
            <a:off x="609600" y="1023938"/>
            <a:ext cx="10972800" cy="5099050"/>
          </a:xfrm>
        </p:spPr>
        <p:txBody>
          <a:bodyPr/>
          <a:lstStyle/>
          <a:p>
            <a:r>
              <a:rPr lang="en-US" dirty="0"/>
              <a:t>Each query operator implements a </a:t>
            </a:r>
            <a:r>
              <a:rPr lang="en-US" b="1" dirty="0"/>
              <a:t>next</a:t>
            </a:r>
            <a:r>
              <a:rPr lang="en-US" dirty="0"/>
              <a:t> function.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On each invocation, the operator returns either a single tuple or a marker that there are no more tuples</a:t>
            </a:r>
          </a:p>
          <a:p>
            <a:pPr marL="457200" indent="-457200">
              <a:buFont typeface="Arial" panose="020B0604020202020204" pitchFamily="34" charset="0"/>
              <a:buChar char="•"/>
            </a:pPr>
            <a:r>
              <a:rPr lang="en-US" b="1" dirty="0"/>
              <a:t>next</a:t>
            </a:r>
            <a:r>
              <a:rPr lang="en-US" dirty="0"/>
              <a:t> calls </a:t>
            </a:r>
            <a:r>
              <a:rPr lang="en-US" b="1" dirty="0"/>
              <a:t>next</a:t>
            </a:r>
            <a:r>
              <a:rPr lang="en-US" dirty="0"/>
              <a:t> on the operator’s children to retrieve and process their tuples</a:t>
            </a:r>
          </a:p>
          <a:p>
            <a:endParaRPr lang="en-US" dirty="0"/>
          </a:p>
        </p:txBody>
      </p:sp>
      <p:sp>
        <p:nvSpPr>
          <p:cNvPr id="4" name="Slide Number Placeholder 3"/>
          <p:cNvSpPr>
            <a:spLocks noGrp="1"/>
          </p:cNvSpPr>
          <p:nvPr>
            <p:ph type="sldNum" sz="quarter" idx="12"/>
          </p:nvPr>
        </p:nvSpPr>
        <p:spPr>
          <a:xfrm>
            <a:off x="8737600" y="6245225"/>
            <a:ext cx="3251200" cy="4762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6" name="Text Placeholder 5">
            <a:extLst>
              <a:ext uri="{FF2B5EF4-FFF2-40B4-BE49-F238E27FC236}">
                <a16:creationId xmlns:a16="http://schemas.microsoft.com/office/drawing/2014/main" id="{6637A2D4-03F7-43C5-A282-8A76812B2901}"/>
              </a:ext>
            </a:extLst>
          </p:cNvPr>
          <p:cNvSpPr>
            <a:spLocks noGrp="1"/>
          </p:cNvSpPr>
          <p:nvPr>
            <p:ph type="body" sz="quarter" idx="13"/>
          </p:nvPr>
        </p:nvSpPr>
        <p:spPr>
          <a:xfrm>
            <a:off x="0" y="6088503"/>
            <a:ext cx="12192000" cy="612775"/>
          </a:xfrm>
        </p:spPr>
        <p:txBody>
          <a:bodyPr/>
          <a:lstStyle/>
          <a:p>
            <a:r>
              <a:rPr lang="en-US" dirty="0"/>
              <a:t>Common operator interface =&gt; composability</a:t>
            </a:r>
          </a:p>
        </p:txBody>
      </p:sp>
      <p:sp>
        <p:nvSpPr>
          <p:cNvPr id="11" name="TextBox 10">
            <a:extLst>
              <a:ext uri="{FF2B5EF4-FFF2-40B4-BE49-F238E27FC236}">
                <a16:creationId xmlns:a16="http://schemas.microsoft.com/office/drawing/2014/main" id="{ECACC9E7-2DC0-4CDB-AA63-B4E306A9A631}"/>
              </a:ext>
            </a:extLst>
          </p:cNvPr>
          <p:cNvSpPr txBox="1"/>
          <p:nvPr/>
        </p:nvSpPr>
        <p:spPr>
          <a:xfrm>
            <a:off x="8185720" y="1495402"/>
            <a:ext cx="3848472" cy="707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 </a:t>
            </a:r>
          </a:p>
        </p:txBody>
      </p:sp>
      <p:sp>
        <p:nvSpPr>
          <p:cNvPr id="12" name="TextBox 11">
            <a:extLst>
              <a:ext uri="{FF2B5EF4-FFF2-40B4-BE49-F238E27FC236}">
                <a16:creationId xmlns:a16="http://schemas.microsoft.com/office/drawing/2014/main" id="{BCB329B3-67D6-4564-9646-8EA040F99229}"/>
              </a:ext>
            </a:extLst>
          </p:cNvPr>
          <p:cNvSpPr txBox="1"/>
          <p:nvPr/>
        </p:nvSpPr>
        <p:spPr>
          <a:xfrm>
            <a:off x="451792" y="4341975"/>
            <a:ext cx="5375920" cy="193899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empty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p:txBody>
      </p:sp>
      <p:sp>
        <p:nvSpPr>
          <p:cNvPr id="10" name="TextBox 9">
            <a:extLst>
              <a:ext uri="{FF2B5EF4-FFF2-40B4-BE49-F238E27FC236}">
                <a16:creationId xmlns:a16="http://schemas.microsoft.com/office/drawing/2014/main" id="{B4990477-C70A-418B-8B1E-4F779B769169}"/>
              </a:ext>
            </a:extLst>
          </p:cNvPr>
          <p:cNvSpPr txBox="1"/>
          <p:nvPr/>
        </p:nvSpPr>
        <p:spPr>
          <a:xfrm>
            <a:off x="5940128" y="4033381"/>
            <a:ext cx="6048672" cy="224676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pred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while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true</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pred(t))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p:txBody>
      </p:sp>
    </p:spTree>
    <p:extLst>
      <p:ext uri="{BB962C8B-B14F-4D97-AF65-F5344CB8AC3E}">
        <p14:creationId xmlns:p14="http://schemas.microsoft.com/office/powerpoint/2010/main" val="800372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080" y="842506"/>
            <a:ext cx="4429500" cy="503476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217" name="Rectangle 1"/>
          <p:cNvSpPr>
            <a:spLocks noGrp="1" noChangeArrowheads="1"/>
          </p:cNvSpPr>
          <p:nvPr>
            <p:ph type="title"/>
          </p:nvPr>
        </p:nvSpPr>
        <p:spPr>
          <a:xfrm>
            <a:off x="0" y="273630"/>
            <a:ext cx="12192000" cy="707099"/>
          </a:xfrm>
          <a:ln/>
        </p:spPr>
        <p:txBody>
          <a:bodyPr vert="horz" wrap="square" lIns="91440" tIns="35203" rIns="91440" bIns="45720" numCol="1" anchor="b" anchorCtr="0" compatLnSpc="1">
            <a:prstTxWarp prst="textNoShape">
              <a:avLst/>
            </a:prstTxWarp>
          </a:bodyPr>
          <a:lstStyle/>
          <a:p>
            <a:r>
              <a:rPr lang="en-US" dirty="0"/>
              <a:t>Push-based model for query compilation</a:t>
            </a:r>
            <a:endParaRPr lang="el-GR" dirty="0"/>
          </a:p>
        </p:txBody>
      </p:sp>
      <p:sp>
        <p:nvSpPr>
          <p:cNvPr id="9218" name="Rectangle 2"/>
          <p:cNvSpPr>
            <a:spLocks noGrp="1" noChangeArrowheads="1"/>
          </p:cNvSpPr>
          <p:nvPr>
            <p:ph idx="1"/>
          </p:nvPr>
        </p:nvSpPr>
        <p:spPr>
          <a:xfrm>
            <a:off x="6445960" y="1124744"/>
            <a:ext cx="5542840" cy="3977698"/>
          </a:xfrm>
          <a:ln/>
        </p:spPr>
        <p:txBody>
          <a:bodyPr/>
          <a:lstStyle/>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Data pushed up the pipeline</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dirty="0"/>
          </a:p>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Materializing only at </a:t>
            </a:r>
            <a:r>
              <a:rPr lang="en-US" i="1" dirty="0"/>
              <a:t>pipeline breakers</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r>
              <a:rPr lang="en-US" dirty="0"/>
              <a:t>No function calls in loops =&gt; Compiler distributes data to registers and increases cache reuse. </a:t>
            </a:r>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i="1" dirty="0"/>
          </a:p>
          <a:p>
            <a:pPr marL="555122" indent="-457200">
              <a:buSzPct val="45000"/>
              <a:buFont typeface="Wingdings" pitchFamily="2" charset="2"/>
              <a:buChar char="q"/>
              <a:tabLst>
                <a:tab pos="656650" algn="l"/>
                <a:tab pos="1313299" algn="l"/>
                <a:tab pos="1969949" algn="l"/>
                <a:tab pos="2626599" algn="l"/>
                <a:tab pos="3283248" algn="l"/>
                <a:tab pos="3939898" algn="l"/>
              </a:tabLst>
            </a:pPr>
            <a:endParaRPr lang="en-US" dirty="0"/>
          </a:p>
          <a:p>
            <a:pPr marL="97922" indent="0">
              <a:buSzPct val="45000"/>
              <a:buNone/>
              <a:tabLst>
                <a:tab pos="656650" algn="l"/>
                <a:tab pos="1313299" algn="l"/>
                <a:tab pos="1969949" algn="l"/>
                <a:tab pos="2626599" algn="l"/>
                <a:tab pos="3283248" algn="l"/>
                <a:tab pos="3939898" algn="l"/>
              </a:tabLst>
            </a:pPr>
            <a:endParaRPr lang="en-US" dirty="0"/>
          </a:p>
          <a:p>
            <a:pPr marL="391686" indent="-293764">
              <a:buSzPct val="45000"/>
              <a:buNone/>
              <a:tabLst>
                <a:tab pos="656650" algn="l"/>
                <a:tab pos="1313299" algn="l"/>
                <a:tab pos="1969949" algn="l"/>
                <a:tab pos="2626599" algn="l"/>
                <a:tab pos="3283248" algn="l"/>
                <a:tab pos="3939898" algn="l"/>
              </a:tabLst>
            </a:pPr>
            <a:endParaRPr lang="en-US" dirty="0"/>
          </a:p>
        </p:txBody>
      </p:sp>
      <p:sp>
        <p:nvSpPr>
          <p:cNvPr id="3" name="Slide Number Placeholder 2"/>
          <p:cNvSpPr>
            <a:spLocks noGrp="1"/>
          </p:cNvSpPr>
          <p:nvPr>
            <p:ph type="sldNum" sz="quarter" idx="12"/>
          </p:nvPr>
        </p:nvSpPr>
        <p:spPr/>
        <p:txBody>
          <a:bodyPr/>
          <a:lstStyle/>
          <a:p>
            <a:fld id="{35B54189-C436-47D0-AC37-8484B13A8E13}" type="slidenum">
              <a:rPr lang="en-US" smtClean="0"/>
              <a:pPr/>
              <a:t>70</a:t>
            </a:fld>
            <a:endParaRPr lang="en-US"/>
          </a:p>
        </p:txBody>
      </p:sp>
      <p:sp>
        <p:nvSpPr>
          <p:cNvPr id="7" name="Rectangle 6"/>
          <p:cNvSpPr/>
          <p:nvPr/>
        </p:nvSpPr>
        <p:spPr>
          <a:xfrm>
            <a:off x="0" y="5877272"/>
            <a:ext cx="12192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Execute without “spilling data to memory”</a:t>
            </a:r>
          </a:p>
        </p:txBody>
      </p:sp>
    </p:spTree>
    <p:extLst>
      <p:ext uri="{BB962C8B-B14F-4D97-AF65-F5344CB8AC3E}">
        <p14:creationId xmlns:p14="http://schemas.microsoft.com/office/powerpoint/2010/main" val="282768995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99D55B11-8E43-48E5-898F-1A5762951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0" y="2852936"/>
            <a:ext cx="5764750" cy="3707047"/>
          </a:xfrm>
          <a:prstGeom prst="rect">
            <a:avLst/>
          </a:prstGeom>
        </p:spPr>
      </p:pic>
      <p:sp>
        <p:nvSpPr>
          <p:cNvPr id="2" name="Title 1"/>
          <p:cNvSpPr>
            <a:spLocks noGrp="1"/>
          </p:cNvSpPr>
          <p:nvPr>
            <p:ph type="title"/>
          </p:nvPr>
        </p:nvSpPr>
        <p:spPr/>
        <p:txBody>
          <a:bodyPr/>
          <a:lstStyle/>
          <a:p>
            <a:pPr algn="l"/>
            <a:r>
              <a:rPr lang="en-US" dirty="0"/>
              <a:t>The Catch</a:t>
            </a:r>
          </a:p>
        </p:txBody>
      </p:sp>
      <p:sp>
        <p:nvSpPr>
          <p:cNvPr id="3" name="Content Placeholder 2"/>
          <p:cNvSpPr>
            <a:spLocks noGrp="1"/>
          </p:cNvSpPr>
          <p:nvPr>
            <p:ph idx="1"/>
          </p:nvPr>
        </p:nvSpPr>
        <p:spPr>
          <a:xfrm>
            <a:off x="3949558" y="440546"/>
            <a:ext cx="7632842" cy="518119"/>
          </a:xfrm>
        </p:spPr>
        <p:txBody>
          <a:bodyPr/>
          <a:lstStyle/>
          <a:p>
            <a:pPr marL="0" indent="0" algn="ctr">
              <a:buNone/>
            </a:pPr>
            <a:r>
              <a:rPr lang="en-US" sz="2400" b="1" dirty="0">
                <a:latin typeface="Consolas" panose="020B0609020204030204" pitchFamily="49" charset="0"/>
                <a:cs typeface="Consolas" panose="020B0609020204030204" pitchFamily="49" charset="0"/>
              </a:rPr>
              <a:t>select </a:t>
            </a:r>
            <a:r>
              <a:rPr lang="en-US" sz="2400" b="1" dirty="0" err="1">
                <a:latin typeface="Consolas" panose="020B0609020204030204" pitchFamily="49" charset="0"/>
                <a:cs typeface="Consolas" panose="020B0609020204030204" pitchFamily="49" charset="0"/>
              </a:rPr>
              <a:t>d_tax</a:t>
            </a:r>
            <a:r>
              <a:rPr lang="en-US" sz="2400" b="1" dirty="0">
                <a:latin typeface="Consolas" panose="020B0609020204030204" pitchFamily="49" charset="0"/>
                <a:cs typeface="Consolas" panose="020B0609020204030204" pitchFamily="49" charset="0"/>
              </a:rPr>
              <a:t> from warehouse, district where </a:t>
            </a:r>
            <a:r>
              <a:rPr lang="en-US" sz="2400" b="1" dirty="0" err="1">
                <a:latin typeface="Consolas" panose="020B0609020204030204" pitchFamily="49" charset="0"/>
                <a:cs typeface="Consolas" panose="020B0609020204030204" pitchFamily="49" charset="0"/>
              </a:rPr>
              <a:t>w_id</a:t>
            </a:r>
            <a:r>
              <a:rPr lang="en-US" sz="2400" b="1" dirty="0">
                <a:latin typeface="Consolas" panose="020B0609020204030204" pitchFamily="49" charset="0"/>
                <a:cs typeface="Consolas" panose="020B0609020204030204" pitchFamily="49" charset="0"/>
              </a:rPr>
              <a:t>=</a:t>
            </a:r>
            <a:r>
              <a:rPr lang="en-US" sz="2400" b="1" dirty="0" err="1">
                <a:latin typeface="Consolas" panose="020B0609020204030204" pitchFamily="49" charset="0"/>
                <a:cs typeface="Consolas" panose="020B0609020204030204" pitchFamily="49" charset="0"/>
              </a:rPr>
              <a:t>d_w_id</a:t>
            </a:r>
            <a:r>
              <a:rPr lang="en-US" sz="2400" b="1" dirty="0">
                <a:latin typeface="Consolas" panose="020B0609020204030204" pitchFamily="49" charset="0"/>
                <a:cs typeface="Consolas" panose="020B0609020204030204" pitchFamily="49" charset="0"/>
              </a:rPr>
              <a:t> and </a:t>
            </a:r>
            <a:r>
              <a:rPr lang="en-US" sz="2400" b="1" dirty="0" err="1">
                <a:latin typeface="Consolas" panose="020B0609020204030204" pitchFamily="49" charset="0"/>
                <a:cs typeface="Consolas" panose="020B0609020204030204" pitchFamily="49" charset="0"/>
              </a:rPr>
              <a:t>w_zip</a:t>
            </a:r>
            <a:r>
              <a:rPr lang="en-US" sz="2400" b="1" dirty="0">
                <a:latin typeface="Consolas" panose="020B0609020204030204" pitchFamily="49" charset="0"/>
                <a:cs typeface="Consolas" panose="020B0609020204030204" pitchFamily="49" charset="0"/>
              </a:rPr>
              <a:t>='…'</a:t>
            </a:r>
          </a:p>
        </p:txBody>
      </p:sp>
      <p:sp>
        <p:nvSpPr>
          <p:cNvPr id="4" name="Slide Number Placeholder 3"/>
          <p:cNvSpPr>
            <a:spLocks noGrp="1"/>
          </p:cNvSpPr>
          <p:nvPr>
            <p:ph type="sldNum" sz="quarter" idx="12"/>
          </p:nvPr>
        </p:nvSpPr>
        <p:spPr>
          <a:xfrm>
            <a:off x="8760296" y="6203949"/>
            <a:ext cx="3251200" cy="476250"/>
          </a:xfrm>
        </p:spPr>
        <p:txBody>
          <a:bodyPr/>
          <a:lstStyle/>
          <a:p>
            <a:fld id="{35B54189-C436-47D0-AC37-8484B13A8E13}" type="slidenum">
              <a:rPr lang="en-US" smtClean="0"/>
              <a:pPr/>
              <a:t>71</a:t>
            </a:fld>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18435C8-5672-4711-A37A-22D34218DD7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9" name="Rectangle 8">
                <a:extLst>
                  <a:ext uri="{FF2B5EF4-FFF2-40B4-BE49-F238E27FC236}">
                    <a16:creationId xmlns:a16="http://schemas.microsoft.com/office/drawing/2014/main" id="{818435C8-5672-4711-A37A-22D34218DD7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C56F909-B4A7-4F4F-B528-E9418226EA99}"/>
                  </a:ext>
                </a:extLst>
              </p:cNvPr>
              <p:cNvSpPr/>
              <p:nvPr/>
            </p:nvSpPr>
            <p:spPr>
              <a:xfrm>
                <a:off x="6960096" y="3429000"/>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0" name="Rectangle 9">
                <a:extLst>
                  <a:ext uri="{FF2B5EF4-FFF2-40B4-BE49-F238E27FC236}">
                    <a16:creationId xmlns:a16="http://schemas.microsoft.com/office/drawing/2014/main" id="{9C56F909-B4A7-4F4F-B528-E9418226EA99}"/>
                  </a:ext>
                </a:extLst>
              </p:cNvPr>
              <p:cNvSpPr>
                <a:spLocks noRot="1" noChangeAspect="1" noMove="1" noResize="1" noEditPoints="1" noAdjustHandles="1" noChangeArrowheads="1" noChangeShapeType="1" noTextEdit="1"/>
              </p:cNvSpPr>
              <p:nvPr/>
            </p:nvSpPr>
            <p:spPr>
              <a:xfrm>
                <a:off x="6960096" y="3429000"/>
                <a:ext cx="1152128" cy="576064"/>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A58799F-4160-44FB-B1E3-5608CC3AE26D}"/>
                  </a:ext>
                </a:extLst>
              </p:cNvPr>
              <p:cNvSpPr/>
              <p:nvPr/>
            </p:nvSpPr>
            <p:spPr>
              <a:xfrm>
                <a:off x="10272466" y="5077051"/>
                <a:ext cx="1224129"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𝑑𝑖𝑠𝑡𝑟𝑖𝑐𝑡</m:t>
                      </m:r>
                    </m:oMath>
                  </m:oMathPara>
                </a14:m>
                <a:endParaRPr lang="en-GB" sz="1200" dirty="0">
                  <a:solidFill>
                    <a:prstClr val="white"/>
                  </a:solidFill>
                </a:endParaRPr>
              </a:p>
            </p:txBody>
          </p:sp>
        </mc:Choice>
        <mc:Fallback xmlns="">
          <p:sp>
            <p:nvSpPr>
              <p:cNvPr id="15" name="Rectangle 14">
                <a:extLst>
                  <a:ext uri="{FF2B5EF4-FFF2-40B4-BE49-F238E27FC236}">
                    <a16:creationId xmlns:a16="http://schemas.microsoft.com/office/drawing/2014/main" id="{6A58799F-4160-44FB-B1E3-5608CC3AE26D}"/>
                  </a:ext>
                </a:extLst>
              </p:cNvPr>
              <p:cNvSpPr>
                <a:spLocks noRot="1" noChangeAspect="1" noMove="1" noResize="1" noEditPoints="1" noAdjustHandles="1" noChangeArrowheads="1" noChangeShapeType="1" noTextEdit="1"/>
              </p:cNvSpPr>
              <p:nvPr/>
            </p:nvSpPr>
            <p:spPr>
              <a:xfrm>
                <a:off x="10272466" y="5077051"/>
                <a:ext cx="1224129" cy="576064"/>
              </a:xfrm>
              <a:prstGeom prst="rect">
                <a:avLst/>
              </a:prstGeom>
              <a:blipFill>
                <a:blip r:embed="rId6"/>
                <a:stretch>
                  <a:fillRect l="-34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A4F7A77-1383-49C9-A5E8-EF12E2066E66}"/>
                  </a:ext>
                </a:extLst>
              </p:cNvPr>
              <p:cNvSpPr/>
              <p:nvPr/>
            </p:nvSpPr>
            <p:spPr>
              <a:xfrm>
                <a:off x="7968208" y="1533932"/>
                <a:ext cx="2088232" cy="612593"/>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GB" sz="2800" i="1" smtClean="0">
                              <a:solidFill>
                                <a:schemeClr val="tx1"/>
                              </a:solidFill>
                              <a:latin typeface="Cambria Math" panose="02040503050406030204" pitchFamily="18" charset="0"/>
                            </a:rPr>
                            <m:t>⋈</m:t>
                          </m:r>
                        </m:e>
                        <m: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𝑖𝑑</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𝑖𝑑</m:t>
                          </m:r>
                          <m:r>
                            <a:rPr lang="en-US" sz="2800" b="0" i="1" smtClean="0">
                              <a:solidFill>
                                <a:schemeClr val="tx1"/>
                              </a:solidFill>
                              <a:latin typeface="Cambria Math" panose="02040503050406030204" pitchFamily="18" charset="0"/>
                            </a:rPr>
                            <m:t> </m:t>
                          </m:r>
                        </m:sub>
                      </m:sSub>
                    </m:oMath>
                  </m:oMathPara>
                </a14:m>
                <a:endParaRPr lang="en-GB" sz="2800" dirty="0">
                  <a:solidFill>
                    <a:schemeClr val="tx1"/>
                  </a:solidFill>
                </a:endParaRPr>
              </a:p>
            </p:txBody>
          </p:sp>
        </mc:Choice>
        <mc:Fallback xmlns="">
          <p:sp>
            <p:nvSpPr>
              <p:cNvPr id="17" name="Rectangle 16">
                <a:extLst>
                  <a:ext uri="{FF2B5EF4-FFF2-40B4-BE49-F238E27FC236}">
                    <a16:creationId xmlns:a16="http://schemas.microsoft.com/office/drawing/2014/main" id="{AA4F7A77-1383-49C9-A5E8-EF12E2066E66}"/>
                  </a:ext>
                </a:extLst>
              </p:cNvPr>
              <p:cNvSpPr>
                <a:spLocks noRot="1" noChangeAspect="1" noMove="1" noResize="1" noEditPoints="1" noAdjustHandles="1" noChangeArrowheads="1" noChangeShapeType="1" noTextEdit="1"/>
              </p:cNvSpPr>
              <p:nvPr/>
            </p:nvSpPr>
            <p:spPr>
              <a:xfrm>
                <a:off x="7968208" y="1533932"/>
                <a:ext cx="2088232" cy="612593"/>
              </a:xfrm>
              <a:prstGeom prst="rect">
                <a:avLst/>
              </a:prstGeom>
              <a:blipFill>
                <a:blip r:embed="rId7"/>
                <a:stretch>
                  <a:fillRect/>
                </a:stretch>
              </a:blipFill>
            </p:spPr>
            <p:txBody>
              <a:bodyPr/>
              <a:lstStyle/>
              <a:p>
                <a:r>
                  <a:rPr lang="en-CH">
                    <a:noFill/>
                  </a:rPr>
                  <a:t> </a:t>
                </a:r>
              </a:p>
            </p:txBody>
          </p:sp>
        </mc:Fallback>
      </mc:AlternateContent>
      <p:cxnSp>
        <p:nvCxnSpPr>
          <p:cNvPr id="20" name="Straight Connector 19">
            <a:extLst>
              <a:ext uri="{FF2B5EF4-FFF2-40B4-BE49-F238E27FC236}">
                <a16:creationId xmlns:a16="http://schemas.microsoft.com/office/drawing/2014/main" id="{0267CD27-7039-4CF1-A886-ECFC128DC36E}"/>
              </a:ext>
            </a:extLst>
          </p:cNvPr>
          <p:cNvCxnSpPr>
            <a:cxnSpLocks/>
            <a:endCxn id="10" idx="0"/>
          </p:cNvCxnSpPr>
          <p:nvPr/>
        </p:nvCxnSpPr>
        <p:spPr>
          <a:xfrm flipH="1">
            <a:off x="7536160" y="2109996"/>
            <a:ext cx="1466520" cy="131900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20D4A9-E2A7-4F4A-9A5F-B3C4AE0814CB}"/>
              </a:ext>
            </a:extLst>
          </p:cNvPr>
          <p:cNvCxnSpPr>
            <a:cxnSpLocks/>
          </p:cNvCxnSpPr>
          <p:nvPr/>
        </p:nvCxnSpPr>
        <p:spPr>
          <a:xfrm>
            <a:off x="7392144" y="4046591"/>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FDAC040-60BD-4305-8BCE-1BAF85FE3243}"/>
              </a:ext>
            </a:extLst>
          </p:cNvPr>
          <p:cNvCxnSpPr>
            <a:cxnSpLocks/>
            <a:stCxn id="17" idx="2"/>
          </p:cNvCxnSpPr>
          <p:nvPr/>
        </p:nvCxnSpPr>
        <p:spPr>
          <a:xfrm>
            <a:off x="9012324" y="2146525"/>
            <a:ext cx="1818706" cy="135754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314A225-47A3-47FC-A781-D28039DE9C15}"/>
              </a:ext>
            </a:extLst>
          </p:cNvPr>
          <p:cNvCxnSpPr>
            <a:cxnSpLocks/>
          </p:cNvCxnSpPr>
          <p:nvPr/>
        </p:nvCxnSpPr>
        <p:spPr>
          <a:xfrm>
            <a:off x="10848528" y="3501008"/>
            <a:ext cx="0" cy="15372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E935333-2C08-4FF6-A280-F07F6D45A3B0}"/>
              </a:ext>
            </a:extLst>
          </p:cNvPr>
          <p:cNvSpPr/>
          <p:nvPr/>
        </p:nvSpPr>
        <p:spPr>
          <a:xfrm>
            <a:off x="47328" y="2996952"/>
            <a:ext cx="5566775" cy="372452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32" name="Straight Connector 31">
            <a:extLst>
              <a:ext uri="{FF2B5EF4-FFF2-40B4-BE49-F238E27FC236}">
                <a16:creationId xmlns:a16="http://schemas.microsoft.com/office/drawing/2014/main" id="{2CFA2A88-57CA-49DD-8F13-83F610C7ECC6}"/>
              </a:ext>
            </a:extLst>
          </p:cNvPr>
          <p:cNvCxnSpPr>
            <a:cxnSpLocks/>
          </p:cNvCxnSpPr>
          <p:nvPr/>
        </p:nvCxnSpPr>
        <p:spPr>
          <a:xfrm flipV="1">
            <a:off x="5609442" y="3994093"/>
            <a:ext cx="1350654" cy="791936"/>
          </a:xfrm>
          <a:prstGeom prst="line">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C8CEB0A-22F5-4479-AA39-D0E5708E7392}"/>
              </a:ext>
            </a:extLst>
          </p:cNvPr>
          <p:cNvCxnSpPr>
            <a:cxnSpLocks/>
            <a:stCxn id="9" idx="1"/>
          </p:cNvCxnSpPr>
          <p:nvPr/>
        </p:nvCxnSpPr>
        <p:spPr>
          <a:xfrm flipH="1" flipV="1">
            <a:off x="5591944" y="5157192"/>
            <a:ext cx="936106" cy="144016"/>
          </a:xfrm>
          <a:prstGeom prst="line">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0312933-94CD-4A00-8750-6E2FF59885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9" y="1184284"/>
            <a:ext cx="5472608" cy="1596644"/>
          </a:xfrm>
          <a:prstGeom prst="rect">
            <a:avLst/>
          </a:prstGeom>
        </p:spPr>
      </p:pic>
    </p:spTree>
    <p:extLst>
      <p:ext uri="{BB962C8B-B14F-4D97-AF65-F5344CB8AC3E}">
        <p14:creationId xmlns:p14="http://schemas.microsoft.com/office/powerpoint/2010/main" val="11203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(more)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72</a:t>
            </a:fld>
            <a:endParaRPr lang="en-US"/>
          </a:p>
        </p:txBody>
      </p:sp>
      <p:pic>
        <p:nvPicPr>
          <p:cNvPr id="5" name="Picture 4"/>
          <p:cNvPicPr>
            <a:picLocks noChangeAspect="1"/>
          </p:cNvPicPr>
          <p:nvPr/>
        </p:nvPicPr>
        <p:blipFill rotWithShape="1">
          <a:blip r:embed="rId3"/>
          <a:srcRect t="40882" b="36868"/>
          <a:stretch/>
        </p:blipFill>
        <p:spPr>
          <a:xfrm>
            <a:off x="47917" y="2839243"/>
            <a:ext cx="6157890" cy="3528393"/>
          </a:xfrm>
          <a:prstGeom prst="rect">
            <a:avLst/>
          </a:prstGeom>
        </p:spPr>
      </p:pic>
      <p:pic>
        <p:nvPicPr>
          <p:cNvPr id="8" name="Picture 7">
            <a:extLst>
              <a:ext uri="{FF2B5EF4-FFF2-40B4-BE49-F238E27FC236}">
                <a16:creationId xmlns:a16="http://schemas.microsoft.com/office/drawing/2014/main" id="{D422DECD-43C9-474B-B9A2-A063D0033A00}"/>
              </a:ext>
            </a:extLst>
          </p:cNvPr>
          <p:cNvPicPr>
            <a:picLocks noChangeAspect="1"/>
          </p:cNvPicPr>
          <p:nvPr/>
        </p:nvPicPr>
        <p:blipFill rotWithShape="1">
          <a:blip r:embed="rId3"/>
          <a:srcRect b="59119"/>
          <a:stretch/>
        </p:blipFill>
        <p:spPr>
          <a:xfrm>
            <a:off x="180252" y="1209505"/>
            <a:ext cx="5187854" cy="1434254"/>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287DB92-4079-4E2E-9538-615ADEF60CD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10" name="Rectangle 9">
                <a:extLst>
                  <a:ext uri="{FF2B5EF4-FFF2-40B4-BE49-F238E27FC236}">
                    <a16:creationId xmlns:a16="http://schemas.microsoft.com/office/drawing/2014/main" id="{3287DB92-4079-4E2E-9538-615ADEF60CD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DE98A8-EE85-4A95-95B6-F409B77D4510}"/>
                  </a:ext>
                </a:extLst>
              </p:cNvPr>
              <p:cNvSpPr/>
              <p:nvPr/>
            </p:nvSpPr>
            <p:spPr>
              <a:xfrm>
                <a:off x="6960096" y="3429000"/>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1" name="Rectangle 10">
                <a:extLst>
                  <a:ext uri="{FF2B5EF4-FFF2-40B4-BE49-F238E27FC236}">
                    <a16:creationId xmlns:a16="http://schemas.microsoft.com/office/drawing/2014/main" id="{B7DE98A8-EE85-4A95-95B6-F409B77D4510}"/>
                  </a:ext>
                </a:extLst>
              </p:cNvPr>
              <p:cNvSpPr>
                <a:spLocks noRot="1" noChangeAspect="1" noMove="1" noResize="1" noEditPoints="1" noAdjustHandles="1" noChangeArrowheads="1" noChangeShapeType="1" noTextEdit="1"/>
              </p:cNvSpPr>
              <p:nvPr/>
            </p:nvSpPr>
            <p:spPr>
              <a:xfrm>
                <a:off x="6960096" y="3429000"/>
                <a:ext cx="1152128" cy="576064"/>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9E9728C-45BD-41BE-9367-EA30751F6BF1}"/>
                  </a:ext>
                </a:extLst>
              </p:cNvPr>
              <p:cNvSpPr/>
              <p:nvPr/>
            </p:nvSpPr>
            <p:spPr>
              <a:xfrm>
                <a:off x="10272466" y="5077051"/>
                <a:ext cx="1224129"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𝑑𝑖𝑠𝑡𝑟𝑖𝑐𝑡</m:t>
                      </m:r>
                    </m:oMath>
                  </m:oMathPara>
                </a14:m>
                <a:endParaRPr lang="en-GB" sz="1200" dirty="0">
                  <a:solidFill>
                    <a:prstClr val="white"/>
                  </a:solidFill>
                </a:endParaRPr>
              </a:p>
            </p:txBody>
          </p:sp>
        </mc:Choice>
        <mc:Fallback xmlns="">
          <p:sp>
            <p:nvSpPr>
              <p:cNvPr id="12" name="Rectangle 11">
                <a:extLst>
                  <a:ext uri="{FF2B5EF4-FFF2-40B4-BE49-F238E27FC236}">
                    <a16:creationId xmlns:a16="http://schemas.microsoft.com/office/drawing/2014/main" id="{39E9728C-45BD-41BE-9367-EA30751F6BF1}"/>
                  </a:ext>
                </a:extLst>
              </p:cNvPr>
              <p:cNvSpPr>
                <a:spLocks noRot="1" noChangeAspect="1" noMove="1" noResize="1" noEditPoints="1" noAdjustHandles="1" noChangeArrowheads="1" noChangeShapeType="1" noTextEdit="1"/>
              </p:cNvSpPr>
              <p:nvPr/>
            </p:nvSpPr>
            <p:spPr>
              <a:xfrm>
                <a:off x="10272466" y="5077051"/>
                <a:ext cx="1224129" cy="576064"/>
              </a:xfrm>
              <a:prstGeom prst="rect">
                <a:avLst/>
              </a:prstGeom>
              <a:blipFill>
                <a:blip r:embed="rId6"/>
                <a:stretch>
                  <a:fillRect l="-34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1ECDB96-BBDA-4D21-8269-A96C5C8D30BA}"/>
                  </a:ext>
                </a:extLst>
              </p:cNvPr>
              <p:cNvSpPr/>
              <p:nvPr/>
            </p:nvSpPr>
            <p:spPr>
              <a:xfrm>
                <a:off x="7968208" y="1533932"/>
                <a:ext cx="2088232" cy="612593"/>
              </a:xfrm>
              <a:prstGeom prst="rect">
                <a:avLst/>
              </a:prstGeom>
              <a:solidFill>
                <a:srgbClr val="FFC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GB" sz="2800" i="1" smtClean="0">
                              <a:solidFill>
                                <a:schemeClr val="tx1"/>
                              </a:solidFill>
                              <a:latin typeface="Cambria Math" panose="02040503050406030204" pitchFamily="18" charset="0"/>
                            </a:rPr>
                            <m:t>⋈</m:t>
                          </m:r>
                        </m:e>
                        <m: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𝑖𝑑</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𝑖𝑑</m:t>
                          </m:r>
                          <m:r>
                            <a:rPr lang="en-US" sz="2800" b="0" i="1" smtClean="0">
                              <a:solidFill>
                                <a:schemeClr val="tx1"/>
                              </a:solidFill>
                              <a:latin typeface="Cambria Math" panose="02040503050406030204" pitchFamily="18" charset="0"/>
                            </a:rPr>
                            <m:t> </m:t>
                          </m:r>
                        </m:sub>
                      </m:sSub>
                    </m:oMath>
                  </m:oMathPara>
                </a14:m>
                <a:endParaRPr lang="en-GB" sz="2800" dirty="0">
                  <a:solidFill>
                    <a:schemeClr val="tx1"/>
                  </a:solidFill>
                </a:endParaRPr>
              </a:p>
            </p:txBody>
          </p:sp>
        </mc:Choice>
        <mc:Fallback xmlns="">
          <p:sp>
            <p:nvSpPr>
              <p:cNvPr id="13" name="Rectangle 12">
                <a:extLst>
                  <a:ext uri="{FF2B5EF4-FFF2-40B4-BE49-F238E27FC236}">
                    <a16:creationId xmlns:a16="http://schemas.microsoft.com/office/drawing/2014/main" id="{71ECDB96-BBDA-4D21-8269-A96C5C8D30BA}"/>
                  </a:ext>
                </a:extLst>
              </p:cNvPr>
              <p:cNvSpPr>
                <a:spLocks noRot="1" noChangeAspect="1" noMove="1" noResize="1" noEditPoints="1" noAdjustHandles="1" noChangeArrowheads="1" noChangeShapeType="1" noTextEdit="1"/>
              </p:cNvSpPr>
              <p:nvPr/>
            </p:nvSpPr>
            <p:spPr>
              <a:xfrm>
                <a:off x="7968208" y="1533932"/>
                <a:ext cx="2088232" cy="612593"/>
              </a:xfrm>
              <a:prstGeom prst="rect">
                <a:avLst/>
              </a:prstGeom>
              <a:blipFill>
                <a:blip r:embed="rId7"/>
                <a:stretch>
                  <a:fillRect/>
                </a:stretch>
              </a:blipFill>
            </p:spPr>
            <p:txBody>
              <a:bodyPr/>
              <a:lstStyle/>
              <a:p>
                <a:r>
                  <a:rPr lang="en-CH">
                    <a:noFill/>
                  </a:rPr>
                  <a:t> </a:t>
                </a:r>
              </a:p>
            </p:txBody>
          </p:sp>
        </mc:Fallback>
      </mc:AlternateContent>
      <p:cxnSp>
        <p:nvCxnSpPr>
          <p:cNvPr id="14" name="Straight Connector 13">
            <a:extLst>
              <a:ext uri="{FF2B5EF4-FFF2-40B4-BE49-F238E27FC236}">
                <a16:creationId xmlns:a16="http://schemas.microsoft.com/office/drawing/2014/main" id="{D925C522-1B37-4BBB-8521-5DA15D407509}"/>
              </a:ext>
            </a:extLst>
          </p:cNvPr>
          <p:cNvCxnSpPr>
            <a:cxnSpLocks/>
            <a:endCxn id="11" idx="0"/>
          </p:cNvCxnSpPr>
          <p:nvPr/>
        </p:nvCxnSpPr>
        <p:spPr>
          <a:xfrm flipH="1">
            <a:off x="7536160" y="2109996"/>
            <a:ext cx="1466520" cy="131900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46E4DB-42B0-49D4-A861-DE731EFD5F38}"/>
              </a:ext>
            </a:extLst>
          </p:cNvPr>
          <p:cNvCxnSpPr>
            <a:cxnSpLocks/>
          </p:cNvCxnSpPr>
          <p:nvPr/>
        </p:nvCxnSpPr>
        <p:spPr>
          <a:xfrm>
            <a:off x="7392144" y="4046591"/>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D533DB-C5C7-4BA0-A6DC-D5C4CA21ED06}"/>
              </a:ext>
            </a:extLst>
          </p:cNvPr>
          <p:cNvCxnSpPr>
            <a:cxnSpLocks/>
            <a:stCxn id="13" idx="2"/>
          </p:cNvCxnSpPr>
          <p:nvPr/>
        </p:nvCxnSpPr>
        <p:spPr>
          <a:xfrm>
            <a:off x="9012324" y="2146525"/>
            <a:ext cx="1818706" cy="135754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DA245F-6E39-41CA-B4A9-EB3BB60A345C}"/>
              </a:ext>
            </a:extLst>
          </p:cNvPr>
          <p:cNvCxnSpPr>
            <a:cxnSpLocks/>
          </p:cNvCxnSpPr>
          <p:nvPr/>
        </p:nvCxnSpPr>
        <p:spPr>
          <a:xfrm>
            <a:off x="10848528" y="3501008"/>
            <a:ext cx="0" cy="15372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39DFB17-E848-4B19-B4F8-2B810B5BC0C2}"/>
              </a:ext>
            </a:extLst>
          </p:cNvPr>
          <p:cNvSpPr txBox="1">
            <a:spLocks/>
          </p:cNvSpPr>
          <p:nvPr/>
        </p:nvSpPr>
        <p:spPr bwMode="auto">
          <a:xfrm>
            <a:off x="3949558" y="440546"/>
            <a:ext cx="7632842" cy="518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400" b="1" kern="0">
                <a:latin typeface="Consolas" panose="020B0609020204030204" pitchFamily="49" charset="0"/>
                <a:cs typeface="Consolas" panose="020B0609020204030204" pitchFamily="49" charset="0"/>
              </a:rPr>
              <a:t>select d_tax from warehouse, district where w_id=d_w_id and w_zip='…'</a:t>
            </a:r>
            <a:endParaRPr lang="en-US" sz="2400" b="1" kern="0" dirty="0">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53ED275-4373-4C44-86ED-AD1893FAA322}"/>
              </a:ext>
            </a:extLst>
          </p:cNvPr>
          <p:cNvSpPr/>
          <p:nvPr/>
        </p:nvSpPr>
        <p:spPr>
          <a:xfrm>
            <a:off x="47328" y="2708920"/>
            <a:ext cx="6093789" cy="3600400"/>
          </a:xfrm>
          <a:prstGeom prst="rect">
            <a:avLst/>
          </a:prstGeom>
          <a:solidFill>
            <a:srgbClr val="FF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95030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(Even more!)</a:t>
            </a:r>
          </a:p>
        </p:txBody>
      </p:sp>
      <p:sp>
        <p:nvSpPr>
          <p:cNvPr id="4" name="Slide Number Placeholder 3"/>
          <p:cNvSpPr>
            <a:spLocks noGrp="1"/>
          </p:cNvSpPr>
          <p:nvPr>
            <p:ph type="sldNum" sz="quarter" idx="12"/>
          </p:nvPr>
        </p:nvSpPr>
        <p:spPr/>
        <p:txBody>
          <a:bodyPr/>
          <a:lstStyle/>
          <a:p>
            <a:fld id="{35B54189-C436-47D0-AC37-8484B13A8E13}" type="slidenum">
              <a:rPr lang="en-US" smtClean="0"/>
              <a:pPr/>
              <a:t>73</a:t>
            </a:fld>
            <a:endParaRPr lang="en-US"/>
          </a:p>
        </p:txBody>
      </p:sp>
      <p:pic>
        <p:nvPicPr>
          <p:cNvPr id="6" name="Picture 5"/>
          <p:cNvPicPr>
            <a:picLocks noChangeAspect="1"/>
          </p:cNvPicPr>
          <p:nvPr/>
        </p:nvPicPr>
        <p:blipFill rotWithShape="1">
          <a:blip r:embed="rId3"/>
          <a:srcRect t="63132" b="-1"/>
          <a:stretch/>
        </p:blipFill>
        <p:spPr>
          <a:xfrm>
            <a:off x="219045" y="1217827"/>
            <a:ext cx="5671495" cy="4395812"/>
          </a:xfrm>
          <a:prstGeom prst="rect">
            <a:avLst/>
          </a:prstGeom>
        </p:spPr>
      </p:pic>
      <p:sp>
        <p:nvSpPr>
          <p:cNvPr id="7" name="Rectangle 6"/>
          <p:cNvSpPr/>
          <p:nvPr/>
        </p:nvSpPr>
        <p:spPr>
          <a:xfrm>
            <a:off x="609600" y="6036642"/>
            <a:ext cx="12192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Low-level, error-prone coding</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287DB92-4079-4E2E-9538-615ADEF60CD8}"/>
                  </a:ext>
                </a:extLst>
              </p:cNvPr>
              <p:cNvSpPr/>
              <p:nvPr/>
            </p:nvSpPr>
            <p:spPr>
              <a:xfrm>
                <a:off x="6528050" y="5013176"/>
                <a:ext cx="180019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dirty="0" smtClean="0">
                          <a:solidFill>
                            <a:schemeClr val="tx1"/>
                          </a:solidFill>
                          <a:latin typeface="Cambria Math" panose="02040503050406030204" pitchFamily="18" charset="0"/>
                        </a:rPr>
                        <m:t>𝑊𝑎𝑟𝑒h𝑜𝑢𝑠𝑒</m:t>
                      </m:r>
                    </m:oMath>
                  </m:oMathPara>
                </a14:m>
                <a:endParaRPr lang="en-GB" sz="1800" dirty="0">
                  <a:solidFill>
                    <a:prstClr val="white"/>
                  </a:solidFill>
                </a:endParaRPr>
              </a:p>
            </p:txBody>
          </p:sp>
        </mc:Choice>
        <mc:Fallback xmlns="">
          <p:sp>
            <p:nvSpPr>
              <p:cNvPr id="10" name="Rectangle 9">
                <a:extLst>
                  <a:ext uri="{FF2B5EF4-FFF2-40B4-BE49-F238E27FC236}">
                    <a16:creationId xmlns:a16="http://schemas.microsoft.com/office/drawing/2014/main" id="{3287DB92-4079-4E2E-9538-615ADEF60CD8}"/>
                  </a:ext>
                </a:extLst>
              </p:cNvPr>
              <p:cNvSpPr>
                <a:spLocks noRot="1" noChangeAspect="1" noMove="1" noResize="1" noEditPoints="1" noAdjustHandles="1" noChangeArrowheads="1" noChangeShapeType="1" noTextEdit="1"/>
              </p:cNvSpPr>
              <p:nvPr/>
            </p:nvSpPr>
            <p:spPr>
              <a:xfrm>
                <a:off x="6528050" y="5013176"/>
                <a:ext cx="1800198" cy="576064"/>
              </a:xfrm>
              <a:prstGeom prst="rect">
                <a:avLst/>
              </a:prstGeom>
              <a:blipFill>
                <a:blip r:embed="rId4"/>
                <a:stretch>
                  <a:fillRect l="-669"/>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DE98A8-EE85-4A95-95B6-F409B77D4510}"/>
                  </a:ext>
                </a:extLst>
              </p:cNvPr>
              <p:cNvSpPr/>
              <p:nvPr/>
            </p:nvSpPr>
            <p:spPr>
              <a:xfrm>
                <a:off x="6960096" y="3429000"/>
                <a:ext cx="1152128" cy="576064"/>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m:rPr>
                              <m:sty m:val="p"/>
                            </m:rPr>
                            <a:rPr lang="el-GR" sz="2800" i="1" smtClean="0">
                              <a:solidFill>
                                <a:schemeClr val="tx1"/>
                              </a:solidFill>
                              <a:latin typeface="Cambria Math" panose="02040503050406030204" pitchFamily="18" charset="0"/>
                            </a:rPr>
                            <m:t>σ</m:t>
                          </m:r>
                        </m:e>
                        <m:sub>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𝑧𝑖𝑝</m:t>
                              </m:r>
                            </m:e>
                            <m:e/>
                          </m:eqArr>
                        </m:sub>
                      </m:sSub>
                    </m:oMath>
                  </m:oMathPara>
                </a14:m>
                <a:endParaRPr lang="en-GB" sz="1600" dirty="0">
                  <a:solidFill>
                    <a:prstClr val="white"/>
                  </a:solidFill>
                </a:endParaRPr>
              </a:p>
            </p:txBody>
          </p:sp>
        </mc:Choice>
        <mc:Fallback xmlns="">
          <p:sp>
            <p:nvSpPr>
              <p:cNvPr id="11" name="Rectangle 10">
                <a:extLst>
                  <a:ext uri="{FF2B5EF4-FFF2-40B4-BE49-F238E27FC236}">
                    <a16:creationId xmlns:a16="http://schemas.microsoft.com/office/drawing/2014/main" id="{B7DE98A8-EE85-4A95-95B6-F409B77D4510}"/>
                  </a:ext>
                </a:extLst>
              </p:cNvPr>
              <p:cNvSpPr>
                <a:spLocks noRot="1" noChangeAspect="1" noMove="1" noResize="1" noEditPoints="1" noAdjustHandles="1" noChangeArrowheads="1" noChangeShapeType="1" noTextEdit="1"/>
              </p:cNvSpPr>
              <p:nvPr/>
            </p:nvSpPr>
            <p:spPr>
              <a:xfrm>
                <a:off x="6960096" y="3429000"/>
                <a:ext cx="1152128" cy="576064"/>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9E9728C-45BD-41BE-9367-EA30751F6BF1}"/>
                  </a:ext>
                </a:extLst>
              </p:cNvPr>
              <p:cNvSpPr/>
              <p:nvPr/>
            </p:nvSpPr>
            <p:spPr>
              <a:xfrm>
                <a:off x="10272466" y="5077051"/>
                <a:ext cx="1224129" cy="576064"/>
              </a:xfrm>
              <a:prstGeom prst="rect">
                <a:avLst/>
              </a:prstGeom>
              <a:solidFill>
                <a:srgbClr val="FF00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𝑑𝑖𝑠𝑡𝑟𝑖𝑐𝑡</m:t>
                      </m:r>
                    </m:oMath>
                  </m:oMathPara>
                </a14:m>
                <a:endParaRPr lang="en-GB" sz="1200" dirty="0">
                  <a:solidFill>
                    <a:prstClr val="white"/>
                  </a:solidFill>
                </a:endParaRPr>
              </a:p>
            </p:txBody>
          </p:sp>
        </mc:Choice>
        <mc:Fallback xmlns="">
          <p:sp>
            <p:nvSpPr>
              <p:cNvPr id="12" name="Rectangle 11">
                <a:extLst>
                  <a:ext uri="{FF2B5EF4-FFF2-40B4-BE49-F238E27FC236}">
                    <a16:creationId xmlns:a16="http://schemas.microsoft.com/office/drawing/2014/main" id="{39E9728C-45BD-41BE-9367-EA30751F6BF1}"/>
                  </a:ext>
                </a:extLst>
              </p:cNvPr>
              <p:cNvSpPr>
                <a:spLocks noRot="1" noChangeAspect="1" noMove="1" noResize="1" noEditPoints="1" noAdjustHandles="1" noChangeArrowheads="1" noChangeShapeType="1" noTextEdit="1"/>
              </p:cNvSpPr>
              <p:nvPr/>
            </p:nvSpPr>
            <p:spPr>
              <a:xfrm>
                <a:off x="10272466" y="5077051"/>
                <a:ext cx="1224129" cy="576064"/>
              </a:xfrm>
              <a:prstGeom prst="rect">
                <a:avLst/>
              </a:prstGeom>
              <a:blipFill>
                <a:blip r:embed="rId6"/>
                <a:stretch>
                  <a:fillRect l="-34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1ECDB96-BBDA-4D21-8269-A96C5C8D30BA}"/>
                  </a:ext>
                </a:extLst>
              </p:cNvPr>
              <p:cNvSpPr/>
              <p:nvPr/>
            </p:nvSpPr>
            <p:spPr>
              <a:xfrm>
                <a:off x="7968208" y="1533932"/>
                <a:ext cx="2088232" cy="612593"/>
              </a:xfrm>
              <a:prstGeom prst="rect">
                <a:avLst/>
              </a:prstGeom>
              <a:solidFill>
                <a:srgbClr val="DBF63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GB" sz="2800" i="1" smtClean="0">
                              <a:solidFill>
                                <a:schemeClr val="tx1"/>
                              </a:solidFill>
                              <a:latin typeface="Cambria Math" panose="02040503050406030204" pitchFamily="18" charset="0"/>
                            </a:rPr>
                            <m:t>⋈</m:t>
                          </m:r>
                        </m:e>
                        <m: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𝑤</m:t>
                              </m:r>
                            </m:e>
                            <m:sub>
                              <m:r>
                                <a:rPr lang="en-US" sz="2800" b="0" i="1" smtClean="0">
                                  <a:solidFill>
                                    <a:schemeClr val="tx1"/>
                                  </a:solidFill>
                                  <a:latin typeface="Cambria Math" panose="02040503050406030204" pitchFamily="18" charset="0"/>
                                </a:rPr>
                                <m:t>𝑖𝑑</m:t>
                              </m:r>
                            </m:sub>
                          </m:sSub>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𝑑</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_</m:t>
                          </m:r>
                          <m:r>
                            <a:rPr lang="en-US" sz="2800" b="0" i="1" smtClean="0">
                              <a:solidFill>
                                <a:schemeClr val="tx1"/>
                              </a:solidFill>
                              <a:latin typeface="Cambria Math" panose="02040503050406030204" pitchFamily="18" charset="0"/>
                            </a:rPr>
                            <m:t>𝑖𝑑</m:t>
                          </m:r>
                          <m:r>
                            <a:rPr lang="en-US" sz="2800" b="0" i="1" smtClean="0">
                              <a:solidFill>
                                <a:schemeClr val="tx1"/>
                              </a:solidFill>
                              <a:latin typeface="Cambria Math" panose="02040503050406030204" pitchFamily="18" charset="0"/>
                            </a:rPr>
                            <m:t> </m:t>
                          </m:r>
                        </m:sub>
                      </m:sSub>
                    </m:oMath>
                  </m:oMathPara>
                </a14:m>
                <a:endParaRPr lang="en-GB" sz="2800" dirty="0">
                  <a:solidFill>
                    <a:schemeClr val="tx1"/>
                  </a:solidFill>
                </a:endParaRPr>
              </a:p>
            </p:txBody>
          </p:sp>
        </mc:Choice>
        <mc:Fallback xmlns="">
          <p:sp>
            <p:nvSpPr>
              <p:cNvPr id="13" name="Rectangle 12">
                <a:extLst>
                  <a:ext uri="{FF2B5EF4-FFF2-40B4-BE49-F238E27FC236}">
                    <a16:creationId xmlns:a16="http://schemas.microsoft.com/office/drawing/2014/main" id="{71ECDB96-BBDA-4D21-8269-A96C5C8D30BA}"/>
                  </a:ext>
                </a:extLst>
              </p:cNvPr>
              <p:cNvSpPr>
                <a:spLocks noRot="1" noChangeAspect="1" noMove="1" noResize="1" noEditPoints="1" noAdjustHandles="1" noChangeArrowheads="1" noChangeShapeType="1" noTextEdit="1"/>
              </p:cNvSpPr>
              <p:nvPr/>
            </p:nvSpPr>
            <p:spPr>
              <a:xfrm>
                <a:off x="7968208" y="1533932"/>
                <a:ext cx="2088232" cy="612593"/>
              </a:xfrm>
              <a:prstGeom prst="rect">
                <a:avLst/>
              </a:prstGeom>
              <a:blipFill>
                <a:blip r:embed="rId7"/>
                <a:stretch>
                  <a:fillRect/>
                </a:stretch>
              </a:blipFill>
            </p:spPr>
            <p:txBody>
              <a:bodyPr/>
              <a:lstStyle/>
              <a:p>
                <a:r>
                  <a:rPr lang="en-CH">
                    <a:noFill/>
                  </a:rPr>
                  <a:t> </a:t>
                </a:r>
              </a:p>
            </p:txBody>
          </p:sp>
        </mc:Fallback>
      </mc:AlternateContent>
      <p:cxnSp>
        <p:nvCxnSpPr>
          <p:cNvPr id="14" name="Straight Connector 13">
            <a:extLst>
              <a:ext uri="{FF2B5EF4-FFF2-40B4-BE49-F238E27FC236}">
                <a16:creationId xmlns:a16="http://schemas.microsoft.com/office/drawing/2014/main" id="{D925C522-1B37-4BBB-8521-5DA15D407509}"/>
              </a:ext>
            </a:extLst>
          </p:cNvPr>
          <p:cNvCxnSpPr>
            <a:cxnSpLocks/>
            <a:endCxn id="11" idx="0"/>
          </p:cNvCxnSpPr>
          <p:nvPr/>
        </p:nvCxnSpPr>
        <p:spPr>
          <a:xfrm flipH="1">
            <a:off x="7536160" y="2109996"/>
            <a:ext cx="1466520" cy="131900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46E4DB-42B0-49D4-A861-DE731EFD5F38}"/>
              </a:ext>
            </a:extLst>
          </p:cNvPr>
          <p:cNvCxnSpPr>
            <a:cxnSpLocks/>
          </p:cNvCxnSpPr>
          <p:nvPr/>
        </p:nvCxnSpPr>
        <p:spPr>
          <a:xfrm>
            <a:off x="7392144" y="4046591"/>
            <a:ext cx="0" cy="94403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D533DB-C5C7-4BA0-A6DC-D5C4CA21ED06}"/>
              </a:ext>
            </a:extLst>
          </p:cNvPr>
          <p:cNvCxnSpPr>
            <a:cxnSpLocks/>
            <a:stCxn id="13" idx="2"/>
          </p:cNvCxnSpPr>
          <p:nvPr/>
        </p:nvCxnSpPr>
        <p:spPr>
          <a:xfrm>
            <a:off x="9012324" y="2146525"/>
            <a:ext cx="1818706" cy="135754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EDA245F-6E39-41CA-B4A9-EB3BB60A345C}"/>
              </a:ext>
            </a:extLst>
          </p:cNvPr>
          <p:cNvCxnSpPr>
            <a:cxnSpLocks/>
          </p:cNvCxnSpPr>
          <p:nvPr/>
        </p:nvCxnSpPr>
        <p:spPr>
          <a:xfrm>
            <a:off x="10848528" y="3501008"/>
            <a:ext cx="0" cy="15372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D39DFB17-E848-4B19-B4F8-2B810B5BC0C2}"/>
              </a:ext>
            </a:extLst>
          </p:cNvPr>
          <p:cNvSpPr txBox="1">
            <a:spLocks/>
          </p:cNvSpPr>
          <p:nvPr/>
        </p:nvSpPr>
        <p:spPr bwMode="auto">
          <a:xfrm>
            <a:off x="3949558" y="440546"/>
            <a:ext cx="7632842" cy="5181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a:lstStyle>
          <a:p>
            <a:pPr marL="0" indent="0" algn="ctr">
              <a:buFontTx/>
              <a:buNone/>
            </a:pPr>
            <a:r>
              <a:rPr lang="en-US" sz="2400" b="1" kern="0">
                <a:latin typeface="Consolas" panose="020B0609020204030204" pitchFamily="49" charset="0"/>
                <a:cs typeface="Consolas" panose="020B0609020204030204" pitchFamily="49" charset="0"/>
              </a:rPr>
              <a:t>select d_tax from warehouse, district where w_id=d_w_id and w_zip='…'</a:t>
            </a:r>
            <a:endParaRPr lang="en-US" sz="2400" b="1" kern="0" dirty="0">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53ED275-4373-4C44-86ED-AD1893FAA322}"/>
              </a:ext>
            </a:extLst>
          </p:cNvPr>
          <p:cNvSpPr/>
          <p:nvPr/>
        </p:nvSpPr>
        <p:spPr>
          <a:xfrm>
            <a:off x="91717" y="1232708"/>
            <a:ext cx="6093789" cy="4480089"/>
          </a:xfrm>
          <a:prstGeom prst="rect">
            <a:avLst/>
          </a:prstGeom>
          <a:solidFill>
            <a:srgbClr val="FFFF99">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8545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4"/>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5"/>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6"/>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0" y="1123951"/>
          <a:ext cx="4069080" cy="5586984"/>
        </p:xfrm>
        <a:graphic>
          <a:graphicData uri="http://schemas.openxmlformats.org/presentationml/2006/ole">
            <mc:AlternateContent xmlns:mc="http://schemas.openxmlformats.org/markup-compatibility/2006">
              <mc:Choice xmlns:v="urn:schemas-microsoft-com:vml" Requires="v">
                <p:oleObj name="Visio" r:id="rId7" imgW="3871905" imgH="5315605" progId="Visio.Drawing.15">
                  <p:embed/>
                </p:oleObj>
              </mc:Choice>
              <mc:Fallback>
                <p:oleObj name="Visio" r:id="rId7" imgW="3871905" imgH="5315605" progId="Visio.Drawing.15">
                  <p:embed/>
                  <p:pic>
                    <p:nvPicPr>
                      <p:cNvPr id="18" name="Object 17"/>
                      <p:cNvPicPr/>
                      <p:nvPr/>
                    </p:nvPicPr>
                    <p:blipFill>
                      <a:blip r:embed="rId8"/>
                      <a:stretch>
                        <a:fillRect/>
                      </a:stretch>
                    </p:blipFill>
                    <p:spPr>
                      <a:xfrm>
                        <a:off x="1828800" y="1123951"/>
                        <a:ext cx="4069080" cy="5586984"/>
                      </a:xfrm>
                      <a:prstGeom prst="rect">
                        <a:avLst/>
                      </a:prstGeom>
                    </p:spPr>
                  </p:pic>
                </p:oleObj>
              </mc:Fallback>
            </mc:AlternateContent>
          </a:graphicData>
        </a:graphic>
      </p:graphicFrame>
    </p:spTree>
    <p:extLst>
      <p:ext uri="{BB962C8B-B14F-4D97-AF65-F5344CB8AC3E}">
        <p14:creationId xmlns:p14="http://schemas.microsoft.com/office/powerpoint/2010/main" val="3010912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2" y="1123951"/>
          <a:ext cx="4067175" cy="5589588"/>
        </p:xfrm>
        <a:graphic>
          <a:graphicData uri="http://schemas.openxmlformats.org/presentationml/2006/ole">
            <mc:AlternateContent xmlns:mc="http://schemas.openxmlformats.org/markup-compatibility/2006">
              <mc:Choice xmlns:v="urn:schemas-microsoft-com:vml" Requires="v">
                <p:oleObj name="Visio" r:id="rId6" imgW="3871905" imgH="5315605" progId="Visio.Drawing.15">
                  <p:embed/>
                </p:oleObj>
              </mc:Choice>
              <mc:Fallback>
                <p:oleObj name="Visio" r:id="rId6" imgW="3871905" imgH="5315605" progId="Visio.Drawing.15">
                  <p:embed/>
                  <p:pic>
                    <p:nvPicPr>
                      <p:cNvPr id="18" name="Object 17"/>
                      <p:cNvPicPr/>
                      <p:nvPr/>
                    </p:nvPicPr>
                    <p:blipFill>
                      <a:blip r:embed="rId7"/>
                      <a:stretch>
                        <a:fillRect/>
                      </a:stretch>
                    </p:blipFill>
                    <p:spPr>
                      <a:xfrm>
                        <a:off x="1828802" y="1123951"/>
                        <a:ext cx="4067175" cy="5589588"/>
                      </a:xfrm>
                      <a:prstGeom prst="rect">
                        <a:avLst/>
                      </a:prstGeom>
                    </p:spPr>
                  </p:pic>
                </p:oleObj>
              </mc:Fallback>
            </mc:AlternateContent>
          </a:graphicData>
        </a:graphic>
      </p:graphicFrame>
      <p:sp>
        <p:nvSpPr>
          <p:cNvPr id="16" name="TextBox 15"/>
          <p:cNvSpPr txBox="1"/>
          <p:nvPr/>
        </p:nvSpPr>
        <p:spPr>
          <a:xfrm>
            <a:off x="6888088" y="4595866"/>
            <a:ext cx="3168352" cy="1169551"/>
          </a:xfrm>
          <a:prstGeom prst="rect">
            <a:avLst/>
          </a:prstGeom>
          <a:noFill/>
        </p:spPr>
        <p:txBody>
          <a:bodyPr wrap="square" rtlCol="0">
            <a:spAutoFit/>
          </a:bodyPr>
          <a:lstStyle/>
          <a:p>
            <a:r>
              <a:rPr lang="en-US" sz="1400" b="1" dirty="0">
                <a:solidFill>
                  <a:srgbClr val="C00000"/>
                </a:solidFill>
                <a:latin typeface="Consolas" panose="020B0609020204030204" pitchFamily="49" charset="0"/>
                <a:cs typeface="Consolas" panose="020B0609020204030204" pitchFamily="49" charset="0"/>
              </a:rPr>
              <a:t>while() {</a:t>
            </a:r>
            <a:br>
              <a:rPr lang="en-US" sz="1400" dirty="0">
                <a:solidFill>
                  <a:srgbClr val="C00000"/>
                </a:solidFill>
                <a:latin typeface="Consolas" panose="020B0609020204030204" pitchFamily="49" charset="0"/>
                <a:cs typeface="Consolas" panose="020B0609020204030204" pitchFamily="49" charset="0"/>
              </a:rPr>
            </a:br>
            <a:r>
              <a:rPr lang="en-US" sz="1400" dirty="0">
                <a:solidFill>
                  <a:srgbClr val="C00000"/>
                </a:solidFill>
                <a:latin typeface="Consolas" panose="020B0609020204030204" pitchFamily="49" charset="0"/>
                <a:cs typeface="Consolas" panose="020B0609020204030204" pitchFamily="49" charset="0"/>
              </a:rPr>
              <a:t>  </a:t>
            </a:r>
          </a:p>
          <a:p>
            <a:endParaRPr lang="en-US" sz="1400" dirty="0">
              <a:solidFill>
                <a:srgbClr val="C00000"/>
              </a:solidFill>
              <a:latin typeface="Consolas" panose="020B0609020204030204" pitchFamily="49" charset="0"/>
              <a:cs typeface="Consolas" panose="020B0609020204030204" pitchFamily="49" charset="0"/>
            </a:endParaRPr>
          </a:p>
          <a:p>
            <a:endParaRPr lang="en-US" sz="1400" dirty="0">
              <a:solidFill>
                <a:srgbClr val="C00000"/>
              </a:solidFill>
              <a:latin typeface="Consolas" panose="020B0609020204030204" pitchFamily="49" charset="0"/>
              <a:cs typeface="Consolas" panose="020B0609020204030204" pitchFamily="49" charset="0"/>
            </a:endParaRPr>
          </a:p>
          <a:p>
            <a:r>
              <a:rPr lang="en-US" sz="1400" b="1" dirty="0">
                <a:solidFill>
                  <a:srgbClr val="C00000"/>
                </a:solidFill>
                <a:latin typeface="Consolas" panose="020B0609020204030204" pitchFamily="49" charset="0"/>
                <a:cs typeface="Consolas" panose="020B0609020204030204" pitchFamily="49" charset="0"/>
              </a:rPr>
              <a:t>}</a:t>
            </a:r>
          </a:p>
        </p:txBody>
      </p:sp>
      <p:sp>
        <p:nvSpPr>
          <p:cNvPr id="19" name="Rounded Rectangle 18"/>
          <p:cNvSpPr/>
          <p:nvPr/>
        </p:nvSpPr>
        <p:spPr>
          <a:xfrm>
            <a:off x="7824193" y="3775583"/>
            <a:ext cx="1235276" cy="3688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0" name="Group 19"/>
          <p:cNvGrpSpPr/>
          <p:nvPr/>
        </p:nvGrpSpPr>
        <p:grpSpPr>
          <a:xfrm rot="5400000">
            <a:off x="8280748" y="3396345"/>
            <a:ext cx="383035" cy="1752035"/>
            <a:chOff x="4121300" y="-3150718"/>
            <a:chExt cx="756179" cy="6846801"/>
          </a:xfrm>
        </p:grpSpPr>
        <p:sp>
          <p:nvSpPr>
            <p:cNvPr id="21" name="Right Arrow 20"/>
            <p:cNvSpPr/>
            <p:nvPr/>
          </p:nvSpPr>
          <p:spPr>
            <a:xfrm>
              <a:off x="4393908" y="1228264"/>
              <a:ext cx="483571" cy="339711"/>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2" name="Left Bracket 21"/>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spTree>
    <p:extLst>
      <p:ext uri="{BB962C8B-B14F-4D97-AF65-F5344CB8AC3E}">
        <p14:creationId xmlns:p14="http://schemas.microsoft.com/office/powerpoint/2010/main" val="30640021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2" y="1123951"/>
          <a:ext cx="4067175" cy="5589588"/>
        </p:xfrm>
        <a:graphic>
          <a:graphicData uri="http://schemas.openxmlformats.org/presentationml/2006/ole">
            <mc:AlternateContent xmlns:mc="http://schemas.openxmlformats.org/markup-compatibility/2006">
              <mc:Choice xmlns:v="urn:schemas-microsoft-com:vml" Requires="v">
                <p:oleObj name="Visio" r:id="rId6" imgW="3871905" imgH="5315605" progId="Visio.Drawing.15">
                  <p:embed/>
                </p:oleObj>
              </mc:Choice>
              <mc:Fallback>
                <p:oleObj name="Visio" r:id="rId6" imgW="3871905" imgH="5315605" progId="Visio.Drawing.15">
                  <p:embed/>
                  <p:pic>
                    <p:nvPicPr>
                      <p:cNvPr id="18" name="Object 17"/>
                      <p:cNvPicPr/>
                      <p:nvPr/>
                    </p:nvPicPr>
                    <p:blipFill>
                      <a:blip r:embed="rId7"/>
                      <a:stretch>
                        <a:fillRect/>
                      </a:stretch>
                    </p:blipFill>
                    <p:spPr>
                      <a:xfrm>
                        <a:off x="1828802" y="1123951"/>
                        <a:ext cx="4067175" cy="5589588"/>
                      </a:xfrm>
                      <a:prstGeom prst="rect">
                        <a:avLst/>
                      </a:prstGeom>
                    </p:spPr>
                  </p:pic>
                </p:oleObj>
              </mc:Fallback>
            </mc:AlternateContent>
          </a:graphicData>
        </a:graphic>
      </p:graphicFrame>
      <p:sp>
        <p:nvSpPr>
          <p:cNvPr id="19" name="Rounded Rectangle 18"/>
          <p:cNvSpPr/>
          <p:nvPr/>
        </p:nvSpPr>
        <p:spPr>
          <a:xfrm>
            <a:off x="7824193" y="3775583"/>
            <a:ext cx="1235276" cy="3688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0" name="Group 19"/>
          <p:cNvGrpSpPr/>
          <p:nvPr/>
        </p:nvGrpSpPr>
        <p:grpSpPr>
          <a:xfrm rot="5400000">
            <a:off x="8280748" y="3396345"/>
            <a:ext cx="383035" cy="1752035"/>
            <a:chOff x="4121300" y="-3150718"/>
            <a:chExt cx="756179" cy="6846801"/>
          </a:xfrm>
        </p:grpSpPr>
        <p:sp>
          <p:nvSpPr>
            <p:cNvPr id="21" name="Right Arrow 20"/>
            <p:cNvSpPr/>
            <p:nvPr/>
          </p:nvSpPr>
          <p:spPr>
            <a:xfrm>
              <a:off x="4393908" y="1228264"/>
              <a:ext cx="483571" cy="339711"/>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2" name="Left Bracket 21"/>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sp>
        <p:nvSpPr>
          <p:cNvPr id="23" name="TextBox 22"/>
          <p:cNvSpPr txBox="1"/>
          <p:nvPr/>
        </p:nvSpPr>
        <p:spPr>
          <a:xfrm>
            <a:off x="6888088" y="4595867"/>
            <a:ext cx="3168352" cy="1384995"/>
          </a:xfrm>
          <a:prstGeom prst="rect">
            <a:avLst/>
          </a:prstGeom>
          <a:noFill/>
        </p:spPr>
        <p:txBody>
          <a:bodyPr wrap="square" rtlCol="0">
            <a:spAutoFit/>
          </a:bodyPr>
          <a:lstStyle/>
          <a:p>
            <a:r>
              <a:rPr lang="en-US" sz="1400" dirty="0">
                <a:latin typeface="Consolas" panose="020B0609020204030204" pitchFamily="49" charset="0"/>
                <a:cs typeface="Consolas" panose="020B0609020204030204" pitchFamily="49" charset="0"/>
              </a:rPr>
              <a:t>while(</a:t>
            </a:r>
            <a:r>
              <a:rPr lang="en-US" sz="1400" b="1" dirty="0">
                <a:solidFill>
                  <a:srgbClr val="C00000"/>
                </a:solidFill>
                <a:latin typeface="Consolas" panose="020B0609020204030204" pitchFamily="49" charset="0"/>
                <a:cs typeface="Consolas" panose="020B0609020204030204" pitchFamily="49" charset="0"/>
              </a:rPr>
              <a:t>!</a:t>
            </a:r>
            <a:r>
              <a:rPr lang="en-US" sz="1400" b="1" dirty="0" err="1">
                <a:solidFill>
                  <a:srgbClr val="C00000"/>
                </a:solidFill>
                <a:latin typeface="Consolas" panose="020B0609020204030204" pitchFamily="49" charset="0"/>
                <a:cs typeface="Consolas" panose="020B0609020204030204" pitchFamily="49" charset="0"/>
              </a:rPr>
              <a:t>eof</a:t>
            </a:r>
            <a:r>
              <a:rPr lang="en-US" sz="1400" b="1" dirty="0">
                <a:solidFill>
                  <a:srgbClr val="C00000"/>
                </a:solidFill>
                <a:latin typeface="Consolas" panose="020B0609020204030204" pitchFamily="49" charset="0"/>
                <a:cs typeface="Consolas" panose="020B0609020204030204" pitchFamily="49" charset="0"/>
              </a:rPr>
              <a:t>(Sailors)</a:t>
            </a:r>
            <a:r>
              <a:rPr lang="en-US" sz="1400" dirty="0">
                <a:latin typeface="Consolas" panose="020B0609020204030204" pitchFamily="49" charset="0"/>
                <a:cs typeface="Consolas" panose="020B0609020204030204" pitchFamily="49" charset="0"/>
              </a:rPr>
              <a:t>)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a:t>
            </a:r>
            <a:r>
              <a:rPr lang="en-US" sz="1400" b="1" dirty="0">
                <a:solidFill>
                  <a:srgbClr val="C00000"/>
                </a:solidFill>
                <a:latin typeface="Consolas" panose="020B0609020204030204" pitchFamily="49" charset="0"/>
                <a:cs typeface="Consolas" panose="020B0609020204030204" pitchFamily="49" charset="0"/>
              </a:rPr>
              <a:t>read(age)</a:t>
            </a:r>
          </a:p>
          <a:p>
            <a:r>
              <a:rPr lang="en-US" sz="1400" dirty="0">
                <a:latin typeface="Consolas" panose="020B0609020204030204" pitchFamily="49" charset="0"/>
                <a:cs typeface="Consolas" panose="020B0609020204030204" pitchFamily="49" charset="0"/>
              </a:rPr>
              <a:t>  </a:t>
            </a:r>
          </a:p>
          <a:p>
            <a:endParaRPr lang="en-US" sz="1400" dirty="0">
              <a:latin typeface="Consolas" panose="020B0609020204030204" pitchFamily="49" charset="0"/>
              <a:cs typeface="Consolas" panose="020B0609020204030204" pitchFamily="49" charset="0"/>
            </a:endParaRPr>
          </a:p>
          <a:p>
            <a:endParaRPr lang="en-US" sz="1400" dirty="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5753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2" y="1123951"/>
          <a:ext cx="4067175" cy="5589588"/>
        </p:xfrm>
        <a:graphic>
          <a:graphicData uri="http://schemas.openxmlformats.org/presentationml/2006/ole">
            <mc:AlternateContent xmlns:mc="http://schemas.openxmlformats.org/markup-compatibility/2006">
              <mc:Choice xmlns:v="urn:schemas-microsoft-com:vml" Requires="v">
                <p:oleObj name="Visio" r:id="rId6" imgW="3871905" imgH="5315605" progId="Visio.Drawing.15">
                  <p:embed/>
                </p:oleObj>
              </mc:Choice>
              <mc:Fallback>
                <p:oleObj name="Visio" r:id="rId6" imgW="3871905" imgH="5315605" progId="Visio.Drawing.15">
                  <p:embed/>
                  <p:pic>
                    <p:nvPicPr>
                      <p:cNvPr id="18" name="Object 17"/>
                      <p:cNvPicPr/>
                      <p:nvPr/>
                    </p:nvPicPr>
                    <p:blipFill>
                      <a:blip r:embed="rId7"/>
                      <a:stretch>
                        <a:fillRect/>
                      </a:stretch>
                    </p:blipFill>
                    <p:spPr>
                      <a:xfrm>
                        <a:off x="1828802" y="1123951"/>
                        <a:ext cx="4067175" cy="5589588"/>
                      </a:xfrm>
                      <a:prstGeom prst="rect">
                        <a:avLst/>
                      </a:prstGeom>
                    </p:spPr>
                  </p:pic>
                </p:oleObj>
              </mc:Fallback>
            </mc:AlternateContent>
          </a:graphicData>
        </a:graphic>
      </p:graphicFrame>
      <p:grpSp>
        <p:nvGrpSpPr>
          <p:cNvPr id="20" name="Group 19"/>
          <p:cNvGrpSpPr/>
          <p:nvPr/>
        </p:nvGrpSpPr>
        <p:grpSpPr>
          <a:xfrm rot="5400000">
            <a:off x="8280748" y="3396345"/>
            <a:ext cx="383035" cy="1752035"/>
            <a:chOff x="4121300" y="-3150718"/>
            <a:chExt cx="756179" cy="6846801"/>
          </a:xfrm>
        </p:grpSpPr>
        <p:sp>
          <p:nvSpPr>
            <p:cNvPr id="21" name="Right Arrow 20"/>
            <p:cNvSpPr/>
            <p:nvPr/>
          </p:nvSpPr>
          <p:spPr>
            <a:xfrm>
              <a:off x="4393908" y="1228264"/>
              <a:ext cx="483571" cy="339711"/>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2" name="Left Bracket 21"/>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sp>
        <p:nvSpPr>
          <p:cNvPr id="23" name="TextBox 22"/>
          <p:cNvSpPr txBox="1"/>
          <p:nvPr/>
        </p:nvSpPr>
        <p:spPr>
          <a:xfrm>
            <a:off x="6888088" y="4595867"/>
            <a:ext cx="3168352" cy="1384995"/>
          </a:xfrm>
          <a:prstGeom prst="rect">
            <a:avLst/>
          </a:prstGeom>
          <a:noFill/>
        </p:spPr>
        <p:txBody>
          <a:bodyPr wrap="square" rtlCol="0">
            <a:spAutoFit/>
          </a:bodyPr>
          <a:lstStyle/>
          <a:p>
            <a:r>
              <a:rPr lang="en-US" sz="1400" dirty="0">
                <a:latin typeface="Consolas" panose="020B0609020204030204" pitchFamily="49" charset="0"/>
                <a:cs typeface="Consolas" panose="020B0609020204030204" pitchFamily="49" charset="0"/>
              </a:rPr>
              <a:t>while(!</a:t>
            </a:r>
            <a:r>
              <a:rPr lang="en-US" sz="1400" dirty="0" err="1">
                <a:latin typeface="Consolas" panose="020B0609020204030204" pitchFamily="49" charset="0"/>
                <a:cs typeface="Consolas" panose="020B0609020204030204" pitchFamily="49" charset="0"/>
              </a:rPr>
              <a:t>eof</a:t>
            </a:r>
            <a:r>
              <a:rPr lang="en-US" sz="1400" dirty="0">
                <a:latin typeface="Consolas" panose="020B0609020204030204" pitchFamily="49" charset="0"/>
                <a:cs typeface="Consolas" panose="020B0609020204030204" pitchFamily="49" charset="0"/>
              </a:rPr>
              <a:t>(Sailors))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read(age)</a:t>
            </a:r>
          </a:p>
          <a:p>
            <a:r>
              <a:rPr lang="en-US" sz="1400" dirty="0">
                <a:latin typeface="Consolas" panose="020B0609020204030204" pitchFamily="49" charset="0"/>
                <a:cs typeface="Consolas" panose="020B0609020204030204" pitchFamily="49" charset="0"/>
              </a:rPr>
              <a:t>  </a:t>
            </a:r>
            <a:r>
              <a:rPr lang="en-US" sz="1400" b="1" dirty="0">
                <a:solidFill>
                  <a:srgbClr val="C00000"/>
                </a:solidFill>
                <a:latin typeface="Consolas" panose="020B0609020204030204" pitchFamily="49" charset="0"/>
                <a:cs typeface="Consolas" panose="020B0609020204030204" pitchFamily="49" charset="0"/>
              </a:rPr>
              <a:t>if() {</a:t>
            </a:r>
          </a:p>
          <a:p>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a:t>
            </a:r>
            <a:r>
              <a:rPr lang="en-US" sz="1400" b="1" dirty="0">
                <a:solidFill>
                  <a:srgbClr val="C00000"/>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a:t>
            </a:r>
          </a:p>
        </p:txBody>
      </p:sp>
      <p:sp>
        <p:nvSpPr>
          <p:cNvPr id="24" name="Rounded Rectangle 23"/>
          <p:cNvSpPr/>
          <p:nvPr/>
        </p:nvSpPr>
        <p:spPr>
          <a:xfrm>
            <a:off x="8297337" y="3241957"/>
            <a:ext cx="1235276" cy="3688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7845694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2" y="1123951"/>
          <a:ext cx="4067175" cy="5589588"/>
        </p:xfrm>
        <a:graphic>
          <a:graphicData uri="http://schemas.openxmlformats.org/presentationml/2006/ole">
            <mc:AlternateContent xmlns:mc="http://schemas.openxmlformats.org/markup-compatibility/2006">
              <mc:Choice xmlns:v="urn:schemas-microsoft-com:vml" Requires="v">
                <p:oleObj name="Visio" r:id="rId6" imgW="3871905" imgH="5315605" progId="Visio.Drawing.15">
                  <p:embed/>
                </p:oleObj>
              </mc:Choice>
              <mc:Fallback>
                <p:oleObj name="Visio" r:id="rId6" imgW="3871905" imgH="5315605" progId="Visio.Drawing.15">
                  <p:embed/>
                  <p:pic>
                    <p:nvPicPr>
                      <p:cNvPr id="18" name="Object 17"/>
                      <p:cNvPicPr/>
                      <p:nvPr/>
                    </p:nvPicPr>
                    <p:blipFill>
                      <a:blip r:embed="rId7"/>
                      <a:stretch>
                        <a:fillRect/>
                      </a:stretch>
                    </p:blipFill>
                    <p:spPr>
                      <a:xfrm>
                        <a:off x="1828802" y="1123951"/>
                        <a:ext cx="4067175" cy="5589588"/>
                      </a:xfrm>
                      <a:prstGeom prst="rect">
                        <a:avLst/>
                      </a:prstGeom>
                    </p:spPr>
                  </p:pic>
                </p:oleObj>
              </mc:Fallback>
            </mc:AlternateContent>
          </a:graphicData>
        </a:graphic>
      </p:graphicFrame>
      <p:grpSp>
        <p:nvGrpSpPr>
          <p:cNvPr id="20" name="Group 19"/>
          <p:cNvGrpSpPr/>
          <p:nvPr/>
        </p:nvGrpSpPr>
        <p:grpSpPr>
          <a:xfrm rot="5400000">
            <a:off x="8280748" y="3396345"/>
            <a:ext cx="383035" cy="1752035"/>
            <a:chOff x="4121300" y="-3150718"/>
            <a:chExt cx="756179" cy="6846801"/>
          </a:xfrm>
        </p:grpSpPr>
        <p:sp>
          <p:nvSpPr>
            <p:cNvPr id="21" name="Right Arrow 20"/>
            <p:cNvSpPr/>
            <p:nvPr/>
          </p:nvSpPr>
          <p:spPr>
            <a:xfrm>
              <a:off x="4393908" y="1228264"/>
              <a:ext cx="483571" cy="339711"/>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2" name="Left Bracket 21"/>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sp>
        <p:nvSpPr>
          <p:cNvPr id="24" name="Rounded Rectangle 23"/>
          <p:cNvSpPr/>
          <p:nvPr/>
        </p:nvSpPr>
        <p:spPr>
          <a:xfrm>
            <a:off x="8297337" y="3241957"/>
            <a:ext cx="1235276" cy="3688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Box 24"/>
          <p:cNvSpPr txBox="1"/>
          <p:nvPr/>
        </p:nvSpPr>
        <p:spPr>
          <a:xfrm>
            <a:off x="6888088" y="4595867"/>
            <a:ext cx="3168352" cy="1384995"/>
          </a:xfrm>
          <a:prstGeom prst="rect">
            <a:avLst/>
          </a:prstGeom>
          <a:noFill/>
        </p:spPr>
        <p:txBody>
          <a:bodyPr wrap="square" rtlCol="0">
            <a:spAutoFit/>
          </a:bodyPr>
          <a:lstStyle/>
          <a:p>
            <a:r>
              <a:rPr lang="en-US" sz="1400" dirty="0">
                <a:latin typeface="Consolas" panose="020B0609020204030204" pitchFamily="49" charset="0"/>
                <a:cs typeface="Consolas" panose="020B0609020204030204" pitchFamily="49" charset="0"/>
              </a:rPr>
              <a:t>while(!</a:t>
            </a:r>
            <a:r>
              <a:rPr lang="en-US" sz="1400" dirty="0" err="1">
                <a:latin typeface="Consolas" panose="020B0609020204030204" pitchFamily="49" charset="0"/>
                <a:cs typeface="Consolas" panose="020B0609020204030204" pitchFamily="49" charset="0"/>
              </a:rPr>
              <a:t>eof</a:t>
            </a:r>
            <a:r>
              <a:rPr lang="en-US" sz="1400" dirty="0">
                <a:latin typeface="Consolas" panose="020B0609020204030204" pitchFamily="49" charset="0"/>
                <a:cs typeface="Consolas" panose="020B0609020204030204" pitchFamily="49" charset="0"/>
              </a:rPr>
              <a:t>(Sailors))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read(age)</a:t>
            </a:r>
          </a:p>
          <a:p>
            <a:r>
              <a:rPr lang="en-US" sz="1400" dirty="0">
                <a:latin typeface="Consolas" panose="020B0609020204030204" pitchFamily="49" charset="0"/>
                <a:cs typeface="Consolas" panose="020B0609020204030204" pitchFamily="49" charset="0"/>
              </a:rPr>
              <a:t>  if(</a:t>
            </a:r>
            <a:r>
              <a:rPr lang="en-US" sz="1400" b="1" dirty="0" err="1">
                <a:solidFill>
                  <a:srgbClr val="C00000"/>
                </a:solidFill>
                <a:latin typeface="Consolas" panose="020B0609020204030204" pitchFamily="49" charset="0"/>
                <a:cs typeface="Consolas" panose="020B0609020204030204" pitchFamily="49" charset="0"/>
              </a:rPr>
              <a:t>eval</a:t>
            </a:r>
            <a:r>
              <a:rPr lang="en-US" sz="1400" b="1" dirty="0">
                <a:solidFill>
                  <a:srgbClr val="C00000"/>
                </a:solidFill>
                <a:latin typeface="Consolas" panose="020B0609020204030204" pitchFamily="49" charset="0"/>
                <a:cs typeface="Consolas" panose="020B0609020204030204" pitchFamily="49" charset="0"/>
              </a:rPr>
              <a:t>(age &lt; 20)</a:t>
            </a:r>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a:t>
            </a:r>
          </a:p>
          <a:p>
            <a:r>
              <a:rPr lang="en-US" sz="1400" dirty="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0876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From query plan to code</a:t>
            </a:r>
          </a:p>
        </p:txBody>
      </p:sp>
      <p:sp>
        <p:nvSpPr>
          <p:cNvPr id="4" name="Slide Number Placeholder 3"/>
          <p:cNvSpPr>
            <a:spLocks noGrp="1"/>
          </p:cNvSpPr>
          <p:nvPr>
            <p:ph type="sldNum" sz="quarter" idx="12"/>
          </p:nvPr>
        </p:nvSpPr>
        <p:spPr/>
        <p:txBody>
          <a:bodyPr/>
          <a:lstStyle/>
          <a:p>
            <a:r>
              <a:rPr lang="en-US" dirty="0">
                <a:solidFill>
                  <a:prstClr val="white">
                    <a:lumMod val="50000"/>
                  </a:prstClr>
                </a:solidFill>
              </a:rPr>
              <a:t>10</a:t>
            </a:r>
          </a:p>
        </p:txBody>
      </p:sp>
      <p:sp>
        <p:nvSpPr>
          <p:cNvPr id="6" name="TextBox 5"/>
          <p:cNvSpPr txBox="1"/>
          <p:nvPr/>
        </p:nvSpPr>
        <p:spPr>
          <a:xfrm>
            <a:off x="7320136" y="1044099"/>
            <a:ext cx="2520280" cy="1107996"/>
          </a:xfrm>
          <a:prstGeom prst="rect">
            <a:avLst/>
          </a:prstGeom>
          <a:noFill/>
        </p:spPr>
        <p:txBody>
          <a:bodyPr wrap="square" rtlCol="0">
            <a:spAutoFit/>
          </a:bodyPr>
          <a:lstStyle/>
          <a:p>
            <a:r>
              <a:rPr lang="en-US" sz="2200" dirty="0">
                <a:latin typeface="Consolas" panose="020B0609020204030204" pitchFamily="49" charset="0"/>
                <a:cs typeface="Consolas" panose="020B0609020204030204" pitchFamily="49" charset="0"/>
              </a:rPr>
              <a:t>SELECT COUNT(*)</a:t>
            </a:r>
            <a:br>
              <a:rPr lang="en-US" sz="2200" dirty="0">
                <a:latin typeface="Consolas" panose="020B0609020204030204" pitchFamily="49" charset="0"/>
                <a:cs typeface="Consolas" panose="020B0609020204030204" pitchFamily="49" charset="0"/>
              </a:rPr>
            </a:br>
            <a:r>
              <a:rPr lang="en-US" sz="2200" dirty="0">
                <a:latin typeface="Consolas" panose="020B0609020204030204" pitchFamily="49" charset="0"/>
                <a:cs typeface="Consolas" panose="020B0609020204030204" pitchFamily="49" charset="0"/>
              </a:rPr>
              <a:t>FROM Sailors</a:t>
            </a:r>
          </a:p>
          <a:p>
            <a:r>
              <a:rPr lang="en-US" sz="2200" dirty="0">
                <a:latin typeface="Consolas" panose="020B0609020204030204" pitchFamily="49" charset="0"/>
                <a:cs typeface="Consolas" panose="020B0609020204030204" pitchFamily="49" charset="0"/>
              </a:rPr>
              <a:t>WHERE age &lt; 20</a:t>
            </a:r>
          </a:p>
        </p:txBody>
      </p:sp>
      <p:grpSp>
        <p:nvGrpSpPr>
          <p:cNvPr id="8" name="Group 7"/>
          <p:cNvGrpSpPr/>
          <p:nvPr/>
        </p:nvGrpSpPr>
        <p:grpSpPr>
          <a:xfrm>
            <a:off x="7824192" y="2552347"/>
            <a:ext cx="1739388" cy="1628462"/>
            <a:chOff x="7740520" y="3678260"/>
            <a:chExt cx="2319181" cy="2171282"/>
          </a:xfrm>
        </p:grpSpPr>
        <mc:AlternateContent xmlns:mc="http://schemas.openxmlformats.org/markup-compatibility/2006" xmlns:a14="http://schemas.microsoft.com/office/drawing/2010/main">
          <mc:Choice Requires="a14">
            <p:sp>
              <p:nvSpPr>
                <p:cNvPr id="9" name="TextBox 8"/>
                <p:cNvSpPr txBox="1"/>
                <p:nvPr/>
              </p:nvSpPr>
              <p:spPr>
                <a:xfrm>
                  <a:off x="8372578" y="3678260"/>
                  <a:ext cx="1136207"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800" i="1">
                                <a:latin typeface="Cambria Math" panose="02040503050406030204" pitchFamily="18" charset="0"/>
                              </a:rPr>
                            </m:ctrlPr>
                          </m:sSupPr>
                          <m:e>
                            <m:r>
                              <m:rPr>
                                <m:sty m:val="p"/>
                              </m:rPr>
                              <a:rPr lang="el-GR" sz="2800">
                                <a:latin typeface="Cambria Math" panose="02040503050406030204" pitchFamily="18" charset="0"/>
                              </a:rPr>
                              <m:t>Δ</m:t>
                            </m:r>
                          </m:e>
                          <m:sup>
                            <m:r>
                              <a:rPr lang="en-US" sz="2800" i="1">
                                <a:latin typeface="Cambria Math" panose="02040503050406030204" pitchFamily="18" charset="0"/>
                              </a:rPr>
                              <m:t>𝑠𝑢𝑚</m:t>
                            </m:r>
                          </m:sup>
                        </m:sSup>
                      </m:oMath>
                    </m:oMathPara>
                  </a14:m>
                  <a:endParaRPr lang="en-US" sz="2700" dirty="0"/>
                </a:p>
              </p:txBody>
            </p:sp>
          </mc:Choice>
          <mc:Fallback xmlns="">
            <p:sp>
              <p:nvSpPr>
                <p:cNvPr id="9" name="TextBox 8"/>
                <p:cNvSpPr txBox="1">
                  <a:spLocks noRot="1" noChangeAspect="1" noMove="1" noResize="1" noEditPoints="1" noAdjustHandles="1" noChangeArrowheads="1" noChangeShapeType="1" noTextEdit="1"/>
                </p:cNvSpPr>
                <p:nvPr/>
              </p:nvSpPr>
              <p:spPr>
                <a:xfrm>
                  <a:off x="8372578" y="3678260"/>
                  <a:ext cx="1136207" cy="574516"/>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p:cNvCxnSpPr/>
            <p:nvPr/>
          </p:nvCxnSpPr>
          <p:spPr>
            <a:xfrm>
              <a:off x="8571732" y="4149212"/>
              <a:ext cx="847" cy="410889"/>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8371378" y="4437245"/>
                  <a:ext cx="168832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sz="2800" i="1">
                                <a:latin typeface="Cambria Math" panose="02040503050406030204" pitchFamily="18" charset="0"/>
                              </a:rPr>
                            </m:ctrlPr>
                          </m:sSubPr>
                          <m:e>
                            <m:r>
                              <a:rPr lang="el-GR" sz="2800" i="1">
                                <a:latin typeface="Cambria Math" panose="02040503050406030204" pitchFamily="18" charset="0"/>
                              </a:rPr>
                              <m:t>𝜎</m:t>
                            </m:r>
                          </m:e>
                          <m:sub>
                            <m:r>
                              <a:rPr lang="en-US" sz="2800" i="1">
                                <a:latin typeface="Cambria Math" panose="02040503050406030204" pitchFamily="18" charset="0"/>
                              </a:rPr>
                              <m:t>𝑎𝑔𝑒</m:t>
                            </m:r>
                            <m:r>
                              <a:rPr lang="en-US" sz="2800" i="1">
                                <a:latin typeface="Cambria Math" panose="02040503050406030204" pitchFamily="18" charset="0"/>
                              </a:rPr>
                              <m:t>&lt;20</m:t>
                            </m:r>
                          </m:sub>
                        </m:sSub>
                      </m:oMath>
                    </m:oMathPara>
                  </a14:m>
                  <a:endParaRPr lang="en-US" sz="27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371378" y="4437245"/>
                  <a:ext cx="1688323" cy="621196"/>
                </a:xfrm>
                <a:prstGeom prst="rect">
                  <a:avLst/>
                </a:prstGeom>
                <a:blipFill>
                  <a:blip r:embed="rId4"/>
                  <a:stretch>
                    <a:fillRect/>
                  </a:stretch>
                </a:blipFill>
              </p:spPr>
              <p:txBody>
                <a:bodyPr/>
                <a:lstStyle/>
                <a:p>
                  <a:r>
                    <a:rPr lang="en-US">
                      <a:noFill/>
                    </a:rPr>
                    <a:t> </a:t>
                  </a:r>
                </a:p>
              </p:txBody>
            </p:sp>
          </mc:Fallback>
        </mc:AlternateContent>
        <p:cxnSp>
          <p:nvCxnSpPr>
            <p:cNvPr id="15" name="Straight Connector 14"/>
            <p:cNvCxnSpPr/>
            <p:nvPr/>
          </p:nvCxnSpPr>
          <p:spPr>
            <a:xfrm>
              <a:off x="8564038" y="4989737"/>
              <a:ext cx="1739" cy="319503"/>
            </a:xfrm>
            <a:prstGeom prst="line">
              <a:avLst/>
            </a:prstGeom>
            <a:ln w="44450"/>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740520" y="5275026"/>
                  <a:ext cx="1647030"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𝑆𝑎𝑖𝑙𝑜𝑟𝑠</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740520" y="5275026"/>
                  <a:ext cx="1647030" cy="574516"/>
                </a:xfrm>
                <a:prstGeom prst="rect">
                  <a:avLst/>
                </a:prstGeom>
                <a:blipFill>
                  <a:blip r:embed="rId5"/>
                  <a:stretch>
                    <a:fillRect/>
                  </a:stretch>
                </a:blipFill>
              </p:spPr>
              <p:txBody>
                <a:bodyPr/>
                <a:lstStyle/>
                <a:p>
                  <a:r>
                    <a:rPr lang="en-US">
                      <a:noFill/>
                    </a:rPr>
                    <a:t> </a:t>
                  </a:r>
                </a:p>
              </p:txBody>
            </p:sp>
          </mc:Fallback>
        </mc:AlternateContent>
      </p:grpSp>
      <p:grpSp>
        <p:nvGrpSpPr>
          <p:cNvPr id="28" name="Group 27"/>
          <p:cNvGrpSpPr/>
          <p:nvPr/>
        </p:nvGrpSpPr>
        <p:grpSpPr>
          <a:xfrm rot="5400000">
            <a:off x="8280748" y="1166264"/>
            <a:ext cx="383035" cy="2264137"/>
            <a:chOff x="4121300" y="-3150718"/>
            <a:chExt cx="756178" cy="6846801"/>
          </a:xfrm>
        </p:grpSpPr>
        <p:sp>
          <p:nvSpPr>
            <p:cNvPr id="29" name="Right Arrow 28"/>
            <p:cNvSpPr/>
            <p:nvPr/>
          </p:nvSpPr>
          <p:spPr>
            <a:xfrm>
              <a:off x="4393908" y="194862"/>
              <a:ext cx="483570" cy="339713"/>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solidFill>
                  <a:schemeClr val="tx1"/>
                </a:solidFill>
              </a:endParaRPr>
            </a:p>
          </p:txBody>
        </p:sp>
        <p:sp>
          <p:nvSpPr>
            <p:cNvPr id="30" name="Left Bracket 29"/>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cxnSp>
        <p:nvCxnSpPr>
          <p:cNvPr id="34" name="Straight Connector 33"/>
          <p:cNvCxnSpPr/>
          <p:nvPr/>
        </p:nvCxnSpPr>
        <p:spPr>
          <a:xfrm>
            <a:off x="6096000" y="1078570"/>
            <a:ext cx="0" cy="55486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p:cNvGraphicFramePr>
          <p:nvPr/>
        </p:nvGraphicFramePr>
        <p:xfrm>
          <a:off x="1828800" y="1123951"/>
          <a:ext cx="4069080" cy="5586984"/>
        </p:xfrm>
        <a:graphic>
          <a:graphicData uri="http://schemas.openxmlformats.org/presentationml/2006/ole">
            <mc:AlternateContent xmlns:mc="http://schemas.openxmlformats.org/markup-compatibility/2006">
              <mc:Choice xmlns:v="urn:schemas-microsoft-com:vml" Requires="v">
                <p:oleObj name="Visio" r:id="rId6" imgW="3871905" imgH="5315605" progId="Visio.Drawing.15">
                  <p:embed/>
                </p:oleObj>
              </mc:Choice>
              <mc:Fallback>
                <p:oleObj name="Visio" r:id="rId6" imgW="3871905" imgH="5315605" progId="Visio.Drawing.15">
                  <p:embed/>
                  <p:pic>
                    <p:nvPicPr>
                      <p:cNvPr id="18" name="Object 17"/>
                      <p:cNvPicPr/>
                      <p:nvPr/>
                    </p:nvPicPr>
                    <p:blipFill>
                      <a:blip r:embed="rId7"/>
                      <a:stretch>
                        <a:fillRect/>
                      </a:stretch>
                    </p:blipFill>
                    <p:spPr>
                      <a:xfrm>
                        <a:off x="1828800" y="1123951"/>
                        <a:ext cx="4069080" cy="5586984"/>
                      </a:xfrm>
                      <a:prstGeom prst="rect">
                        <a:avLst/>
                      </a:prstGeom>
                    </p:spPr>
                  </p:pic>
                </p:oleObj>
              </mc:Fallback>
            </mc:AlternateContent>
          </a:graphicData>
        </a:graphic>
      </p:graphicFrame>
      <p:grpSp>
        <p:nvGrpSpPr>
          <p:cNvPr id="20" name="Group 19"/>
          <p:cNvGrpSpPr/>
          <p:nvPr/>
        </p:nvGrpSpPr>
        <p:grpSpPr>
          <a:xfrm rot="5400000">
            <a:off x="8280748" y="3396345"/>
            <a:ext cx="383035" cy="1752035"/>
            <a:chOff x="4121300" y="-3150718"/>
            <a:chExt cx="756179" cy="6846801"/>
          </a:xfrm>
        </p:grpSpPr>
        <p:sp>
          <p:nvSpPr>
            <p:cNvPr id="21" name="Right Arrow 20"/>
            <p:cNvSpPr/>
            <p:nvPr/>
          </p:nvSpPr>
          <p:spPr>
            <a:xfrm>
              <a:off x="4393908" y="1228264"/>
              <a:ext cx="483571" cy="339711"/>
            </a:xfrm>
            <a:prstGeom prst="rightArrow">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a:p>
          </p:txBody>
        </p:sp>
        <p:sp>
          <p:nvSpPr>
            <p:cNvPr id="22" name="Left Bracket 21"/>
            <p:cNvSpPr/>
            <p:nvPr/>
          </p:nvSpPr>
          <p:spPr>
            <a:xfrm flipH="1">
              <a:off x="4121300" y="-3150718"/>
              <a:ext cx="272605" cy="6846801"/>
            </a:xfrm>
            <a:prstGeom prst="leftBracke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a:endParaRPr lang="en-GB" sz="1400" dirty="0"/>
            </a:p>
          </p:txBody>
        </p:sp>
      </p:grpSp>
      <p:sp>
        <p:nvSpPr>
          <p:cNvPr id="23" name="TextBox 22"/>
          <p:cNvSpPr txBox="1"/>
          <p:nvPr/>
        </p:nvSpPr>
        <p:spPr>
          <a:xfrm>
            <a:off x="6888088" y="4595867"/>
            <a:ext cx="3168352" cy="1600438"/>
          </a:xfrm>
          <a:prstGeom prst="rect">
            <a:avLst/>
          </a:prstGeom>
          <a:noFill/>
        </p:spPr>
        <p:txBody>
          <a:bodyPr wrap="square" rtlCol="0">
            <a:spAutoFit/>
          </a:bodyPr>
          <a:lstStyle/>
          <a:p>
            <a:r>
              <a:rPr lang="en-US" sz="1400" dirty="0">
                <a:latin typeface="Consolas" panose="020B0609020204030204" pitchFamily="49" charset="0"/>
                <a:cs typeface="Consolas" panose="020B0609020204030204" pitchFamily="49" charset="0"/>
              </a:rPr>
              <a:t>while(!</a:t>
            </a:r>
            <a:r>
              <a:rPr lang="en-US" sz="1400" dirty="0" err="1">
                <a:latin typeface="Consolas" panose="020B0609020204030204" pitchFamily="49" charset="0"/>
                <a:cs typeface="Consolas" panose="020B0609020204030204" pitchFamily="49" charset="0"/>
              </a:rPr>
              <a:t>eof</a:t>
            </a:r>
            <a:r>
              <a:rPr lang="en-US" sz="1400" dirty="0">
                <a:latin typeface="Consolas" panose="020B0609020204030204" pitchFamily="49" charset="0"/>
                <a:cs typeface="Consolas" panose="020B0609020204030204" pitchFamily="49" charset="0"/>
              </a:rPr>
              <a:t>(Sailors)) {</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  read(age)</a:t>
            </a:r>
          </a:p>
          <a:p>
            <a:r>
              <a:rPr lang="en-US" sz="1400" dirty="0">
                <a:latin typeface="Consolas" panose="020B0609020204030204" pitchFamily="49" charset="0"/>
                <a:cs typeface="Consolas" panose="020B0609020204030204" pitchFamily="49" charset="0"/>
              </a:rPr>
              <a:t>  if(</a:t>
            </a:r>
            <a:r>
              <a:rPr lang="en-US" sz="1400" dirty="0" err="1">
                <a:latin typeface="Consolas" panose="020B0609020204030204" pitchFamily="49" charset="0"/>
                <a:cs typeface="Consolas" panose="020B0609020204030204" pitchFamily="49" charset="0"/>
              </a:rPr>
              <a:t>eval</a:t>
            </a:r>
            <a:r>
              <a:rPr lang="en-US" sz="1400" dirty="0">
                <a:latin typeface="Consolas" panose="020B0609020204030204" pitchFamily="49" charset="0"/>
                <a:cs typeface="Consolas" panose="020B0609020204030204" pitchFamily="49" charset="0"/>
              </a:rPr>
              <a:t>(age &lt; 20)) {</a:t>
            </a:r>
          </a:p>
          <a:p>
            <a:r>
              <a:rPr lang="en-US" sz="1400" dirty="0">
                <a:latin typeface="Consolas" panose="020B0609020204030204" pitchFamily="49" charset="0"/>
                <a:cs typeface="Consolas" panose="020B0609020204030204" pitchFamily="49" charset="0"/>
              </a:rPr>
              <a:t>    </a:t>
            </a:r>
            <a:r>
              <a:rPr lang="en-US" sz="1400" b="1" dirty="0">
                <a:solidFill>
                  <a:srgbClr val="C00000"/>
                </a:solidFill>
                <a:latin typeface="Consolas" panose="020B0609020204030204" pitchFamily="49" charset="0"/>
                <a:cs typeface="Consolas" panose="020B0609020204030204" pitchFamily="49" charset="0"/>
              </a:rPr>
              <a:t>sum += 1</a:t>
            </a:r>
          </a:p>
          <a:p>
            <a:r>
              <a:rPr lang="en-US" sz="1400" dirty="0">
                <a:latin typeface="Consolas" panose="020B0609020204030204" pitchFamily="49" charset="0"/>
                <a:cs typeface="Consolas" panose="020B0609020204030204" pitchFamily="49" charset="0"/>
              </a:rPr>
              <a:t>  } </a:t>
            </a:r>
          </a:p>
          <a:p>
            <a:r>
              <a:rPr lang="en-US" sz="1400" dirty="0">
                <a:latin typeface="Consolas" panose="020B0609020204030204" pitchFamily="49" charset="0"/>
                <a:cs typeface="Consolas" panose="020B0609020204030204" pitchFamily="49" charset="0"/>
              </a:rPr>
              <a:t>}</a:t>
            </a:r>
            <a:br>
              <a:rPr lang="en-US" sz="1400" dirty="0">
                <a:latin typeface="Consolas" panose="020B0609020204030204" pitchFamily="49" charset="0"/>
                <a:cs typeface="Consolas" panose="020B0609020204030204" pitchFamily="49" charset="0"/>
              </a:rPr>
            </a:br>
            <a:r>
              <a:rPr lang="en-US" sz="1400" b="1" dirty="0">
                <a:solidFill>
                  <a:srgbClr val="C00000"/>
                </a:solidFill>
                <a:latin typeface="Consolas" panose="020B0609020204030204" pitchFamily="49" charset="0"/>
                <a:cs typeface="Consolas" panose="020B0609020204030204" pitchFamily="49" charset="0"/>
              </a:rPr>
              <a:t>return out(</a:t>
            </a:r>
            <a:r>
              <a:rPr lang="en-US" sz="1400" b="1" dirty="0" err="1">
                <a:solidFill>
                  <a:srgbClr val="C00000"/>
                </a:solidFill>
                <a:latin typeface="Consolas" panose="020B0609020204030204" pitchFamily="49" charset="0"/>
                <a:cs typeface="Consolas" panose="020B0609020204030204" pitchFamily="49" charset="0"/>
              </a:rPr>
              <a:t>sum,json</a:t>
            </a:r>
            <a:r>
              <a:rPr lang="en-US" sz="1400" b="1" dirty="0">
                <a:solidFill>
                  <a:srgbClr val="C00000"/>
                </a:solidFill>
                <a:latin typeface="Consolas" panose="020B0609020204030204" pitchFamily="49" charset="0"/>
                <a:cs typeface="Consolas" panose="020B0609020204030204" pitchFamily="49" charset="0"/>
              </a:rPr>
              <a:t>)</a:t>
            </a:r>
          </a:p>
        </p:txBody>
      </p:sp>
      <p:sp>
        <p:nvSpPr>
          <p:cNvPr id="26" name="Rounded Rectangle 25"/>
          <p:cNvSpPr/>
          <p:nvPr/>
        </p:nvSpPr>
        <p:spPr>
          <a:xfrm>
            <a:off x="8113007" y="2547587"/>
            <a:ext cx="1235276" cy="36884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12474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945"/>
            <a:ext cx="12192000" cy="830997"/>
          </a:xfrm>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Notation</a:t>
            </a:r>
          </a:p>
        </p:txBody>
      </p:sp>
      <p:sp>
        <p:nvSpPr>
          <p:cNvPr id="4" name="Slide Number Placeholder 3"/>
          <p:cNvSpPr>
            <a:spLocks noGrp="1"/>
          </p:cNvSpPr>
          <p:nvPr>
            <p:ph type="sldNum" sz="quarter" idx="12"/>
          </p:nvPr>
        </p:nvSpPr>
        <p:spPr>
          <a:xfrm>
            <a:off x="8737600" y="6245225"/>
            <a:ext cx="3251200" cy="476251"/>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sp>
        <p:nvSpPr>
          <p:cNvPr id="11" name="TextBox 10">
            <a:extLst>
              <a:ext uri="{FF2B5EF4-FFF2-40B4-BE49-F238E27FC236}">
                <a16:creationId xmlns:a16="http://schemas.microsoft.com/office/drawing/2014/main" id="{ECACC9E7-2DC0-4CDB-AA63-B4E306A9A631}"/>
              </a:ext>
            </a:extLst>
          </p:cNvPr>
          <p:cNvSpPr txBox="1"/>
          <p:nvPr/>
        </p:nvSpPr>
        <p:spPr>
          <a:xfrm>
            <a:off x="451792" y="1006808"/>
            <a:ext cx="3848472" cy="707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 </a:t>
            </a:r>
          </a:p>
        </p:txBody>
      </p:sp>
      <p:sp>
        <p:nvSpPr>
          <p:cNvPr id="12" name="TextBox 11">
            <a:extLst>
              <a:ext uri="{FF2B5EF4-FFF2-40B4-BE49-F238E27FC236}">
                <a16:creationId xmlns:a16="http://schemas.microsoft.com/office/drawing/2014/main" id="{BCB329B3-67D6-4564-9646-8EA040F99229}"/>
              </a:ext>
            </a:extLst>
          </p:cNvPr>
          <p:cNvSpPr txBox="1"/>
          <p:nvPr/>
        </p:nvSpPr>
        <p:spPr>
          <a:xfrm>
            <a:off x="451792" y="4341975"/>
            <a:ext cx="5375920" cy="193899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empty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p:txBody>
      </p:sp>
      <p:sp>
        <p:nvSpPr>
          <p:cNvPr id="10" name="TextBox 9">
            <a:extLst>
              <a:ext uri="{FF2B5EF4-FFF2-40B4-BE49-F238E27FC236}">
                <a16:creationId xmlns:a16="http://schemas.microsoft.com/office/drawing/2014/main" id="{B4990477-C70A-418B-8B1E-4F779B769169}"/>
              </a:ext>
            </a:extLst>
          </p:cNvPr>
          <p:cNvSpPr txBox="1"/>
          <p:nvPr/>
        </p:nvSpPr>
        <p:spPr>
          <a:xfrm>
            <a:off x="451792" y="1904950"/>
            <a:ext cx="6048672" cy="224676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pred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Optional&lt;Tuple&gt;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while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true</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b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b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 empty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pred(t))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return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p:txBody>
      </p:sp>
      <p:sp>
        <p:nvSpPr>
          <p:cNvPr id="14" name="TextBox 13">
            <a:extLst>
              <a:ext uri="{FF2B5EF4-FFF2-40B4-BE49-F238E27FC236}">
                <a16:creationId xmlns:a16="http://schemas.microsoft.com/office/drawing/2014/main" id="{CBE1BEEC-7C28-46C1-8B00-3351BF2E1431}"/>
              </a:ext>
            </a:extLst>
          </p:cNvPr>
          <p:cNvSpPr txBox="1"/>
          <p:nvPr/>
        </p:nvSpPr>
        <p:spPr>
          <a:xfrm>
            <a:off x="6718044" y="4341975"/>
            <a:ext cx="5354620" cy="1938992"/>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Project: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generator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for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in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emit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proj</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p:txBody>
      </p:sp>
      <p:sp>
        <p:nvSpPr>
          <p:cNvPr id="15" name="TextBox 14">
            <a:extLst>
              <a:ext uri="{FF2B5EF4-FFF2-40B4-BE49-F238E27FC236}">
                <a16:creationId xmlns:a16="http://schemas.microsoft.com/office/drawing/2014/main" id="{5BDC53BD-DFFD-41CD-A2D7-CF95DE0F968E}"/>
              </a:ext>
            </a:extLst>
          </p:cNvPr>
          <p:cNvSpPr txBox="1"/>
          <p:nvPr/>
        </p:nvSpPr>
        <p:spPr>
          <a:xfrm>
            <a:off x="6718044" y="1904041"/>
            <a:ext cx="5354620" cy="224676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Filter: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 input, Expression pred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generator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&lt;Tuple&gt; next():</a:t>
            </a:r>
            <a:endPar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for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in</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input.Next</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      if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pred(t)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emit </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p:txBody>
      </p:sp>
      <p:sp>
        <p:nvSpPr>
          <p:cNvPr id="16" name="TextBox 15">
            <a:extLst>
              <a:ext uri="{FF2B5EF4-FFF2-40B4-BE49-F238E27FC236}">
                <a16:creationId xmlns:a16="http://schemas.microsoft.com/office/drawing/2014/main" id="{289A01A5-E979-4234-8923-0EC8CEF6F00D}"/>
              </a:ext>
            </a:extLst>
          </p:cNvPr>
          <p:cNvSpPr txBox="1"/>
          <p:nvPr/>
        </p:nvSpPr>
        <p:spPr>
          <a:xfrm>
            <a:off x="6703474" y="1023938"/>
            <a:ext cx="5354619" cy="707886"/>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class</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Operator: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2000" b="0" i="0" u="none" strike="noStrike" kern="1200" cap="none" spc="0" normalizeH="0" baseline="0" noProof="0" dirty="0">
                <a:ln>
                  <a:noFill/>
                </a:ln>
                <a:solidFill>
                  <a:srgbClr val="ED7D31"/>
                </a:solidFill>
                <a:effectLst/>
                <a:uLnTx/>
                <a:uFillTx/>
                <a:latin typeface="Courier New" panose="02070309020205020404" pitchFamily="49" charset="0"/>
                <a:ea typeface="+mn-ea"/>
                <a:cs typeface="Courier New" panose="02070309020205020404" pitchFamily="49" charset="0"/>
              </a:rPr>
              <a:t>generator</a:t>
            </a:r>
            <a:r>
              <a:rPr kumimoji="0" lang="en-US" sz="20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&lt;Tuple&gt; Next()</a:t>
            </a:r>
          </a:p>
        </p:txBody>
      </p:sp>
    </p:spTree>
    <p:extLst>
      <p:ext uri="{BB962C8B-B14F-4D97-AF65-F5344CB8AC3E}">
        <p14:creationId xmlns:p14="http://schemas.microsoft.com/office/powerpoint/2010/main" val="17346465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buSzPts val="1400"/>
            </a:pPr>
            <a:r>
              <a:rPr lang="en-US" sz="4400" b="0" dirty="0">
                <a:solidFill>
                  <a:schemeClr val="dk2"/>
                </a:solidFill>
                <a:latin typeface="Calibri"/>
                <a:cs typeface="Calibri"/>
              </a:rPr>
              <a:t>Example: Iterator Model</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B54189-C436-47D0-AC37-8484B13A8E13}" type="slidenum">
              <a:rPr kumimoji="0" lang="en-US" sz="1200" b="0" i="0" u="none" strike="noStrike" kern="1200" cap="none" spc="0" normalizeH="0" baseline="0" noProof="0" smtClean="0">
                <a:ln>
                  <a:noFill/>
                </a:ln>
                <a:solidFill>
                  <a:prstClr val="white">
                    <a:lumMod val="50000"/>
                  </a:prstClr>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itchFamily="34" charset="0"/>
              <a:ea typeface="+mn-ea"/>
              <a:cs typeface="Arial" charset="0"/>
            </a:endParaRPr>
          </a:p>
        </p:txBody>
      </p:sp>
      <p:pic>
        <p:nvPicPr>
          <p:cNvPr id="5" name="Picture 4"/>
          <p:cNvPicPr>
            <a:picLocks noChangeAspect="1"/>
          </p:cNvPicPr>
          <p:nvPr/>
        </p:nvPicPr>
        <p:blipFill rotWithShape="1">
          <a:blip r:embed="rId3"/>
          <a:srcRect r="1057"/>
          <a:stretch/>
        </p:blipFill>
        <p:spPr>
          <a:xfrm>
            <a:off x="6391946" y="1055391"/>
            <a:ext cx="4055217" cy="1723695"/>
          </a:xfrm>
          <a:prstGeom prst="rect">
            <a:avLst/>
          </a:prstGeom>
        </p:spPr>
      </p:pic>
      <p:pic>
        <p:nvPicPr>
          <p:cNvPr id="6" name="Picture 5"/>
          <p:cNvPicPr>
            <a:picLocks noChangeAspect="1"/>
          </p:cNvPicPr>
          <p:nvPr/>
        </p:nvPicPr>
        <p:blipFill>
          <a:blip r:embed="rId4"/>
          <a:stretch>
            <a:fillRect/>
          </a:stretch>
        </p:blipFill>
        <p:spPr>
          <a:xfrm>
            <a:off x="6314008" y="2824868"/>
            <a:ext cx="4211092" cy="3658483"/>
          </a:xfrm>
          <a:prstGeom prst="rect">
            <a:avLst/>
          </a:prstGeom>
        </p:spPr>
      </p:pic>
      <p:pic>
        <p:nvPicPr>
          <p:cNvPr id="7" name="Picture 6"/>
          <p:cNvPicPr>
            <a:picLocks noChangeAspect="1"/>
          </p:cNvPicPr>
          <p:nvPr/>
        </p:nvPicPr>
        <p:blipFill>
          <a:blip r:embed="rId5"/>
          <a:stretch>
            <a:fillRect/>
          </a:stretch>
        </p:blipFill>
        <p:spPr>
          <a:xfrm>
            <a:off x="1569877" y="1724162"/>
            <a:ext cx="2409825" cy="552450"/>
          </a:xfrm>
          <a:prstGeom prst="rect">
            <a:avLst/>
          </a:prstGeom>
        </p:spPr>
      </p:pic>
      <p:pic>
        <p:nvPicPr>
          <p:cNvPr id="8" name="Picture 7"/>
          <p:cNvPicPr>
            <a:picLocks noChangeAspect="1"/>
          </p:cNvPicPr>
          <p:nvPr/>
        </p:nvPicPr>
        <p:blipFill>
          <a:blip r:embed="rId6"/>
          <a:stretch>
            <a:fillRect/>
          </a:stretch>
        </p:blipFill>
        <p:spPr>
          <a:xfrm>
            <a:off x="1403189" y="2824868"/>
            <a:ext cx="2743200" cy="933450"/>
          </a:xfrm>
          <a:prstGeom prst="rect">
            <a:avLst/>
          </a:prstGeom>
        </p:spPr>
      </p:pic>
      <p:pic>
        <p:nvPicPr>
          <p:cNvPr id="9" name="Picture 8"/>
          <p:cNvPicPr>
            <a:picLocks noChangeAspect="1"/>
          </p:cNvPicPr>
          <p:nvPr/>
        </p:nvPicPr>
        <p:blipFill>
          <a:blip r:embed="rId7"/>
          <a:stretch>
            <a:fillRect/>
          </a:stretch>
        </p:blipFill>
        <p:spPr>
          <a:xfrm>
            <a:off x="2893851" y="4654109"/>
            <a:ext cx="2505075" cy="542925"/>
          </a:xfrm>
          <a:prstGeom prst="rect">
            <a:avLst/>
          </a:prstGeom>
        </p:spPr>
      </p:pic>
      <p:pic>
        <p:nvPicPr>
          <p:cNvPr id="10" name="Picture 9"/>
          <p:cNvPicPr>
            <a:picLocks noChangeAspect="1"/>
          </p:cNvPicPr>
          <p:nvPr/>
        </p:nvPicPr>
        <p:blipFill>
          <a:blip r:embed="rId8"/>
          <a:stretch>
            <a:fillRect/>
          </a:stretch>
        </p:blipFill>
        <p:spPr>
          <a:xfrm>
            <a:off x="609600" y="5711824"/>
            <a:ext cx="1152525" cy="523875"/>
          </a:xfrm>
          <a:prstGeom prst="rect">
            <a:avLst/>
          </a:prstGeom>
        </p:spPr>
      </p:pic>
      <p:pic>
        <p:nvPicPr>
          <p:cNvPr id="11" name="Picture 10"/>
          <p:cNvPicPr>
            <a:picLocks noChangeAspect="1"/>
          </p:cNvPicPr>
          <p:nvPr/>
        </p:nvPicPr>
        <p:blipFill>
          <a:blip r:embed="rId9"/>
          <a:stretch>
            <a:fillRect/>
          </a:stretch>
        </p:blipFill>
        <p:spPr>
          <a:xfrm>
            <a:off x="3560600" y="5711824"/>
            <a:ext cx="1171575" cy="514350"/>
          </a:xfrm>
          <a:prstGeom prst="rect">
            <a:avLst/>
          </a:prstGeom>
        </p:spPr>
      </p:pic>
      <p:cxnSp>
        <p:nvCxnSpPr>
          <p:cNvPr id="13" name="Straight Arrow Connector 12"/>
          <p:cNvCxnSpPr>
            <a:endCxn id="7" idx="3"/>
          </p:cNvCxnSpPr>
          <p:nvPr/>
        </p:nvCxnSpPr>
        <p:spPr>
          <a:xfrm flipH="1" flipV="1">
            <a:off x="3979702" y="2000387"/>
            <a:ext cx="3556458" cy="1140581"/>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8" idx="3"/>
          </p:cNvCxnSpPr>
          <p:nvPr/>
        </p:nvCxnSpPr>
        <p:spPr>
          <a:xfrm flipH="1" flipV="1">
            <a:off x="4146389" y="3291593"/>
            <a:ext cx="3283466" cy="814355"/>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3"/>
          </p:cNvCxnSpPr>
          <p:nvPr/>
        </p:nvCxnSpPr>
        <p:spPr>
          <a:xfrm flipH="1" flipV="1">
            <a:off x="5398926" y="4925572"/>
            <a:ext cx="3050592" cy="28103"/>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850308" y="5968999"/>
            <a:ext cx="4296284" cy="28104"/>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081378" y="6630654"/>
            <a:ext cx="5917072" cy="38706"/>
          </a:xfrm>
          <a:prstGeom prst="straightConnector1">
            <a:avLst/>
          </a:prstGeom>
          <a:ln w="57150">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081378" y="6262183"/>
            <a:ext cx="0" cy="368471"/>
          </a:xfrm>
          <a:prstGeom prst="straightConnector1">
            <a:avLst/>
          </a:prstGeom>
          <a:ln w="57150">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998450" y="6235699"/>
            <a:ext cx="0" cy="368471"/>
          </a:xfrm>
          <a:prstGeom prst="straightConnector1">
            <a:avLst/>
          </a:prstGeom>
          <a:ln w="57150">
            <a:solidFill>
              <a:schemeClr val="tx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30164"/>
      </p:ext>
    </p:extLst>
  </p:cSld>
  <p:clrMapOvr>
    <a:masterClrMapping/>
  </p:clrMapOvr>
</p:sld>
</file>

<file path=ppt/theme/theme1.xml><?xml version="1.0" encoding="utf-8"?>
<a:theme xmlns:a="http://schemas.openxmlformats.org/drawingml/2006/main" name="original-dias-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as_template" id="{63591C9D-0A1F-4659-BC71-66482A13F964}" vid="{16D5BC28-7BAE-4348-B591-A4D29D537B8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4146</TotalTime>
  <Words>14528</Words>
  <Application>Microsoft Macintosh PowerPoint</Application>
  <PresentationFormat>Widescreen</PresentationFormat>
  <Paragraphs>1508</Paragraphs>
  <Slides>79</Slides>
  <Notes>67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90" baseType="lpstr">
      <vt:lpstr>Arial</vt:lpstr>
      <vt:lpstr>Calibri</vt:lpstr>
      <vt:lpstr>Cambria Math</vt:lpstr>
      <vt:lpstr>Consolas</vt:lpstr>
      <vt:lpstr>Courier New</vt:lpstr>
      <vt:lpstr>Impact</vt:lpstr>
      <vt:lpstr>Times New Roman</vt:lpstr>
      <vt:lpstr>Wingdings</vt:lpstr>
      <vt:lpstr>original-dias-template</vt:lpstr>
      <vt:lpstr>template</vt:lpstr>
      <vt:lpstr>Visio</vt:lpstr>
      <vt:lpstr>CS460 Systems for Data Management and Data Science </vt:lpstr>
      <vt:lpstr>Today’s topic</vt:lpstr>
      <vt:lpstr>(Simplified) DBMS Architecture</vt:lpstr>
      <vt:lpstr>Zoom in: Query Planner/Optimizer/Executor</vt:lpstr>
      <vt:lpstr>Query Plan</vt:lpstr>
      <vt:lpstr>Processing model</vt:lpstr>
      <vt:lpstr>Iterator Model (Volcano Model)</vt:lpstr>
      <vt:lpstr>Notation</vt:lpstr>
      <vt:lpstr>Example: Iterator Model</vt:lpstr>
      <vt:lpstr>Example: Iterator Model (cont)</vt:lpstr>
      <vt:lpstr>(Interpreted) Expression Evaluation</vt:lpstr>
      <vt:lpstr>Interpreted, tuple-at-a-time processing</vt:lpstr>
      <vt:lpstr>Processing model</vt:lpstr>
      <vt:lpstr>Block-oriented (aka materialization) model</vt:lpstr>
      <vt:lpstr>Block-oriented Model</vt:lpstr>
      <vt:lpstr>The (output) materialization problem – Naïve version</vt:lpstr>
      <vt:lpstr>The (output) materialization problem – version 2</vt:lpstr>
      <vt:lpstr>The (output) materialization problem – selection vector</vt:lpstr>
      <vt:lpstr>The (tuple) materialization problem</vt:lpstr>
      <vt:lpstr>Block-oriented model</vt:lpstr>
      <vt:lpstr>The beer analogy (by Marcin Zukowski):  How to get 100 beers</vt:lpstr>
      <vt:lpstr>Processing model</vt:lpstr>
      <vt:lpstr>The middle ground: Vectorization model</vt:lpstr>
      <vt:lpstr>The middle ground: Vectorization model</vt:lpstr>
      <vt:lpstr>Vectorization model</vt:lpstr>
      <vt:lpstr>Processing model</vt:lpstr>
      <vt:lpstr>Remark from Microsoft Hekaton</vt:lpstr>
      <vt:lpstr>Move from general to specialized code</vt:lpstr>
      <vt:lpstr>Query Compiler</vt:lpstr>
      <vt:lpstr>Two approaches for code generation</vt:lpstr>
      <vt:lpstr>Transpilation use case: The HIQUE system</vt:lpstr>
      <vt:lpstr>Operator templates</vt:lpstr>
      <vt:lpstr>Integrating with the rest of the DBMS</vt:lpstr>
      <vt:lpstr>Indicative Performance [Krikellas, ICDE 2010]</vt:lpstr>
      <vt:lpstr>The catch [Krikellas, ICDE 2010]</vt:lpstr>
      <vt:lpstr>HIQUE take-home message</vt:lpstr>
      <vt:lpstr>Transpilation use case: The HIQUE system</vt:lpstr>
      <vt:lpstr>Operator templates</vt:lpstr>
      <vt:lpstr>Integrating with the rest of the DBMS</vt:lpstr>
      <vt:lpstr>Indicative Performance [Krikellas, ICDE 2010]</vt:lpstr>
      <vt:lpstr>The catch [Krikellas, ICDE 2010]</vt:lpstr>
      <vt:lpstr>HIQUE take-home message</vt:lpstr>
      <vt:lpstr>Two approaches for code generation</vt:lpstr>
      <vt:lpstr>Reminder: Operator templates</vt:lpstr>
      <vt:lpstr>Operator boundaries</vt:lpstr>
      <vt:lpstr>Generated code: more specialization</vt:lpstr>
      <vt:lpstr>Operator abstractions – The good and the bad</vt:lpstr>
      <vt:lpstr>Operator abstractions – Through the looking glass</vt:lpstr>
      <vt:lpstr>Operator Fusion</vt:lpstr>
      <vt:lpstr>Generate code for plan [HyPer]</vt:lpstr>
      <vt:lpstr>Push-based model for query compilation</vt:lpstr>
      <vt:lpstr> JIT compilation: The HyPer approach</vt:lpstr>
      <vt:lpstr>LLVM example: input and output</vt:lpstr>
      <vt:lpstr>The Catch</vt:lpstr>
      <vt:lpstr>(more)</vt:lpstr>
      <vt:lpstr>(Even more!)</vt:lpstr>
      <vt:lpstr>Query compilation</vt:lpstr>
      <vt:lpstr>Processing over RAW data</vt:lpstr>
      <vt:lpstr>Adapting to format</vt:lpstr>
      <vt:lpstr>RAW™ NoDB Platform</vt:lpstr>
      <vt:lpstr>Conclusion</vt:lpstr>
      <vt:lpstr>Reading material</vt:lpstr>
      <vt:lpstr>Backup Slides</vt:lpstr>
      <vt:lpstr>Compilation cost</vt:lpstr>
      <vt:lpstr>Volcano iterator model</vt:lpstr>
      <vt:lpstr>Volcano CPU costs</vt:lpstr>
      <vt:lpstr>Vectorized Query Execution</vt:lpstr>
      <vt:lpstr>PowerPoint Presentation</vt:lpstr>
      <vt:lpstr>PowerPoint Presentation</vt:lpstr>
      <vt:lpstr>Push-based model for query compilation</vt:lpstr>
      <vt:lpstr>The Catch</vt:lpstr>
      <vt:lpstr>(more)</vt:lpstr>
      <vt:lpstr>(Even more!)</vt:lpstr>
      <vt:lpstr>From query plan to code</vt:lpstr>
      <vt:lpstr>From query plan to code</vt:lpstr>
      <vt:lpstr>From query plan to code</vt:lpstr>
      <vt:lpstr>From query plan to code</vt:lpstr>
      <vt:lpstr>From query plan to code</vt:lpstr>
      <vt:lpstr>From query plan to 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CS422 Database systems</dc:title>
  <dc:creator>Dimitra Tsaoussis</dc:creator>
  <cp:lastModifiedBy>Hamish Nicholson</cp:lastModifiedBy>
  <cp:revision>81</cp:revision>
  <dcterms:modified xsi:type="dcterms:W3CDTF">2025-02-27T10:44:00Z</dcterms:modified>
</cp:coreProperties>
</file>